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300" r:id="rId12"/>
    <p:sldId id="301" r:id="rId13"/>
    <p:sldId id="302" r:id="rId14"/>
    <p:sldId id="303" r:id="rId15"/>
    <p:sldId id="269" r:id="rId16"/>
    <p:sldId id="271" r:id="rId17"/>
    <p:sldId id="272" r:id="rId18"/>
    <p:sldId id="273" r:id="rId19"/>
    <p:sldId id="274" r:id="rId20"/>
    <p:sldId id="275" r:id="rId21"/>
    <p:sldId id="276" r:id="rId22"/>
    <p:sldId id="279" r:id="rId23"/>
    <p:sldId id="280" r:id="rId24"/>
    <p:sldId id="281" r:id="rId25"/>
    <p:sldId id="282" r:id="rId26"/>
    <p:sldId id="284" r:id="rId27"/>
    <p:sldId id="298" r:id="rId28"/>
    <p:sldId id="286" r:id="rId29"/>
    <p:sldId id="287" r:id="rId30"/>
    <p:sldId id="288" r:id="rId31"/>
    <p:sldId id="289" r:id="rId32"/>
    <p:sldId id="290" r:id="rId33"/>
    <p:sldId id="291" r:id="rId34"/>
    <p:sldId id="293" r:id="rId35"/>
    <p:sldId id="294" r:id="rId36"/>
    <p:sldId id="304" r:id="rId37"/>
    <p:sldId id="305" r:id="rId38"/>
    <p:sldId id="306" r:id="rId39"/>
    <p:sldId id="30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391" autoAdjust="0"/>
  </p:normalViewPr>
  <p:slideViewPr>
    <p:cSldViewPr>
      <p:cViewPr varScale="1">
        <p:scale>
          <a:sx n="85" d="100"/>
          <a:sy n="85" d="100"/>
        </p:scale>
        <p:origin x="154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put Devices&#10; Input device: Devices that enable the user to enter data as&#10;instruction into the computer for processing a..."/>
          <p:cNvPicPr/>
          <p:nvPr/>
        </p:nvPicPr>
        <p:blipFill>
          <a:blip r:embed="rId2" cstate="print">
            <a:biLevel thresh="50000"/>
          </a:blip>
          <a:srcRect/>
          <a:stretch>
            <a:fillRect/>
          </a:stretch>
        </p:blipFill>
        <p:spPr bwMode="auto">
          <a:xfrm>
            <a:off x="1295400" y="1066800"/>
            <a:ext cx="66294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eyboard&#10;Controller&#10;Keyboard Buffer System Software&#10;1. A key is pressed on the keyboard&#10;2. The keyboard&#10;controller sends t..."/>
          <p:cNvPicPr>
            <a:picLocks noGrp="1"/>
          </p:cNvPicPr>
          <p:nvPr>
            <p:ph idx="1"/>
          </p:nvPr>
        </p:nvPicPr>
        <p:blipFill>
          <a:blip r:embed="rId2" cstate="print"/>
          <a:stretch>
            <a:fillRect/>
          </a:stretch>
        </p:blipFill>
        <p:spPr bwMode="auto">
          <a:xfrm>
            <a:off x="1557841" y="1600200"/>
            <a:ext cx="6028318"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8229600" cy="1143000"/>
          </a:xfrm>
        </p:spPr>
        <p:txBody>
          <a:bodyPr/>
          <a:lstStyle/>
          <a:p>
            <a:r>
              <a:rPr lang="en-US" b="1" i="1" dirty="0" smtClean="0">
                <a:latin typeface="+mn-lt"/>
              </a:rPr>
              <a:t>Point &amp; Draw Devices</a:t>
            </a:r>
            <a:endParaRPr lang="en-US" b="1" i="1" dirty="0">
              <a:latin typeface="+mn-lt"/>
            </a:endParaRPr>
          </a:p>
        </p:txBody>
      </p:sp>
    </p:spTree>
    <p:extLst>
      <p:ext uri="{BB962C8B-B14F-4D97-AF65-F5344CB8AC3E}">
        <p14:creationId xmlns:p14="http://schemas.microsoft.com/office/powerpoint/2010/main" val="373691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Mouse</a:t>
            </a:r>
            <a:endParaRPr lang="en-US" dirty="0"/>
          </a:p>
        </p:txBody>
      </p:sp>
      <p:sp>
        <p:nvSpPr>
          <p:cNvPr id="3" name="Content Placeholder 2"/>
          <p:cNvSpPr>
            <a:spLocks noGrp="1"/>
          </p:cNvSpPr>
          <p:nvPr>
            <p:ph idx="1"/>
          </p:nvPr>
        </p:nvSpPr>
        <p:spPr/>
        <p:txBody>
          <a:bodyPr/>
          <a:lstStyle/>
          <a:p>
            <a:r>
              <a:rPr lang="en-US" sz="1800" dirty="0">
                <a:latin typeface="Times New Roman" panose="02020603050405020304" pitchFamily="18" charset="0"/>
                <a:cs typeface="Times New Roman" panose="02020603050405020304" pitchFamily="18" charset="0"/>
              </a:rPr>
              <a:t>A </a:t>
            </a:r>
            <a:r>
              <a:rPr lang="en-US" sz="1800" b="1" dirty="0" smtClean="0">
                <a:latin typeface="Times New Roman" panose="02020603050405020304" pitchFamily="18" charset="0"/>
                <a:cs typeface="Times New Roman" panose="02020603050405020304" pitchFamily="18" charset="0"/>
              </a:rPr>
              <a:t>Computer Mouse</a:t>
            </a:r>
            <a:r>
              <a:rPr lang="en-US" sz="1800" dirty="0" smtClean="0">
                <a:latin typeface="Times New Roman" panose="02020603050405020304" pitchFamily="18" charset="0"/>
                <a:cs typeface="Times New Roman" panose="02020603050405020304" pitchFamily="18" charset="0"/>
              </a:rPr>
              <a:t> is </a:t>
            </a:r>
            <a:r>
              <a:rPr lang="en-US" sz="1800" dirty="0">
                <a:latin typeface="Times New Roman" panose="02020603050405020304" pitchFamily="18" charset="0"/>
                <a:cs typeface="Times New Roman" panose="02020603050405020304" pitchFamily="18" charset="0"/>
              </a:rPr>
              <a:t>a handheld hardware input device that controls a cursor in a GUI </a:t>
            </a:r>
            <a:r>
              <a:rPr lang="en-US" sz="1800" dirty="0" smtClean="0">
                <a:latin typeface="Times New Roman" panose="02020603050405020304" pitchFamily="18" charset="0"/>
                <a:cs typeface="Times New Roman" panose="02020603050405020304" pitchFamily="18" charset="0"/>
              </a:rPr>
              <a:t>(Graphical User Interface) </a:t>
            </a:r>
            <a:r>
              <a:rPr lang="en-US" sz="1800" dirty="0">
                <a:latin typeface="Times New Roman" panose="02020603050405020304" pitchFamily="18" charset="0"/>
                <a:cs typeface="Times New Roman" panose="02020603050405020304" pitchFamily="18" charset="0"/>
              </a:rPr>
              <a:t>and can move and select text, icons, files and folders on your computer.</a:t>
            </a:r>
          </a:p>
          <a:p>
            <a:pPr marL="0" indent="0">
              <a:buNone/>
            </a:pPr>
            <a:endParaRPr lang="en-US" dirty="0"/>
          </a:p>
        </p:txBody>
      </p:sp>
      <p:pic>
        <p:nvPicPr>
          <p:cNvPr id="4" name="Picture 3"/>
          <p:cNvPicPr>
            <a:picLocks noChangeAspect="1"/>
          </p:cNvPicPr>
          <p:nvPr/>
        </p:nvPicPr>
        <p:blipFill>
          <a:blip r:embed="rId2"/>
          <a:stretch>
            <a:fillRect/>
          </a:stretch>
        </p:blipFill>
        <p:spPr>
          <a:xfrm>
            <a:off x="5486400" y="4214087"/>
            <a:ext cx="2809875" cy="1885950"/>
          </a:xfrm>
          <a:prstGeom prst="rect">
            <a:avLst/>
          </a:prstGeom>
        </p:spPr>
      </p:pic>
    </p:spTree>
    <p:extLst>
      <p:ext uri="{BB962C8B-B14F-4D97-AF65-F5344CB8AC3E}">
        <p14:creationId xmlns:p14="http://schemas.microsoft.com/office/powerpoint/2010/main" val="2874537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6800" y="381000"/>
            <a:ext cx="7315200" cy="5486400"/>
          </a:xfrm>
          <a:prstGeom prst="rect">
            <a:avLst/>
          </a:prstGeom>
        </p:spPr>
      </p:pic>
      <p:pic>
        <p:nvPicPr>
          <p:cNvPr id="5" name="Picture 4"/>
          <p:cNvPicPr>
            <a:picLocks noChangeAspect="1"/>
          </p:cNvPicPr>
          <p:nvPr/>
        </p:nvPicPr>
        <p:blipFill>
          <a:blip r:embed="rId3"/>
          <a:stretch>
            <a:fillRect/>
          </a:stretch>
        </p:blipFill>
        <p:spPr>
          <a:xfrm>
            <a:off x="4876800" y="3124200"/>
            <a:ext cx="2341994" cy="1981200"/>
          </a:xfrm>
          <a:prstGeom prst="rect">
            <a:avLst/>
          </a:prstGeom>
        </p:spPr>
      </p:pic>
    </p:spTree>
    <p:extLst>
      <p:ext uri="{BB962C8B-B14F-4D97-AF65-F5344CB8AC3E}">
        <p14:creationId xmlns:p14="http://schemas.microsoft.com/office/powerpoint/2010/main" val="24872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latin typeface="+mn-lt"/>
              </a:rPr>
              <a:t/>
            </a:r>
            <a:br>
              <a:rPr lang="en-US" sz="3600" b="1" dirty="0" smtClean="0">
                <a:latin typeface="+mn-lt"/>
              </a:rPr>
            </a:br>
            <a:r>
              <a:rPr lang="en-US" sz="3600" b="1" dirty="0" smtClean="0">
                <a:latin typeface="+mn-lt"/>
              </a:rPr>
              <a:t>How </a:t>
            </a:r>
            <a:r>
              <a:rPr lang="en-US" sz="3600" b="1" dirty="0">
                <a:latin typeface="+mn-lt"/>
              </a:rPr>
              <a:t>has the </a:t>
            </a:r>
            <a:r>
              <a:rPr lang="en-US" sz="3600" b="1" dirty="0" smtClean="0">
                <a:latin typeface="+mn-lt"/>
              </a:rPr>
              <a:t>Mouse Increased Computer Usability?</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r>
              <a:rPr lang="en-US" sz="2200" dirty="0">
                <a:latin typeface="Times New Roman" panose="02020603050405020304" pitchFamily="18" charset="0"/>
                <a:cs typeface="Times New Roman" panose="02020603050405020304" pitchFamily="18" charset="0"/>
              </a:rPr>
              <a:t>By using a computer mouse, you don't have to memorize commands, such as those utilized in a text-based </a:t>
            </a:r>
            <a:r>
              <a:rPr lang="en-US" sz="2200" dirty="0" smtClean="0">
                <a:latin typeface="Times New Roman" panose="02020603050405020304" pitchFamily="18" charset="0"/>
                <a:cs typeface="Times New Roman" panose="02020603050405020304" pitchFamily="18" charset="0"/>
              </a:rPr>
              <a:t>command line </a:t>
            </a:r>
            <a:r>
              <a:rPr lang="en-US" sz="2200" dirty="0">
                <a:latin typeface="Times New Roman" panose="02020603050405020304" pitchFamily="18" charset="0"/>
                <a:cs typeface="Times New Roman" panose="02020603050405020304" pitchFamily="18" charset="0"/>
              </a:rPr>
              <a:t>environment like </a:t>
            </a:r>
            <a:r>
              <a:rPr lang="en-US" sz="2200" b="1" i="1" dirty="0" smtClean="0">
                <a:latin typeface="Times New Roman" panose="02020603050405020304" pitchFamily="18" charset="0"/>
                <a:cs typeface="Times New Roman" panose="02020603050405020304" pitchFamily="18" charset="0"/>
              </a:rPr>
              <a:t>MS-DOS</a:t>
            </a:r>
          </a:p>
          <a:p>
            <a:pPr marL="0" indent="0">
              <a:buNone/>
            </a:pP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 </a:t>
            </a:r>
            <a:r>
              <a:rPr lang="en-US" sz="2200" b="1" i="1" dirty="0" smtClean="0">
                <a:latin typeface="Times New Roman" panose="02020603050405020304" pitchFamily="18" charset="0"/>
                <a:cs typeface="Times New Roman" panose="02020603050405020304" pitchFamily="18" charset="0"/>
              </a:rPr>
              <a:t>MS-DOS </a:t>
            </a:r>
            <a:r>
              <a:rPr lang="en-US" sz="2200" dirty="0">
                <a:latin typeface="Times New Roman" panose="02020603050405020304" pitchFamily="18" charset="0"/>
                <a:cs typeface="Times New Roman" panose="02020603050405020304" pitchFamily="18" charset="0"/>
              </a:rPr>
              <a:t>you would need to know the </a:t>
            </a:r>
            <a:r>
              <a:rPr lang="en-US" sz="2200" dirty="0" smtClean="0">
                <a:latin typeface="Times New Roman" panose="02020603050405020304" pitchFamily="18" charset="0"/>
                <a:cs typeface="Times New Roman" panose="02020603050405020304" pitchFamily="18" charset="0"/>
              </a:rPr>
              <a:t>cd command </a:t>
            </a:r>
            <a:r>
              <a:rPr lang="en-US" sz="2200" dirty="0">
                <a:latin typeface="Times New Roman" panose="02020603050405020304" pitchFamily="18" charset="0"/>
                <a:cs typeface="Times New Roman" panose="02020603050405020304" pitchFamily="18" charset="0"/>
              </a:rPr>
              <a:t>and </a:t>
            </a:r>
            <a:r>
              <a:rPr lang="en-US" sz="2200" dirty="0" err="1" smtClean="0">
                <a:latin typeface="Times New Roman" panose="02020603050405020304" pitchFamily="18" charset="0"/>
                <a:cs typeface="Times New Roman" panose="02020603050405020304" pitchFamily="18" charset="0"/>
              </a:rPr>
              <a:t>dir</a:t>
            </a:r>
            <a:r>
              <a:rPr lang="en-US" sz="2200" dirty="0" smtClean="0">
                <a:latin typeface="Times New Roman" panose="02020603050405020304" pitchFamily="18" charset="0"/>
                <a:cs typeface="Times New Roman" panose="02020603050405020304" pitchFamily="18" charset="0"/>
              </a:rPr>
              <a:t> command </a:t>
            </a:r>
            <a:r>
              <a:rPr lang="en-US" sz="2200" dirty="0">
                <a:latin typeface="Times New Roman" panose="02020603050405020304" pitchFamily="18" charset="0"/>
                <a:cs typeface="Times New Roman" panose="02020603050405020304" pitchFamily="18" charset="0"/>
              </a:rPr>
              <a:t>and type the commands on the </a:t>
            </a:r>
            <a:r>
              <a:rPr lang="en-US" sz="2200" dirty="0" smtClean="0">
                <a:latin typeface="Times New Roman" panose="02020603050405020304" pitchFamily="18" charset="0"/>
                <a:cs typeface="Times New Roman" panose="02020603050405020304" pitchFamily="18" charset="0"/>
              </a:rPr>
              <a:t>keyboard </a:t>
            </a:r>
            <a:r>
              <a:rPr lang="en-US" sz="2200" dirty="0">
                <a:latin typeface="Times New Roman" panose="02020603050405020304" pitchFamily="18" charset="0"/>
                <a:cs typeface="Times New Roman" panose="02020603050405020304" pitchFamily="18" charset="0"/>
              </a:rPr>
              <a:t>to open a directory (folder) and view its </a:t>
            </a:r>
            <a:r>
              <a:rPr lang="en-US" sz="2200" dirty="0" smtClean="0">
                <a:latin typeface="Times New Roman" panose="02020603050405020304" pitchFamily="18" charset="0"/>
                <a:cs typeface="Times New Roman" panose="02020603050405020304" pitchFamily="18" charset="0"/>
              </a:rPr>
              <a:t>files</a:t>
            </a:r>
            <a:endParaRPr lang="en-US" sz="2200" dirty="0">
              <a:latin typeface="Times New Roman" panose="02020603050405020304" pitchFamily="18" charset="0"/>
              <a:cs typeface="Times New Roman" panose="02020603050405020304" pitchFamily="18" charset="0"/>
            </a:endParaRPr>
          </a:p>
          <a:p>
            <a:pPr marL="0" indent="0">
              <a:buNone/>
            </a:pP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Whereas </a:t>
            </a:r>
            <a:r>
              <a:rPr lang="en-US" sz="2200" dirty="0">
                <a:latin typeface="Times New Roman" panose="02020603050405020304" pitchFamily="18" charset="0"/>
                <a:cs typeface="Times New Roman" panose="02020603050405020304" pitchFamily="18" charset="0"/>
              </a:rPr>
              <a:t>a Windows user only has to </a:t>
            </a:r>
            <a:r>
              <a:rPr lang="en-US" sz="2200" dirty="0" smtClean="0">
                <a:latin typeface="Times New Roman" panose="02020603050405020304" pitchFamily="18" charset="0"/>
                <a:cs typeface="Times New Roman" panose="02020603050405020304" pitchFamily="18" charset="0"/>
              </a:rPr>
              <a:t>double-click </a:t>
            </a:r>
            <a:r>
              <a:rPr lang="en-US" sz="2200" dirty="0">
                <a:latin typeface="Times New Roman" panose="02020603050405020304" pitchFamily="18" charset="0"/>
                <a:cs typeface="Times New Roman" panose="02020603050405020304" pitchFamily="18" charset="0"/>
              </a:rPr>
              <a:t>to open a folder and see its contents.</a:t>
            </a:r>
          </a:p>
          <a:p>
            <a:endParaRPr lang="en-US" dirty="0"/>
          </a:p>
        </p:txBody>
      </p:sp>
    </p:spTree>
    <p:extLst>
      <p:ext uri="{BB962C8B-B14F-4D97-AF65-F5344CB8AC3E}">
        <p14:creationId xmlns:p14="http://schemas.microsoft.com/office/powerpoint/2010/main" val="3786545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ypes of Mouse&#10; A mouse can be classified in several ways.&#10; According to the working mechanism a mouse can be three&#10;type..."/>
          <p:cNvPicPr>
            <a:picLocks noGrp="1"/>
          </p:cNvPicPr>
          <p:nvPr>
            <p:ph idx="1"/>
          </p:nvPr>
        </p:nvPicPr>
        <p:blipFill>
          <a:blip r:embed="rId2" cstate="print"/>
          <a:srcRect/>
          <a:stretch>
            <a:fillRect/>
          </a:stretch>
        </p:blipFill>
        <p:spPr bwMode="auto">
          <a:xfrm>
            <a:off x="609600" y="304800"/>
            <a:ext cx="8077200" cy="6019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asic Parts of a Mouse&#10; Almost all mice today do the translation using five&#10;components:&#10;1. A Ball&#10;2. Two rollers&#10;3. An in..."/>
          <p:cNvPicPr>
            <a:picLocks noGrp="1"/>
          </p:cNvPicPr>
          <p:nvPr>
            <p:ph idx="1"/>
          </p:nvPr>
        </p:nvPicPr>
        <p:blipFill>
          <a:blip r:embed="rId2" cstate="print"/>
          <a:srcRect/>
          <a:stretch>
            <a:fillRect/>
          </a:stretch>
        </p:blipFill>
        <p:spPr bwMode="auto">
          <a:xfrm>
            <a:off x="0" y="152400"/>
            <a:ext cx="91440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131" y="152400"/>
            <a:ext cx="7772400" cy="1470025"/>
          </a:xfrm>
        </p:spPr>
        <p:txBody>
          <a:bodyPr>
            <a:normAutofit/>
          </a:bodyPr>
          <a:lstStyle/>
          <a:p>
            <a:r>
              <a:rPr lang="en-US" sz="3600" b="1" i="1" dirty="0" smtClean="0">
                <a:latin typeface="+mn-lt"/>
              </a:rPr>
              <a:t>Working of Mechanical Mouse</a:t>
            </a:r>
            <a:endParaRPr lang="en-US" sz="3600" b="1" i="1" dirty="0">
              <a:latin typeface="+mn-lt"/>
            </a:endParaRPr>
          </a:p>
        </p:txBody>
      </p:sp>
      <p:pic>
        <p:nvPicPr>
          <p:cNvPr id="5" name="Picture 4"/>
          <p:cNvPicPr>
            <a:picLocks noChangeAspect="1"/>
          </p:cNvPicPr>
          <p:nvPr/>
        </p:nvPicPr>
        <p:blipFill>
          <a:blip r:embed="rId2"/>
          <a:stretch>
            <a:fillRect/>
          </a:stretch>
        </p:blipFill>
        <p:spPr>
          <a:xfrm>
            <a:off x="916168" y="1447800"/>
            <a:ext cx="7172325" cy="44958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descr="2. Two rollers inside the mouse touch the ball. One of the rollers&#10;is oriented so that it detects motion in the X directio..."/>
          <p:cNvPicPr/>
          <p:nvPr/>
        </p:nvPicPr>
        <p:blipFill>
          <a:blip r:embed="rId2" cstate="print"/>
          <a:srcRect/>
          <a:stretch>
            <a:fillRect/>
          </a:stretch>
        </p:blipFill>
        <p:spPr bwMode="auto">
          <a:xfrm>
            <a:off x="304800" y="381000"/>
            <a:ext cx="8382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5800" y="914400"/>
            <a:ext cx="7734300" cy="498157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put Devices&#10;Scanner&#10;Joy Stick&#10;Touch PadLight Pen&#10;Tablet&#10;Touch Screen&#10; "/>
          <p:cNvPicPr/>
          <p:nvPr/>
        </p:nvPicPr>
        <p:blipFill>
          <a:blip r:embed="rId2" cstate="print"/>
          <a:srcRect/>
          <a:stretch>
            <a:fillRect/>
          </a:stretch>
        </p:blipFill>
        <p:spPr bwMode="auto">
          <a:xfrm>
            <a:off x="533400" y="1371600"/>
            <a:ext cx="80772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61975" y="790575"/>
            <a:ext cx="8020050" cy="52768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76237" y="490537"/>
            <a:ext cx="8391525" cy="587692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Mechanical Mouse</a:t>
            </a:r>
            <a:endParaRPr lang="en-US" dirty="0"/>
          </a:p>
        </p:txBody>
      </p:sp>
      <p:sp>
        <p:nvSpPr>
          <p:cNvPr id="3" name="Content Placeholder 2"/>
          <p:cNvSpPr>
            <a:spLocks noGrp="1"/>
          </p:cNvSpPr>
          <p:nvPr>
            <p:ph idx="1"/>
          </p:nvPr>
        </p:nvSpPr>
        <p:spPr/>
        <p:txBody>
          <a:bodyPr>
            <a:normAutofit/>
          </a:bodyPr>
          <a:lstStyle/>
          <a:p>
            <a:r>
              <a:rPr lang="en-US" sz="2000" dirty="0" smtClean="0"/>
              <a:t>The </a:t>
            </a:r>
            <a:r>
              <a:rPr lang="en-US" sz="2000" b="1" dirty="0" smtClean="0"/>
              <a:t>optical-mechanical</a:t>
            </a:r>
            <a:r>
              <a:rPr lang="en-US" sz="2000" dirty="0" smtClean="0"/>
              <a:t> or </a:t>
            </a:r>
            <a:r>
              <a:rPr lang="en-US" sz="2000" b="1" dirty="0" smtClean="0"/>
              <a:t>opt mechanical mouse</a:t>
            </a:r>
            <a:r>
              <a:rPr lang="en-US" sz="2000" dirty="0" smtClean="0"/>
              <a:t> consists of a ball that rolls one of two wheels inside the mouse</a:t>
            </a:r>
            <a:endParaRPr lang="en-US" sz="2000" dirty="0"/>
          </a:p>
          <a:p>
            <a:pPr marL="0" indent="0">
              <a:buNone/>
            </a:pPr>
            <a:endParaRPr lang="en-US" sz="2000" dirty="0" smtClean="0"/>
          </a:p>
          <a:p>
            <a:r>
              <a:rPr lang="en-US" sz="2000" dirty="0" smtClean="0"/>
              <a:t>Each wheel contains a circle of holes , allowing an LED light to shine through and be detected by a sensor</a:t>
            </a:r>
          </a:p>
          <a:p>
            <a:pPr marL="0" indent="0">
              <a:buNone/>
            </a:pPr>
            <a:r>
              <a:rPr lang="en-US" sz="2000" dirty="0" smtClean="0"/>
              <a:t> </a:t>
            </a:r>
          </a:p>
          <a:p>
            <a:r>
              <a:rPr lang="en-US" sz="2000" dirty="0" smtClean="0"/>
              <a:t>As the wheel spins these lights represent an X or Y axis for the mouse pointer on your screen</a:t>
            </a:r>
            <a:endParaRPr lang="en-US" sz="2000" dirty="0"/>
          </a:p>
          <a:p>
            <a:pPr marL="0" indent="0">
              <a:buNone/>
            </a:pPr>
            <a:endParaRPr lang="en-US" sz="2000" dirty="0" smtClean="0"/>
          </a:p>
          <a:p>
            <a:r>
              <a:rPr lang="en-US" sz="2000" dirty="0" smtClean="0"/>
              <a:t>This mouse is more accurate than a mechanical mouse that uses only wheels and rollers.</a:t>
            </a:r>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a Ball Style Computer Mouse</a:t>
            </a:r>
            <a:endParaRPr lang="en-US" dirty="0"/>
          </a:p>
        </p:txBody>
      </p:sp>
      <p:pic>
        <p:nvPicPr>
          <p:cNvPr id="5" name="Picture 4"/>
          <p:cNvPicPr>
            <a:picLocks noChangeAspect="1"/>
          </p:cNvPicPr>
          <p:nvPr/>
        </p:nvPicPr>
        <p:blipFill>
          <a:blip r:embed="rId2"/>
          <a:stretch>
            <a:fillRect/>
          </a:stretch>
        </p:blipFill>
        <p:spPr>
          <a:xfrm>
            <a:off x="422910" y="1382804"/>
            <a:ext cx="8248650" cy="539115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solidFill>
          <a:ln>
            <a:noFill/>
          </a:ln>
        </p:spPr>
        <p:txBody>
          <a:bodyPr>
            <a:normAutofit fontScale="92500" lnSpcReduction="10000"/>
          </a:bodyPr>
          <a:lstStyle/>
          <a:p>
            <a:pPr lvl="0">
              <a:buNone/>
            </a:pPr>
            <a:r>
              <a:rPr lang="en-US" dirty="0" smtClean="0"/>
              <a:t>1	</a:t>
            </a:r>
            <a:r>
              <a:rPr lang="en-US" sz="2200" dirty="0" smtClean="0"/>
              <a:t>Switch detects clicks of left mouse button.</a:t>
            </a:r>
          </a:p>
          <a:p>
            <a:pPr lvl="0">
              <a:buNone/>
            </a:pPr>
            <a:r>
              <a:rPr lang="en-US" sz="2200" dirty="0" smtClean="0"/>
              <a:t>2	Switch for middle button.</a:t>
            </a:r>
          </a:p>
          <a:p>
            <a:pPr lvl="0">
              <a:buNone/>
            </a:pPr>
            <a:r>
              <a:rPr lang="en-US" sz="2200" dirty="0" smtClean="0"/>
              <a:t>3	Switch for right button.</a:t>
            </a:r>
          </a:p>
          <a:p>
            <a:pPr lvl="0">
              <a:buNone/>
            </a:pPr>
            <a:r>
              <a:rPr lang="en-US" sz="2200" dirty="0" smtClean="0"/>
              <a:t>4	Old-style connection to PS/2 socket on computer.</a:t>
            </a:r>
          </a:p>
          <a:p>
            <a:pPr lvl="0">
              <a:buNone/>
            </a:pPr>
            <a:r>
              <a:rPr lang="en-US" sz="2200" dirty="0" smtClean="0"/>
              <a:t>5	Chip turns back-and-forth (analog) mouse movements into numeric (digital) signals computer can understand.</a:t>
            </a:r>
          </a:p>
          <a:p>
            <a:pPr lvl="0">
              <a:buNone/>
            </a:pPr>
            <a:r>
              <a:rPr lang="en-US" sz="2200" dirty="0" smtClean="0"/>
              <a:t>6	X-axis wheel turns when you move mouse left and right.</a:t>
            </a:r>
          </a:p>
          <a:p>
            <a:pPr lvl="0">
              <a:buNone/>
            </a:pPr>
            <a:r>
              <a:rPr lang="en-US" sz="2200" dirty="0" smtClean="0"/>
              <a:t>7	Y-axis wheel turns when you move mouse up and down.</a:t>
            </a:r>
          </a:p>
          <a:p>
            <a:pPr lvl="0">
              <a:buNone/>
            </a:pPr>
            <a:r>
              <a:rPr lang="en-US" sz="2200" dirty="0" smtClean="0"/>
              <a:t>8	Heavy rubber wheel.</a:t>
            </a:r>
          </a:p>
          <a:p>
            <a:pPr lvl="0">
              <a:buNone/>
            </a:pPr>
            <a:r>
              <a:rPr lang="en-US" sz="2200" dirty="0" smtClean="0"/>
              <a:t>9	Spring presses rubber ball firmly against X- and Y-axis wheels so they register movements properly.</a:t>
            </a:r>
          </a:p>
          <a:p>
            <a:pPr marL="514350" lvl="0" indent="-514350">
              <a:buAutoNum type="arabicPlain" startAt="10"/>
            </a:pPr>
            <a:r>
              <a:rPr lang="en-US" sz="2200" dirty="0" smtClean="0"/>
              <a:t>Electrolytic capacitor</a:t>
            </a:r>
          </a:p>
          <a:p>
            <a:pPr marL="514350" lvl="0" indent="-514350">
              <a:buAutoNum type="arabicPlain" startAt="10"/>
            </a:pPr>
            <a:r>
              <a:rPr lang="en-US" sz="2200" dirty="0" smtClean="0"/>
              <a:t>Resistors</a:t>
            </a:r>
          </a:p>
        </p:txBody>
      </p:sp>
      <p:pic>
        <p:nvPicPr>
          <p:cNvPr id="4" name="Picture 3" descr="The light emitter and light detector on either side of a spoke wheel inside an old-style, basic computer mouse (one that uses a rubber ball)."/>
          <p:cNvPicPr/>
          <p:nvPr/>
        </p:nvPicPr>
        <p:blipFill>
          <a:blip r:embed="rId2" cstate="print"/>
          <a:srcRect/>
          <a:stretch>
            <a:fillRect/>
          </a:stretch>
        </p:blipFill>
        <p:spPr bwMode="auto">
          <a:xfrm>
            <a:off x="5943600" y="152400"/>
            <a:ext cx="2971800" cy="229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th advances in mouse technology, now-preferred device for&#10;pointing and clicking is the optical mouse.&#10;Developed by Agile..."/>
          <p:cNvPicPr>
            <a:picLocks noGrp="1"/>
          </p:cNvPicPr>
          <p:nvPr>
            <p:ph idx="1"/>
          </p:nvPr>
        </p:nvPicPr>
        <p:blipFill>
          <a:blip r:embed="rId2" cstate="print"/>
          <a:srcRect/>
          <a:stretch>
            <a:fillRect/>
          </a:stretch>
        </p:blipFill>
        <p:spPr bwMode="auto">
          <a:xfrm>
            <a:off x="838200" y="381000"/>
            <a:ext cx="75438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1037" y="614362"/>
            <a:ext cx="7781925" cy="562927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result for how optical mouse works animation"/>
          <p:cNvPicPr>
            <a:picLocks noGrp="1"/>
          </p:cNvPicPr>
          <p:nvPr>
            <p:ph idx="1"/>
          </p:nvPr>
        </p:nvPicPr>
        <p:blipFill>
          <a:blip r:embed="rId2" cstate="print"/>
          <a:srcRect/>
          <a:stretch>
            <a:fillRect/>
          </a:stretch>
        </p:blipFill>
        <p:spPr bwMode="auto">
          <a:xfrm>
            <a:off x="304800" y="152400"/>
            <a:ext cx="8610600" cy="67056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optical mouse work</a:t>
            </a:r>
            <a:endParaRPr lang="en-US" dirty="0"/>
          </a:p>
        </p:txBody>
      </p:sp>
      <p:sp>
        <p:nvSpPr>
          <p:cNvPr id="3" name="Content Placeholder 2"/>
          <p:cNvSpPr>
            <a:spLocks noGrp="1"/>
          </p:cNvSpPr>
          <p:nvPr>
            <p:ph idx="1"/>
          </p:nvPr>
        </p:nvSpPr>
        <p:spPr>
          <a:xfrm>
            <a:off x="457200" y="1600200"/>
            <a:ext cx="8229600" cy="4800600"/>
          </a:xfrm>
        </p:spPr>
        <p:txBody>
          <a:bodyPr/>
          <a:lstStyle/>
          <a:p>
            <a:pPr>
              <a:buNone/>
            </a:pPr>
            <a:r>
              <a:rPr lang="en-US" dirty="0" smtClean="0"/>
              <a:t>		</a:t>
            </a:r>
            <a:r>
              <a:rPr lang="en-US" sz="2000" dirty="0" smtClean="0"/>
              <a:t>An optical mouse also has a tiny low-resolution camera that takes a thousand or more pictures every second. In the camera, the complementary metal-oxide semiconductor (CMOS) sensor sends a signal to a Digital Signal Processor (DSP). The DSP can analyze each picture for pattern and light changes and then based off those changes moves the mouse cursor on your screen.</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ptical mice have several benefits over wheeled mice:&#10;1.Able to work on almost any surface&#10;2.No moving parts means less we..."/>
          <p:cNvPicPr>
            <a:picLocks noGrp="1"/>
          </p:cNvPicPr>
          <p:nvPr>
            <p:ph idx="1"/>
          </p:nvPr>
        </p:nvPicPr>
        <p:blipFill>
          <a:blip r:embed="rId2" cstate="print"/>
          <a:srcRect/>
          <a:stretch>
            <a:fillRect/>
          </a:stretch>
        </p:blipFill>
        <p:spPr bwMode="auto">
          <a:xfrm>
            <a:off x="457200" y="152400"/>
            <a:ext cx="8077200" cy="6400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descr="Keyboard&#10; Keyboard was the first input device to be used with computers&#10;and it is still the major and most widely used am..."/>
          <p:cNvPicPr/>
          <p:nvPr/>
        </p:nvPicPr>
        <p:blipFill>
          <a:blip r:embed="rId2" cstate="print"/>
          <a:srcRect/>
          <a:stretch>
            <a:fillRect/>
          </a:stretch>
        </p:blipFill>
        <p:spPr bwMode="auto">
          <a:xfrm>
            <a:off x="304800" y="609600"/>
            <a:ext cx="85344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ouse Connectors   &lt;ul&gt;&lt;li&gt;Serial Connector  &lt;/li&gt;&lt;/ul&gt;&lt;ul&gt;&lt;li&gt;PS/2 Connector  &lt;/li&gt;&lt;/ul&gt;&lt;ul&gt;&lt;li&gt;USB Connector  &lt;/li&gt;&lt;/ul&gt;"/>
          <p:cNvPicPr>
            <a:picLocks noGrp="1"/>
          </p:cNvPicPr>
          <p:nvPr>
            <p:ph idx="1"/>
          </p:nvPr>
        </p:nvPicPr>
        <p:blipFill>
          <a:blip r:embed="rId2" cstate="print">
            <a:lum bright="15000" contrast="-35000"/>
          </a:blip>
          <a:stretch>
            <a:fillRect/>
          </a:stretch>
        </p:blipFill>
        <p:spPr bwMode="auto">
          <a:xfrm>
            <a:off x="1219200" y="685800"/>
            <a:ext cx="6934200" cy="52006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t;ul&gt;&lt;li&gt;Serial Connector   &lt;/li&gt;&lt;/ul&gt;&lt;ul&gt;&lt;li&gt;The serial mouse connects to the serial port on the computer. This type of co..."/>
          <p:cNvPicPr>
            <a:picLocks noGrp="1"/>
          </p:cNvPicPr>
          <p:nvPr>
            <p:ph idx="1"/>
          </p:nvPr>
        </p:nvPicPr>
        <p:blipFill>
          <a:blip r:embed="rId2" cstate="print"/>
          <a:stretch>
            <a:fillRect/>
          </a:stretch>
        </p:blipFill>
        <p:spPr bwMode="auto">
          <a:xfrm>
            <a:off x="457200" y="381000"/>
            <a:ext cx="7467600" cy="5638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t;ul&gt;&lt;li&gt;PS/2 Connector   &lt;/li&gt;&lt;/ul&gt;&lt;ul&gt;&lt;li&gt;The PS/2 mouse port on the back of the PC connects to the mouse. This port was ..."/>
          <p:cNvPicPr>
            <a:picLocks noGrp="1"/>
          </p:cNvPicPr>
          <p:nvPr>
            <p:ph idx="1"/>
          </p:nvPr>
        </p:nvPicPr>
        <p:blipFill>
          <a:blip r:embed="rId2" cstate="print"/>
          <a:srcRect/>
          <a:stretch>
            <a:fillRect/>
          </a:stretch>
        </p:blipFill>
        <p:spPr bwMode="auto">
          <a:xfrm>
            <a:off x="533400" y="304800"/>
            <a:ext cx="7848599" cy="61722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t;ul&gt;&lt;li&gt;USB Connector   &lt;/li&gt;&lt;/ul&gt;&lt;ul&gt;&lt;li&gt;Some types of mouse devices connect to the computer through the USB port. The US..."/>
          <p:cNvPicPr>
            <a:picLocks noGrp="1"/>
          </p:cNvPicPr>
          <p:nvPr>
            <p:ph idx="1"/>
          </p:nvPr>
        </p:nvPicPr>
        <p:blipFill>
          <a:blip r:embed="rId2" cstate="print"/>
          <a:stretch>
            <a:fillRect/>
          </a:stretch>
        </p:blipFill>
        <p:spPr bwMode="auto">
          <a:xfrm>
            <a:off x="457200" y="381000"/>
            <a:ext cx="6934200" cy="52006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Trackball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3901968"/>
              </p:ext>
            </p:extLst>
          </p:nvPr>
        </p:nvGraphicFramePr>
        <p:xfrm>
          <a:off x="472440" y="1421992"/>
          <a:ext cx="8229600" cy="4556760"/>
        </p:xfrm>
        <a:graphic>
          <a:graphicData uri="http://schemas.openxmlformats.org/drawingml/2006/table">
            <a:tbl>
              <a:tblPr firstRow="1" bandRow="1">
                <a:tableStyleId>{5C22544A-7EE6-4342-B048-85BDC9FD1C3A}</a:tableStyleId>
              </a:tblPr>
              <a:tblGrid>
                <a:gridCol w="5394960">
                  <a:extLst>
                    <a:ext uri="{9D8B030D-6E8A-4147-A177-3AD203B41FA5}">
                      <a16:colId xmlns:a16="http://schemas.microsoft.com/office/drawing/2014/main" val="20000"/>
                    </a:ext>
                  </a:extLst>
                </a:gridCol>
                <a:gridCol w="2834640">
                  <a:extLst>
                    <a:ext uri="{9D8B030D-6E8A-4147-A177-3AD203B41FA5}">
                      <a16:colId xmlns:a16="http://schemas.microsoft.com/office/drawing/2014/main" val="20001"/>
                    </a:ext>
                  </a:extLst>
                </a:gridCol>
              </a:tblGrid>
              <a:tr h="4556760">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000" b="0" dirty="0" smtClean="0">
                          <a:solidFill>
                            <a:schemeClr val="tx1"/>
                          </a:solidFill>
                        </a:rPr>
                        <a:t>A trackball is a computer cursor control device used in many notebook and laptop computers. </a:t>
                      </a:r>
                    </a:p>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000" b="0" dirty="0" smtClean="0">
                          <a:solidFill>
                            <a:schemeClr val="tx1"/>
                          </a:solidFill>
                        </a:rPr>
                        <a:t>The trackball is usually located in front of the keyboard toward the user. </a:t>
                      </a:r>
                    </a:p>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000" b="0" dirty="0" smtClean="0">
                          <a:solidFill>
                            <a:schemeClr val="tx1"/>
                          </a:solidFill>
                        </a:rPr>
                        <a:t>Essentially, the trackball is an upside-down moues that rotates in place within a socket. </a:t>
                      </a:r>
                    </a:p>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000" b="0" dirty="0" smtClean="0">
                          <a:solidFill>
                            <a:schemeClr val="tx1"/>
                          </a:solidFill>
                        </a:rPr>
                        <a:t>The user rolls the ball to direct the cursor to the desired place on the screen and can click one of two buttons (identical to mouse buttons) near the trackball to select desktop objects or position the cursor for text entry.</a:t>
                      </a:r>
                    </a:p>
                    <a:p>
                      <a:endParaRPr lang="en-US" b="0" dirty="0"/>
                    </a:p>
                  </a:txBody>
                  <a:tcPr>
                    <a:noFill/>
                  </a:tcPr>
                </a:tc>
                <a:tc>
                  <a:txBody>
                    <a:bodyPr/>
                    <a:lstStyle/>
                    <a:p>
                      <a:endParaRPr lang="en-US" dirty="0"/>
                    </a:p>
                  </a:txBody>
                  <a:tcPr>
                    <a:noFill/>
                  </a:tcPr>
                </a:tc>
                <a:extLst>
                  <a:ext uri="{0D108BD9-81ED-4DB2-BD59-A6C34878D82A}">
                    <a16:rowId xmlns:a16="http://schemas.microsoft.com/office/drawing/2014/main" val="10000"/>
                  </a:ext>
                </a:extLst>
              </a:tr>
            </a:tbl>
          </a:graphicData>
        </a:graphic>
      </p:graphicFrame>
      <p:pic>
        <p:nvPicPr>
          <p:cNvPr id="5" name="Picture 4" descr="Image result for trackball mouse definition"/>
          <p:cNvPicPr/>
          <p:nvPr/>
        </p:nvPicPr>
        <p:blipFill>
          <a:blip r:embed="rId2" cstate="print"/>
          <a:srcRect/>
          <a:stretch>
            <a:fillRect/>
          </a:stretch>
        </p:blipFill>
        <p:spPr bwMode="auto">
          <a:xfrm>
            <a:off x="6019800" y="1828800"/>
            <a:ext cx="25146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Touchpad/ Track Pads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83233965"/>
              </p:ext>
            </p:extLst>
          </p:nvPr>
        </p:nvGraphicFramePr>
        <p:xfrm>
          <a:off x="457200" y="1600200"/>
          <a:ext cx="8229600" cy="38862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886200">
                <a:tc>
                  <a:txBody>
                    <a:bodyPr/>
                    <a:lstStyle/>
                    <a:p>
                      <a:pPr marL="342900" indent="-342900">
                        <a:buFont typeface="Wingdings" panose="05000000000000000000" pitchFamily="2" charset="2"/>
                        <a:buChar char="§"/>
                      </a:pPr>
                      <a:r>
                        <a:rPr lang="en-US" sz="2000" b="0" dirty="0" smtClean="0">
                          <a:solidFill>
                            <a:schemeClr val="tx1"/>
                          </a:solidFill>
                        </a:rPr>
                        <a:t>A touchpad is small, flat</a:t>
                      </a:r>
                      <a:r>
                        <a:rPr lang="en-US" sz="2000" b="0" baseline="0" dirty="0" smtClean="0">
                          <a:solidFill>
                            <a:schemeClr val="tx1"/>
                          </a:solidFill>
                        </a:rPr>
                        <a:t> surface over which user move his finger.</a:t>
                      </a:r>
                    </a:p>
                    <a:p>
                      <a:pPr marL="342900" indent="-342900">
                        <a:buFont typeface="Wingdings" panose="05000000000000000000" pitchFamily="2" charset="2"/>
                        <a:buChar char="§"/>
                      </a:pPr>
                      <a:r>
                        <a:rPr lang="en-US" sz="2000" b="0" baseline="0" dirty="0" smtClean="0">
                          <a:solidFill>
                            <a:schemeClr val="tx1"/>
                          </a:solidFill>
                        </a:rPr>
                        <a:t>The movement of the finger moves the cursor on the screen.</a:t>
                      </a:r>
                    </a:p>
                    <a:p>
                      <a:pPr marL="342900" indent="-342900">
                        <a:buFont typeface="Wingdings" panose="05000000000000000000" pitchFamily="2" charset="2"/>
                        <a:buChar char="§"/>
                      </a:pPr>
                      <a:r>
                        <a:rPr lang="en-US" sz="2000" b="0" dirty="0" smtClean="0">
                          <a:solidFill>
                            <a:schemeClr val="tx1"/>
                          </a:solidFill>
                        </a:rPr>
                        <a:t>Touchpad also have buttons like mouse buttons</a:t>
                      </a:r>
                    </a:p>
                    <a:p>
                      <a:pPr marL="342900" indent="-342900">
                        <a:buFont typeface="Wingdings" panose="05000000000000000000" pitchFamily="2" charset="2"/>
                        <a:buChar char="§"/>
                      </a:pPr>
                      <a:r>
                        <a:rPr lang="en-US" sz="2000" b="0" dirty="0" smtClean="0">
                          <a:solidFill>
                            <a:schemeClr val="tx1"/>
                          </a:solidFill>
                        </a:rPr>
                        <a:t>These</a:t>
                      </a:r>
                      <a:r>
                        <a:rPr lang="en-US" sz="2000" b="0" baseline="0" dirty="0" smtClean="0">
                          <a:solidFill>
                            <a:schemeClr val="tx1"/>
                          </a:solidFill>
                        </a:rPr>
                        <a:t> are commonly used with notebook computers (Laptops)</a:t>
                      </a:r>
                    </a:p>
                    <a:p>
                      <a:endParaRPr lang="en-US" sz="2000" b="0" dirty="0">
                        <a:solidFill>
                          <a:schemeClr val="tx1"/>
                        </a:solidFill>
                      </a:endParaRPr>
                    </a:p>
                  </a:txBody>
                  <a:tcPr>
                    <a:noFill/>
                  </a:tcPr>
                </a:tc>
                <a:tc>
                  <a:txBody>
                    <a:bodyPr/>
                    <a:lstStyle/>
                    <a:p>
                      <a:endParaRPr lang="en-US" dirty="0"/>
                    </a:p>
                  </a:txBody>
                  <a:tcPr>
                    <a:noFill/>
                  </a:tcPr>
                </a:tc>
                <a:extLst>
                  <a:ext uri="{0D108BD9-81ED-4DB2-BD59-A6C34878D82A}">
                    <a16:rowId xmlns:a16="http://schemas.microsoft.com/office/drawing/2014/main" val="10000"/>
                  </a:ext>
                </a:extLst>
              </a:tr>
            </a:tbl>
          </a:graphicData>
        </a:graphic>
      </p:graphicFrame>
      <p:pic>
        <p:nvPicPr>
          <p:cNvPr id="3" name="Picture 2"/>
          <p:cNvPicPr>
            <a:picLocks noChangeAspect="1"/>
          </p:cNvPicPr>
          <p:nvPr/>
        </p:nvPicPr>
        <p:blipFill>
          <a:blip r:embed="rId2"/>
          <a:stretch>
            <a:fillRect/>
          </a:stretch>
        </p:blipFill>
        <p:spPr>
          <a:xfrm>
            <a:off x="6096000" y="1676400"/>
            <a:ext cx="2209800" cy="246697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Joy Stick</a:t>
            </a:r>
            <a:endParaRPr lang="en-US" dirty="0"/>
          </a:p>
        </p:txBody>
      </p:sp>
      <p:sp>
        <p:nvSpPr>
          <p:cNvPr id="3" name="Content Placeholder 2"/>
          <p:cNvSpPr>
            <a:spLocks noGrp="1"/>
          </p:cNvSpPr>
          <p:nvPr>
            <p:ph idx="1"/>
          </p:nvPr>
        </p:nvSpPr>
        <p:spPr/>
        <p:txBody>
          <a:bodyPr>
            <a:normAutofit lnSpcReduction="10000"/>
          </a:bodyPr>
          <a:lstStyle/>
          <a:p>
            <a:r>
              <a:rPr lang="en-US" sz="1800" dirty="0" smtClean="0">
                <a:latin typeface="Times New Roman" panose="02020603050405020304" pitchFamily="18" charset="0"/>
                <a:cs typeface="Times New Roman" panose="02020603050405020304" pitchFamily="18" charset="0"/>
              </a:rPr>
              <a:t>Pointing Device</a:t>
            </a:r>
          </a:p>
          <a:p>
            <a:pPr marL="0" indent="0">
              <a:buNone/>
            </a:pP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Play Games</a:t>
            </a:r>
          </a:p>
          <a:p>
            <a:pPr marL="0" indent="0">
              <a:buNone/>
            </a:pP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Control Stick in the Airplanes to control the movements</a:t>
            </a:r>
          </a:p>
          <a:p>
            <a:pPr marL="0" indent="0">
              <a:buNone/>
            </a:pP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It consists of a handle which can be used to move the cursor position left, right, up and down</a:t>
            </a:r>
          </a:p>
          <a:p>
            <a:pPr marL="0" indent="0">
              <a:buNone/>
            </a:pP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Can be attached Television set</a:t>
            </a:r>
          </a:p>
          <a:p>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USB or Serial port for connection</a:t>
            </a:r>
          </a:p>
          <a:p>
            <a:pPr marL="0" indent="0">
              <a:buNone/>
            </a:pP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Faster the Keyboard</a:t>
            </a:r>
          </a:p>
          <a:p>
            <a:endParaRPr lang="en-US" dirty="0"/>
          </a:p>
        </p:txBody>
      </p:sp>
      <p:pic>
        <p:nvPicPr>
          <p:cNvPr id="4" name="Picture 3"/>
          <p:cNvPicPr>
            <a:picLocks noChangeAspect="1"/>
          </p:cNvPicPr>
          <p:nvPr/>
        </p:nvPicPr>
        <p:blipFill>
          <a:blip r:embed="rId2"/>
          <a:stretch>
            <a:fillRect/>
          </a:stretch>
        </p:blipFill>
        <p:spPr>
          <a:xfrm>
            <a:off x="6324600" y="4038600"/>
            <a:ext cx="2194688" cy="2564674"/>
          </a:xfrm>
          <a:prstGeom prst="rect">
            <a:avLst/>
          </a:prstGeom>
        </p:spPr>
      </p:pic>
    </p:spTree>
    <p:extLst>
      <p:ext uri="{BB962C8B-B14F-4D97-AF65-F5344CB8AC3E}">
        <p14:creationId xmlns:p14="http://schemas.microsoft.com/office/powerpoint/2010/main" val="305308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Light Pen</a:t>
            </a:r>
            <a:endParaRPr lang="en-US" dirty="0"/>
          </a:p>
        </p:txBody>
      </p:sp>
      <p:sp>
        <p:nvSpPr>
          <p:cNvPr id="3" name="Content Placeholder 2"/>
          <p:cNvSpPr>
            <a:spLocks noGrp="1"/>
          </p:cNvSpPr>
          <p:nvPr>
            <p:ph idx="1"/>
          </p:nvPr>
        </p:nvSpPr>
        <p:spPr/>
        <p:txBody>
          <a:bodyPr>
            <a:normAutofit/>
          </a:bodyPr>
          <a:lstStyle/>
          <a:p>
            <a:r>
              <a:rPr lang="en-US" sz="1800" dirty="0">
                <a:latin typeface="Times New Roman" panose="02020603050405020304" pitchFamily="18" charset="0"/>
                <a:cs typeface="Times New Roman" panose="02020603050405020304" pitchFamily="18" charset="0"/>
              </a:rPr>
              <a:t>Light pens were originally developed around 1955 and in the 1960s, they became more commonly used with graphics terminals, like the IBM 2250</a:t>
            </a:r>
            <a:r>
              <a:rPr lang="en-US" sz="1800" dirty="0" smtClean="0">
                <a:latin typeface="Times New Roman" panose="02020603050405020304" pitchFamily="18" charset="0"/>
                <a:cs typeface="Times New Roman" panose="02020603050405020304" pitchFamily="18" charset="0"/>
              </a:rPr>
              <a:t>.</a:t>
            </a:r>
          </a:p>
          <a:p>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In the 1980s, light pen usage expanded to home computers, like the BBC Micro computer. </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Some </a:t>
            </a:r>
            <a:r>
              <a:rPr lang="en-US" sz="1800" dirty="0">
                <a:latin typeface="Times New Roman" panose="02020603050405020304" pitchFamily="18" charset="0"/>
                <a:cs typeface="Times New Roman" panose="02020603050405020304" pitchFamily="18" charset="0"/>
              </a:rPr>
              <a:t>graphics cards also included a connection for a light pen.</a:t>
            </a:r>
          </a:p>
          <a:p>
            <a:r>
              <a:rPr lang="en-US" sz="1800" dirty="0">
                <a:latin typeface="Times New Roman" panose="02020603050405020304" pitchFamily="18" charset="0"/>
                <a:cs typeface="Times New Roman" panose="02020603050405020304" pitchFamily="18" charset="0"/>
              </a:rPr>
              <a:t>Today, light pens are no longer used due to the invention of </a:t>
            </a:r>
            <a:r>
              <a:rPr lang="en-US" sz="1800" dirty="0" smtClean="0">
                <a:latin typeface="Times New Roman" panose="02020603050405020304" pitchFamily="18" charset="0"/>
                <a:cs typeface="Times New Roman" panose="02020603050405020304" pitchFamily="18" charset="0"/>
              </a:rPr>
              <a:t>touch</a:t>
            </a:r>
          </a:p>
          <a:p>
            <a:endParaRPr lang="en-US" sz="1800" dirty="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6705600" y="3810000"/>
            <a:ext cx="2057400" cy="2429060"/>
          </a:xfrm>
          <a:prstGeom prst="rect">
            <a:avLst/>
          </a:prstGeom>
        </p:spPr>
      </p:pic>
    </p:spTree>
    <p:extLst>
      <p:ext uri="{BB962C8B-B14F-4D97-AF65-F5344CB8AC3E}">
        <p14:creationId xmlns:p14="http://schemas.microsoft.com/office/powerpoint/2010/main" val="3801447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Touch Screen</a:t>
            </a:r>
            <a:endParaRPr lang="en-US" dirty="0"/>
          </a:p>
        </p:txBody>
      </p:sp>
      <p:sp>
        <p:nvSpPr>
          <p:cNvPr id="4" name="Rectangle 1"/>
          <p:cNvSpPr>
            <a:spLocks noGrp="1" noChangeArrowheads="1"/>
          </p:cNvSpPr>
          <p:nvPr>
            <p:ph idx="1"/>
          </p:nvPr>
        </p:nvSpPr>
        <p:spPr bwMode="auto">
          <a:xfrm>
            <a:off x="609600" y="1832497"/>
            <a:ext cx="800720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touch screen is a computer display screen that serves as an input device.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When a touch screen is touched by a finger or stylus, it registers the event and sends it to a controller for processing.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touch screen may contain pictures or words that the user can touch to interact with the device. </a:t>
            </a: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019800" y="4419600"/>
            <a:ext cx="2133600" cy="1409700"/>
          </a:xfrm>
          <a:prstGeom prst="rect">
            <a:avLst/>
          </a:prstGeom>
        </p:spPr>
      </p:pic>
    </p:spTree>
    <p:extLst>
      <p:ext uri="{BB962C8B-B14F-4D97-AF65-F5344CB8AC3E}">
        <p14:creationId xmlns:p14="http://schemas.microsoft.com/office/powerpoint/2010/main" val="24314706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Speech </a:t>
            </a:r>
            <a:r>
              <a:rPr lang="en-US" smtClean="0"/>
              <a:t>Recognition Device</a:t>
            </a:r>
            <a:endParaRPr lang="en-US"/>
          </a:p>
        </p:txBody>
      </p:sp>
      <p:sp>
        <p:nvSpPr>
          <p:cNvPr id="3" name="Content Placeholder 2"/>
          <p:cNvSpPr>
            <a:spLocks noGrp="1"/>
          </p:cNvSpPr>
          <p:nvPr>
            <p:ph idx="1"/>
          </p:nvPr>
        </p:nvSpPr>
        <p:spPr/>
        <p:txBody>
          <a:bodyPr/>
          <a:lstStyle/>
          <a:p>
            <a:r>
              <a:rPr lang="en-US" sz="2400" i="1" dirty="0" smtClean="0">
                <a:latin typeface="Times New Roman" panose="02020603050405020304" pitchFamily="18" charset="0"/>
                <a:cs typeface="Times New Roman" panose="02020603050405020304" pitchFamily="18" charset="0"/>
              </a:rPr>
              <a:t>Allows a person to input data to the computer through speaking or voice</a:t>
            </a:r>
          </a:p>
          <a:p>
            <a:r>
              <a:rPr lang="en-US" sz="2400" i="1" dirty="0" smtClean="0">
                <a:latin typeface="Times New Roman" panose="02020603050405020304" pitchFamily="18" charset="0"/>
                <a:cs typeface="Times New Roman" panose="02020603050405020304" pitchFamily="18" charset="0"/>
              </a:rPr>
              <a:t>Convert the human voice into text</a:t>
            </a:r>
          </a:p>
          <a:p>
            <a:r>
              <a:rPr lang="en-US" sz="2400" i="1" dirty="0" smtClean="0">
                <a:latin typeface="Times New Roman" panose="02020603050405020304" pitchFamily="18" charset="0"/>
                <a:cs typeface="Times New Roman" panose="02020603050405020304" pitchFamily="18" charset="0"/>
              </a:rPr>
              <a:t>Disable person</a:t>
            </a:r>
          </a:p>
          <a:p>
            <a:r>
              <a:rPr lang="en-US" sz="2400" i="1" dirty="0" smtClean="0">
                <a:latin typeface="Times New Roman" panose="02020603050405020304" pitchFamily="18" charset="0"/>
                <a:cs typeface="Times New Roman" panose="02020603050405020304" pitchFamily="18" charset="0"/>
              </a:rPr>
              <a:t>First recognize words with the help of software or device convert into text</a:t>
            </a:r>
          </a:p>
          <a:p>
            <a:endParaRPr lang="en-US" dirty="0"/>
          </a:p>
        </p:txBody>
      </p:sp>
      <p:pic>
        <p:nvPicPr>
          <p:cNvPr id="4" name="Picture 3"/>
          <p:cNvPicPr>
            <a:picLocks noChangeAspect="1"/>
          </p:cNvPicPr>
          <p:nvPr/>
        </p:nvPicPr>
        <p:blipFill>
          <a:blip r:embed="rId2"/>
          <a:stretch>
            <a:fillRect/>
          </a:stretch>
        </p:blipFill>
        <p:spPr>
          <a:xfrm>
            <a:off x="3200400" y="4114800"/>
            <a:ext cx="5125854" cy="2381250"/>
          </a:xfrm>
          <a:prstGeom prst="rect">
            <a:avLst/>
          </a:prstGeom>
        </p:spPr>
      </p:pic>
    </p:spTree>
    <p:extLst>
      <p:ext uri="{BB962C8B-B14F-4D97-AF65-F5344CB8AC3E}">
        <p14:creationId xmlns:p14="http://schemas.microsoft.com/office/powerpoint/2010/main" val="3816160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troduction to Keyboard&#10;Function keys(F1-&#10;F12)&#10;Alphabetic keys&#10; "/>
          <p:cNvPicPr>
            <a:picLocks noGrp="1"/>
          </p:cNvPicPr>
          <p:nvPr>
            <p:ph idx="1"/>
          </p:nvPr>
        </p:nvPicPr>
        <p:blipFill>
          <a:blip r:embed="rId2" cstate="print"/>
          <a:stretch>
            <a:fillRect/>
          </a:stretch>
        </p:blipFill>
        <p:spPr bwMode="auto">
          <a:xfrm>
            <a:off x="457200" y="228600"/>
            <a:ext cx="79248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fferent types of keys&#10; Alphanumeric keys: alphanumeric keys composed of&#10;alphabetic keys and number keys with a few keys..."/>
          <p:cNvPicPr>
            <a:picLocks noGrp="1"/>
          </p:cNvPicPr>
          <p:nvPr>
            <p:ph idx="1"/>
          </p:nvPr>
        </p:nvPicPr>
        <p:blipFill>
          <a:blip r:embed="rId2" cstate="print"/>
          <a:srcRect/>
          <a:stretch>
            <a:fillRect/>
          </a:stretch>
        </p:blipFill>
        <p:spPr bwMode="auto">
          <a:xfrm>
            <a:off x="609600" y="609600"/>
            <a:ext cx="6976559"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fferent types of keys&#10; Function keys: F1 to F12 these12 keys are called function keys.&#10;They are used to perform special..."/>
          <p:cNvPicPr>
            <a:picLocks noGrp="1"/>
          </p:cNvPicPr>
          <p:nvPr>
            <p:ph idx="1"/>
          </p:nvPr>
        </p:nvPicPr>
        <p:blipFill>
          <a:blip r:embed="rId2" cstate="print"/>
          <a:srcRect/>
          <a:stretch>
            <a:fillRect/>
          </a:stretch>
        </p:blipFill>
        <p:spPr bwMode="auto">
          <a:xfrm>
            <a:off x="838200" y="762000"/>
            <a:ext cx="6747959"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 F5: used to refresh action. While using PowerPoint it is used to&#10;start a slide show. Opens Find, Replace, Go to dialog o..."/>
          <p:cNvPicPr>
            <a:picLocks noGrp="1"/>
          </p:cNvPicPr>
          <p:nvPr>
            <p:ph idx="1"/>
          </p:nvPr>
        </p:nvPicPr>
        <p:blipFill>
          <a:blip r:embed="rId2" cstate="print"/>
          <a:srcRect/>
          <a:stretch>
            <a:fillRect/>
          </a:stretch>
        </p:blipFill>
        <p:spPr bwMode="auto">
          <a:xfrm>
            <a:off x="762000" y="838200"/>
            <a:ext cx="7620000" cy="5287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fferent types of keys&#10; Cursor movement keys(arrow keys): most standard&#10;keyboards include a set of cursor movement keys,..."/>
          <p:cNvPicPr>
            <a:picLocks noGrp="1"/>
          </p:cNvPicPr>
          <p:nvPr>
            <p:ph idx="1"/>
          </p:nvPr>
        </p:nvPicPr>
        <p:blipFill>
          <a:blip r:embed="rId2" cstate="print"/>
          <a:srcRect/>
          <a:stretch>
            <a:fillRect/>
          </a:stretch>
        </p:blipFill>
        <p:spPr bwMode="auto">
          <a:xfrm>
            <a:off x="762000" y="609600"/>
            <a:ext cx="79248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w the computer accepts input from&#10;keyboard&#10; When a key is pressed, a tiny chip called the keyboard controller&#10;notes tha..."/>
          <p:cNvPicPr>
            <a:picLocks noGrp="1"/>
          </p:cNvPicPr>
          <p:nvPr>
            <p:ph idx="1"/>
          </p:nvPr>
        </p:nvPicPr>
        <p:blipFill>
          <a:blip r:embed="rId2" cstate="print"/>
          <a:srcRect/>
          <a:stretch>
            <a:fillRect/>
          </a:stretch>
        </p:blipFill>
        <p:spPr bwMode="auto">
          <a:xfrm>
            <a:off x="685800" y="533400"/>
            <a:ext cx="8001000" cy="559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1319</TotalTime>
  <Words>420</Words>
  <Application>Microsoft Office PowerPoint</Application>
  <PresentationFormat>On-screen Show (4:3)</PresentationFormat>
  <Paragraphs>71</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Point &amp; Draw Devices</vt:lpstr>
      <vt:lpstr>1) Mouse</vt:lpstr>
      <vt:lpstr>PowerPoint Presentation</vt:lpstr>
      <vt:lpstr> How has the Mouse Increased Computer Usability? </vt:lpstr>
      <vt:lpstr>PowerPoint Presentation</vt:lpstr>
      <vt:lpstr>PowerPoint Presentation</vt:lpstr>
      <vt:lpstr>Working of Mechanical Mouse</vt:lpstr>
      <vt:lpstr>PowerPoint Presentation</vt:lpstr>
      <vt:lpstr>PowerPoint Presentation</vt:lpstr>
      <vt:lpstr>PowerPoint Presentation</vt:lpstr>
      <vt:lpstr>PowerPoint Presentation</vt:lpstr>
      <vt:lpstr>Optical Mechanical Mouse</vt:lpstr>
      <vt:lpstr>Inside a Ball Style Computer Mouse</vt:lpstr>
      <vt:lpstr>PowerPoint Presentation</vt:lpstr>
      <vt:lpstr>PowerPoint Presentation</vt:lpstr>
      <vt:lpstr>PowerPoint Presentation</vt:lpstr>
      <vt:lpstr>PowerPoint Presentation</vt:lpstr>
      <vt:lpstr>How optical mouse work</vt:lpstr>
      <vt:lpstr>PowerPoint Presentation</vt:lpstr>
      <vt:lpstr>PowerPoint Presentation</vt:lpstr>
      <vt:lpstr>PowerPoint Presentation</vt:lpstr>
      <vt:lpstr>PowerPoint Presentation</vt:lpstr>
      <vt:lpstr>PowerPoint Presentation</vt:lpstr>
      <vt:lpstr>2) Trackball</vt:lpstr>
      <vt:lpstr>3) Touchpad/ Track Pads</vt:lpstr>
      <vt:lpstr>4) Joy Stick</vt:lpstr>
      <vt:lpstr>5) Light Pen</vt:lpstr>
      <vt:lpstr>6) Touch Screen</vt:lpstr>
      <vt:lpstr>Speech Recognition Device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123</cp:lastModifiedBy>
  <cp:revision>134</cp:revision>
  <dcterms:created xsi:type="dcterms:W3CDTF">2006-08-16T00:00:00Z</dcterms:created>
  <dcterms:modified xsi:type="dcterms:W3CDTF">2020-11-14T19:09:22Z</dcterms:modified>
</cp:coreProperties>
</file>