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61" r:id="rId5"/>
    <p:sldId id="268" r:id="rId6"/>
    <p:sldId id="260" r:id="rId7"/>
    <p:sldId id="262" r:id="rId8"/>
    <p:sldId id="263" r:id="rId9"/>
    <p:sldId id="259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3F34-80CA-44E4-AF15-BBB7F406DBB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4805-139F-4957-A9D8-794DC0AA59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14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3F34-80CA-44E4-AF15-BBB7F406DBB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4805-139F-4957-A9D8-794DC0AA5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7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3F34-80CA-44E4-AF15-BBB7F406DBB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4805-139F-4957-A9D8-794DC0AA5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9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3F34-80CA-44E4-AF15-BBB7F406DBB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4805-139F-4957-A9D8-794DC0AA5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3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3F34-80CA-44E4-AF15-BBB7F406DBB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4805-139F-4957-A9D8-794DC0AA59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3F34-80CA-44E4-AF15-BBB7F406DBB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4805-139F-4957-A9D8-794DC0AA5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2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3F34-80CA-44E4-AF15-BBB7F406DBB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4805-139F-4957-A9D8-794DC0AA5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9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3F34-80CA-44E4-AF15-BBB7F406DBB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4805-139F-4957-A9D8-794DC0AA5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3F34-80CA-44E4-AF15-BBB7F406DBB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4805-139F-4957-A9D8-794DC0AA5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793F34-80CA-44E4-AF15-BBB7F406DBB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844805-139F-4957-A9D8-794DC0AA5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4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3F34-80CA-44E4-AF15-BBB7F406DBB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4805-139F-4957-A9D8-794DC0AA5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793F34-80CA-44E4-AF15-BBB7F406DBB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844805-139F-4957-A9D8-794DC0AA594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82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Electromagnetic Field Theory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Asma</a:t>
            </a:r>
            <a:r>
              <a:rPr lang="en-US" dirty="0" smtClean="0"/>
              <a:t> </a:t>
            </a:r>
            <a:r>
              <a:rPr lang="en-US" dirty="0" err="1" smtClean="0"/>
              <a:t>Mushtaq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Lecture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Element in Spherical Coordinate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differential volume element may be </a:t>
            </a:r>
            <a:r>
              <a:rPr lang="en-US" dirty="0" smtClean="0"/>
              <a:t>constructed in </a:t>
            </a:r>
            <a:r>
              <a:rPr lang="en-US" dirty="0"/>
              <a:t>spherical coordinates by increasing </a:t>
            </a:r>
            <a:r>
              <a:rPr lang="en-US" i="1" dirty="0"/>
              <a:t>r </a:t>
            </a:r>
            <a:r>
              <a:rPr lang="en-US" dirty="0"/>
              <a:t>, </a:t>
            </a:r>
            <a:r>
              <a:rPr lang="en-US" i="1" dirty="0"/>
              <a:t>θ</a:t>
            </a:r>
            <a:r>
              <a:rPr lang="en-US" dirty="0"/>
              <a:t>, and </a:t>
            </a:r>
            <a:r>
              <a:rPr lang="en-US" i="1" dirty="0"/>
              <a:t>φ </a:t>
            </a:r>
            <a:r>
              <a:rPr lang="en-US" dirty="0"/>
              <a:t>by </a:t>
            </a:r>
            <a:r>
              <a:rPr lang="en-US" i="1" dirty="0" err="1"/>
              <a:t>dr</a:t>
            </a:r>
            <a:r>
              <a:rPr lang="en-US" dirty="0"/>
              <a:t>, </a:t>
            </a:r>
            <a:r>
              <a:rPr lang="en-US" i="1" dirty="0" err="1"/>
              <a:t>dθ</a:t>
            </a:r>
            <a:r>
              <a:rPr lang="en-US" dirty="0"/>
              <a:t>, and </a:t>
            </a:r>
            <a:r>
              <a:rPr lang="en-US" i="1" dirty="0" err="1"/>
              <a:t>dφ</a:t>
            </a:r>
            <a:r>
              <a:rPr lang="en-US" dirty="0"/>
              <a:t>, </a:t>
            </a:r>
            <a:r>
              <a:rPr lang="en-US" dirty="0" smtClean="0"/>
              <a:t>as shown </a:t>
            </a:r>
            <a:r>
              <a:rPr lang="en-US" dirty="0"/>
              <a:t>in </a:t>
            </a:r>
            <a:r>
              <a:rPr lang="en-US" dirty="0" smtClean="0"/>
              <a:t>figure below: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329" y="3150606"/>
            <a:ext cx="3927185" cy="28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Area of Differential Surfaces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surfaces </a:t>
            </a:r>
            <a:r>
              <a:rPr lang="en-CA" dirty="0"/>
              <a:t>have areas of </a:t>
            </a:r>
            <a:r>
              <a:rPr lang="en-CA" dirty="0" smtClean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24" y="2280567"/>
            <a:ext cx="3735368" cy="3015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255" y="2098909"/>
            <a:ext cx="4057377" cy="3064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928" y="2098909"/>
            <a:ext cx="5683020" cy="1467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430" y="4706510"/>
            <a:ext cx="35242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Dot Product of unit Vectors in Spherical and </a:t>
            </a:r>
            <a:r>
              <a:rPr lang="en-CA" dirty="0"/>
              <a:t>R</a:t>
            </a:r>
            <a:r>
              <a:rPr lang="en-CA" dirty="0" smtClean="0"/>
              <a:t>ectangular </a:t>
            </a:r>
            <a:r>
              <a:rPr lang="en-CA" dirty="0"/>
              <a:t>C</a:t>
            </a:r>
            <a:r>
              <a:rPr lang="en-CA" dirty="0" smtClean="0"/>
              <a:t>oordinates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960" y="2047074"/>
            <a:ext cx="10543985" cy="27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19" y="158268"/>
            <a:ext cx="10058400" cy="1450757"/>
          </a:xfrm>
        </p:spPr>
        <p:txBody>
          <a:bodyPr/>
          <a:lstStyle/>
          <a:p>
            <a:r>
              <a:rPr lang="en-CA" dirty="0" smtClean="0"/>
              <a:t>Summary of Coordinate Systems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249" y="1609025"/>
            <a:ext cx="10130827" cy="43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SPHERICAL COORDINATE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 smtClean="0"/>
                  <a:t>A point P in space in spherical coordinates is uniquely represented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where r is the radial distance from O to P,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in the angle that r makes with the positive z-axis,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is the angle between the positive </a:t>
                </a:r>
                <a:r>
                  <a:rPr lang="en-US" dirty="0" err="1" smtClean="0"/>
                  <a:t>xz</a:t>
                </a:r>
                <a:r>
                  <a:rPr lang="en-US" dirty="0" smtClean="0"/>
                  <a:t> and OMPN planes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𝑖𝑡</m:t>
                    </m:r>
                  </m:oMath>
                </a14:m>
                <a:r>
                  <a:rPr lang="en-US" dirty="0" smtClean="0"/>
                  <a:t> varies </a:t>
                </a:r>
                <a:r>
                  <a:rPr lang="en-US" dirty="0"/>
                  <a:t>from 0 to 2</a:t>
                </a:r>
                <a:r>
                  <a:rPr lang="el-GR" dirty="0" smtClean="0"/>
                  <a:t>π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414903"/>
            <a:ext cx="39624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0"/>
            <a:ext cx="10058400" cy="1450757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THE SPHERICAL COORDINATE SYSTEM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491" y="1348509"/>
                <a:ext cx="11185236" cy="5126182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/>
                <a:endParaRPr lang="en-US" dirty="0" smtClean="0"/>
              </a:p>
              <a:p>
                <a:pPr algn="just"/>
                <a:endParaRPr lang="en-US" dirty="0"/>
              </a:p>
              <a:p>
                <a:pPr marL="0" indent="0" algn="just">
                  <a:buNone/>
                </a:pPr>
                <a:r>
                  <a:rPr lang="en-US" smtClean="0"/>
                  <a:t>The </a:t>
                </a:r>
                <a:r>
                  <a:rPr lang="en-US" dirty="0" smtClean="0"/>
                  <a:t>surface </a:t>
                </a:r>
                <a:r>
                  <a:rPr lang="en-US" i="1" dirty="0"/>
                  <a:t>r </a:t>
                </a:r>
                <a:r>
                  <a:rPr lang="en-US" dirty="0"/>
                  <a:t>= constant is a </a:t>
                </a:r>
                <a:r>
                  <a:rPr lang="en-US" dirty="0" smtClean="0"/>
                  <a:t>sphere</a:t>
                </a:r>
                <a:r>
                  <a:rPr lang="en-US" dirty="0"/>
                  <a:t>,</a:t>
                </a:r>
                <a:endParaRPr lang="en-US" dirty="0" smtClean="0"/>
              </a:p>
              <a:p>
                <a:pPr algn="just"/>
                <a:r>
                  <a:rPr lang="en-US" dirty="0"/>
                  <a:t>The surface </a:t>
                </a:r>
                <a:r>
                  <a:rPr lang="en-US" i="1" dirty="0"/>
                  <a:t>θ </a:t>
                </a:r>
                <a:r>
                  <a:rPr lang="en-US" dirty="0"/>
                  <a:t>= constant is a cone</a:t>
                </a:r>
                <a:r>
                  <a:rPr lang="en-US" dirty="0" smtClean="0"/>
                  <a:t>,</a:t>
                </a:r>
              </a:p>
              <a:p>
                <a:pPr marL="0" indent="0" algn="just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dirty="0">
                    <a:solidFill>
                      <a:srgbClr val="FF0000"/>
                    </a:solidFill>
                  </a:rPr>
                  <a:t>two surfaces, cone and sphere, are everywhere perpendicular along their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intersection, which </a:t>
                </a:r>
                <a:r>
                  <a:rPr lang="en-US" b="1" dirty="0">
                    <a:solidFill>
                      <a:srgbClr val="FF0000"/>
                    </a:solidFill>
                  </a:rPr>
                  <a:t>is a circle of radius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r </a:t>
                </a:r>
                <a:r>
                  <a:rPr lang="en-US" b="1" dirty="0">
                    <a:solidFill>
                      <a:srgbClr val="FF0000"/>
                    </a:solidFill>
                  </a:rPr>
                  <a:t>sin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θ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r>
                  <a:rPr lang="en-US" dirty="0"/>
                  <a:t>The surface </a:t>
                </a:r>
                <a:r>
                  <a:rPr lang="en-US" i="1" dirty="0"/>
                  <a:t>φ </a:t>
                </a:r>
                <a:r>
                  <a:rPr lang="en-US" dirty="0"/>
                  <a:t>= constant is </a:t>
                </a:r>
                <a:r>
                  <a:rPr lang="en-US" dirty="0" smtClean="0"/>
                  <a:t>a plane </a:t>
                </a:r>
                <a:r>
                  <a:rPr lang="en-US" dirty="0"/>
                  <a:t>passing through the </a:t>
                </a:r>
                <a:r>
                  <a:rPr lang="en-US" i="1" dirty="0"/>
                  <a:t>θ </a:t>
                </a:r>
                <a:r>
                  <a:rPr lang="en-US" dirty="0"/>
                  <a:t>= 0 line (or the </a:t>
                </a:r>
                <a:r>
                  <a:rPr lang="en-US" i="1" dirty="0"/>
                  <a:t>z </a:t>
                </a:r>
                <a:r>
                  <a:rPr lang="en-US" dirty="0"/>
                  <a:t>axis).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n-US" dirty="0" smtClean="0"/>
                  <a:t>The projection of r on x-plane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positive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direction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from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positive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z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axis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where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its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value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0, </m:t>
                    </m:r>
                    <m:r>
                      <m:rPr>
                        <m:nor/>
                      </m:rPr>
                      <a:rPr lang="en-US" dirty="0"/>
                      <m:t>towards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negative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z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axis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where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its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value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l-GR" dirty="0"/>
                      <m:t>π</m:t>
                    </m:r>
                    <m:r>
                      <m:rPr>
                        <m:nor/>
                      </m:rPr>
                      <a:rPr lang="en-US" dirty="0"/>
                      <m:t>. </m:t>
                    </m:r>
                    <m:r>
                      <m:rPr>
                        <m:nor/>
                      </m:rPr>
                      <a:rPr lang="en-US" dirty="0"/>
                      <m:t>So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varies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from</m:t>
                    </m:r>
                    <m:r>
                      <m:rPr>
                        <m:nor/>
                      </m:rPr>
                      <a:rPr lang="en-US" dirty="0"/>
                      <m:t> 0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l-GR" dirty="0"/>
                      <m:t>π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</m:oMath>
                </a14:m>
                <a:r>
                  <a:rPr lang="en-US" dirty="0" smtClean="0"/>
                  <a:t>However,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≤∞. </m:t>
                    </m:r>
                  </m:oMath>
                </a14:m>
                <a:endParaRPr lang="en-US" dirty="0" smtClean="0"/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491" y="1348509"/>
                <a:ext cx="11185236" cy="5126182"/>
              </a:xfrm>
              <a:blipFill rotWithShape="0">
                <a:blip r:embed="rId2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9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SPHERICAL COORDINATE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489" y="2166419"/>
            <a:ext cx="90487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SPHERICAL COORDINATE SYSTEM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737360"/>
            <a:ext cx="10058400" cy="38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SPHERICAL COORDINATE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We consider </a:t>
            </a:r>
            <a:r>
              <a:rPr lang="en-US" dirty="0"/>
              <a:t>any point as the intersection of three mutually </a:t>
            </a:r>
            <a:r>
              <a:rPr lang="en-US" dirty="0" smtClean="0"/>
              <a:t>perpendicular surfaces—a </a:t>
            </a:r>
            <a:r>
              <a:rPr lang="en-US" dirty="0"/>
              <a:t>sphere, a cone, and a plane—each oriented in the manner just described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212" y="2445208"/>
            <a:ext cx="4774883" cy="380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Vectors in Spherical Coordinate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 unit vector </a:t>
            </a:r>
            <a:r>
              <a:rPr lang="en-US" b="1" dirty="0" err="1"/>
              <a:t>a</a:t>
            </a:r>
            <a:r>
              <a:rPr lang="en-US" i="1" dirty="0" err="1"/>
              <a:t>r</a:t>
            </a:r>
            <a:r>
              <a:rPr lang="en-US" i="1" dirty="0"/>
              <a:t> </a:t>
            </a:r>
            <a:r>
              <a:rPr lang="en-US" dirty="0"/>
              <a:t>is directed </a:t>
            </a:r>
            <a:r>
              <a:rPr lang="en-US" dirty="0" smtClean="0"/>
              <a:t>radially outward</a:t>
            </a:r>
            <a:r>
              <a:rPr lang="en-US" dirty="0"/>
              <a:t>, normal to the sphere </a:t>
            </a:r>
            <a:r>
              <a:rPr lang="en-US" i="1" dirty="0"/>
              <a:t>r </a:t>
            </a:r>
            <a:r>
              <a:rPr lang="en-US" dirty="0"/>
              <a:t>= constant, and lies in the cone </a:t>
            </a:r>
            <a:r>
              <a:rPr lang="en-US" i="1" dirty="0"/>
              <a:t>θ </a:t>
            </a:r>
            <a:r>
              <a:rPr lang="en-US" dirty="0"/>
              <a:t>= constant </a:t>
            </a:r>
            <a:r>
              <a:rPr lang="en-US" dirty="0" smtClean="0"/>
              <a:t>and the </a:t>
            </a:r>
            <a:r>
              <a:rPr lang="en-US" dirty="0"/>
              <a:t>plane </a:t>
            </a:r>
            <a:r>
              <a:rPr lang="en-US" i="1" dirty="0"/>
              <a:t>φ </a:t>
            </a:r>
            <a:r>
              <a:rPr lang="en-US" dirty="0"/>
              <a:t>= constant.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unit vector </a:t>
            </a:r>
            <a:r>
              <a:rPr lang="en-US" b="1" dirty="0" err="1"/>
              <a:t>a</a:t>
            </a:r>
            <a:r>
              <a:rPr lang="en-US" i="1" dirty="0" err="1"/>
              <a:t>θ</a:t>
            </a:r>
            <a:r>
              <a:rPr lang="en-US" i="1" dirty="0"/>
              <a:t> </a:t>
            </a:r>
            <a:r>
              <a:rPr lang="en-US" dirty="0"/>
              <a:t>is normal to the conical surface, lies </a:t>
            </a:r>
            <a:r>
              <a:rPr lang="en-US" dirty="0" smtClean="0"/>
              <a:t>in the </a:t>
            </a:r>
            <a:r>
              <a:rPr lang="en-US" dirty="0"/>
              <a:t>plane, and is tangent to the sphere.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third unit vector </a:t>
            </a:r>
            <a:r>
              <a:rPr lang="en-US" b="1" dirty="0" err="1"/>
              <a:t>a</a:t>
            </a:r>
            <a:r>
              <a:rPr lang="en-US" i="1" dirty="0" err="1"/>
              <a:t>φ</a:t>
            </a:r>
            <a:r>
              <a:rPr lang="en-US" i="1" dirty="0"/>
              <a:t> </a:t>
            </a:r>
            <a:r>
              <a:rPr lang="en-US" dirty="0"/>
              <a:t>is the same as in cylindrical coordinates, </a:t>
            </a:r>
            <a:r>
              <a:rPr lang="en-US" dirty="0" smtClean="0"/>
              <a:t>being normal </a:t>
            </a:r>
            <a:r>
              <a:rPr lang="en-US" dirty="0"/>
              <a:t>to the plane and tangent to both the cone and the sphere.</a:t>
            </a:r>
          </a:p>
        </p:txBody>
      </p:sp>
    </p:spTree>
    <p:extLst>
      <p:ext uri="{BB962C8B-B14F-4D97-AF65-F5344CB8AC3E}">
        <p14:creationId xmlns:p14="http://schemas.microsoft.com/office/powerpoint/2010/main" val="25834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Vectors in Spherical Coordinate System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8783" y="1846263"/>
            <a:ext cx="433476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SPHERICAL COORDINATE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1775004"/>
            <a:ext cx="6229350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799" y="1964626"/>
            <a:ext cx="25336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137</TotalTime>
  <Words>355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Cambria Math</vt:lpstr>
      <vt:lpstr>Retrospect</vt:lpstr>
      <vt:lpstr>Electromagnetic Field Theory </vt:lpstr>
      <vt:lpstr>THE SPHERICAL COORDINATE SYSTEM</vt:lpstr>
      <vt:lpstr>THE SPHERICAL COORDINATE SYSTEM</vt:lpstr>
      <vt:lpstr>THE SPHERICAL COORDINATE SYSTEM</vt:lpstr>
      <vt:lpstr>THE SPHERICAL COORDINATE SYSTEM</vt:lpstr>
      <vt:lpstr>THE SPHERICAL COORDINATE SYSTEM</vt:lpstr>
      <vt:lpstr>Unit Vectors in Spherical Coordinate System </vt:lpstr>
      <vt:lpstr>Unit Vectors in Spherical Coordinate System </vt:lpstr>
      <vt:lpstr>THE SPHERICAL COORDINATE SYSTEM</vt:lpstr>
      <vt:lpstr>Differential Element in Spherical Coordinate System </vt:lpstr>
      <vt:lpstr>Area of Differential Surfaces </vt:lpstr>
      <vt:lpstr>Dot Product of unit Vectors in Spherical and Rectangular Coordinates </vt:lpstr>
      <vt:lpstr>Summary of Coordinate Systems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Field Theory</dc:title>
  <dc:creator>Microsoft account</dc:creator>
  <cp:lastModifiedBy>Asma</cp:lastModifiedBy>
  <cp:revision>109</cp:revision>
  <dcterms:created xsi:type="dcterms:W3CDTF">2023-09-18T03:36:06Z</dcterms:created>
  <dcterms:modified xsi:type="dcterms:W3CDTF">2023-09-25T14:26:13Z</dcterms:modified>
</cp:coreProperties>
</file>