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4" r:id="rId20"/>
    <p:sldId id="276" r:id="rId21"/>
    <p:sldId id="277" r:id="rId22"/>
    <p:sldId id="278" r:id="rId23"/>
    <p:sldId id="279" r:id="rId24"/>
    <p:sldId id="280" r:id="rId25"/>
    <p:sldId id="281" r:id="rId2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599" autoAdjust="0"/>
  </p:normalViewPr>
  <p:slideViewPr>
    <p:cSldViewPr>
      <p:cViewPr varScale="1">
        <p:scale>
          <a:sx n="70" d="100"/>
          <a:sy n="70" d="100"/>
        </p:scale>
        <p:origin x="536" y="60"/>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10/4/2023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10/4/2023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10/4/2023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10/4/2023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10/4/2023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10/4/2023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10/4/2023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10/4/2023</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10/4/2023</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10/4/2023</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10/4/2023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10/4/2023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10/4/2023</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asmamushtaq@gcu.edu.p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764" y="1905000"/>
            <a:ext cx="11737304" cy="2667000"/>
          </a:xfrm>
        </p:spPr>
        <p:txBody>
          <a:bodyPr/>
          <a:lstStyle/>
          <a:p>
            <a:r>
              <a:rPr lang="en-CA" dirty="0"/>
              <a:t>Electromagnetic Field </a:t>
            </a:r>
            <a:r>
              <a:rPr lang="en-CA" dirty="0" smtClean="0"/>
              <a:t>Theory</a:t>
            </a:r>
            <a:r>
              <a:rPr lang="en-CA" dirty="0"/>
              <a:t/>
            </a:r>
            <a:br>
              <a:rPr lang="en-CA" dirty="0"/>
            </a:br>
            <a:r>
              <a:rPr lang="en-CA" dirty="0"/>
              <a:t>Lecture 5</a:t>
            </a:r>
            <a:endParaRPr lang="en-US" dirty="0"/>
          </a:p>
        </p:txBody>
      </p:sp>
      <p:sp>
        <p:nvSpPr>
          <p:cNvPr id="3" name="Subtitle 2"/>
          <p:cNvSpPr>
            <a:spLocks noGrp="1"/>
          </p:cNvSpPr>
          <p:nvPr>
            <p:ph type="subTitle" idx="1"/>
          </p:nvPr>
        </p:nvSpPr>
        <p:spPr/>
        <p:txBody>
          <a:bodyPr/>
          <a:lstStyle/>
          <a:p>
            <a:r>
              <a:rPr lang="en-US" dirty="0" smtClean="0"/>
              <a:t>Ms. Asma </a:t>
            </a:r>
            <a:r>
              <a:rPr lang="en-US" dirty="0" err="1" smtClean="0"/>
              <a:t>Mushtaq</a:t>
            </a:r>
            <a:r>
              <a:rPr lang="en-US" dirty="0" smtClean="0"/>
              <a:t> </a:t>
            </a:r>
          </a:p>
          <a:p>
            <a:r>
              <a:rPr lang="en-US" dirty="0" smtClean="0"/>
              <a:t>Email: </a:t>
            </a:r>
            <a:r>
              <a:rPr lang="en-US" dirty="0" smtClean="0">
                <a:hlinkClick r:id="rId2"/>
              </a:rPr>
              <a:t>asmamushtaq@gcu.edu.pk</a:t>
            </a:r>
            <a:r>
              <a:rPr lang="en-US" dirty="0" smtClean="0"/>
              <a:t> </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Graphical Depiction </a:t>
            </a:r>
            <a:endParaRPr lang="en-CA" dirty="0"/>
          </a:p>
        </p:txBody>
      </p:sp>
      <p:pic>
        <p:nvPicPr>
          <p:cNvPr id="4" name="Content Placeholder 3"/>
          <p:cNvPicPr>
            <a:picLocks noGrp="1" noChangeAspect="1"/>
          </p:cNvPicPr>
          <p:nvPr>
            <p:ph idx="1"/>
          </p:nvPr>
        </p:nvPicPr>
        <p:blipFill>
          <a:blip r:embed="rId2"/>
          <a:stretch>
            <a:fillRect/>
          </a:stretch>
        </p:blipFill>
        <p:spPr>
          <a:xfrm>
            <a:off x="1522414" y="1905000"/>
            <a:ext cx="4820355" cy="4267200"/>
          </a:xfrm>
          <a:prstGeom prst="rect">
            <a:avLst/>
          </a:prstGeom>
        </p:spPr>
      </p:pic>
      <p:pic>
        <p:nvPicPr>
          <p:cNvPr id="5" name="Picture 4"/>
          <p:cNvPicPr>
            <a:picLocks noChangeAspect="1"/>
          </p:cNvPicPr>
          <p:nvPr/>
        </p:nvPicPr>
        <p:blipFill>
          <a:blip r:embed="rId3"/>
          <a:stretch>
            <a:fillRect/>
          </a:stretch>
        </p:blipFill>
        <p:spPr>
          <a:xfrm>
            <a:off x="7246540" y="3068960"/>
            <a:ext cx="3057952" cy="1162212"/>
          </a:xfrm>
          <a:prstGeom prst="rect">
            <a:avLst/>
          </a:prstGeom>
        </p:spPr>
      </p:pic>
    </p:spTree>
    <p:extLst>
      <p:ext uri="{BB962C8B-B14F-4D97-AF65-F5344CB8AC3E}">
        <p14:creationId xmlns:p14="http://schemas.microsoft.com/office/powerpoint/2010/main" val="1976006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Electric Field Intensity of a Point Charge </a:t>
            </a:r>
            <a:endParaRPr lang="en-CA" dirty="0"/>
          </a:p>
        </p:txBody>
      </p:sp>
      <p:sp>
        <p:nvSpPr>
          <p:cNvPr id="3" name="Content Placeholder 2"/>
          <p:cNvSpPr>
            <a:spLocks noGrp="1"/>
          </p:cNvSpPr>
          <p:nvPr>
            <p:ph idx="1"/>
          </p:nvPr>
        </p:nvSpPr>
        <p:spPr/>
        <p:txBody>
          <a:bodyPr/>
          <a:lstStyle/>
          <a:p>
            <a:r>
              <a:rPr lang="en-CA" dirty="0"/>
              <a:t>https://www.youtube.com/watch?v=lJqqA_ZzF8c</a:t>
            </a:r>
          </a:p>
        </p:txBody>
      </p:sp>
    </p:spTree>
    <p:extLst>
      <p:ext uri="{BB962C8B-B14F-4D97-AF65-F5344CB8AC3E}">
        <p14:creationId xmlns:p14="http://schemas.microsoft.com/office/powerpoint/2010/main" val="69229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a:t>
            </a:r>
            <a:endParaRPr lang="en-CA" dirty="0"/>
          </a:p>
        </p:txBody>
      </p:sp>
      <p:sp>
        <p:nvSpPr>
          <p:cNvPr id="3" name="Content Placeholder 2"/>
          <p:cNvSpPr>
            <a:spLocks noGrp="1"/>
          </p:cNvSpPr>
          <p:nvPr>
            <p:ph idx="1"/>
          </p:nvPr>
        </p:nvSpPr>
        <p:spPr/>
        <p:txBody>
          <a:bodyPr>
            <a:normAutofit/>
          </a:bodyPr>
          <a:lstStyle/>
          <a:p>
            <a:pPr algn="just"/>
            <a:r>
              <a:rPr lang="en-CA" sz="2800" dirty="0" smtClean="0"/>
              <a:t>Find </a:t>
            </a:r>
            <a:r>
              <a:rPr lang="en-CA" sz="2800" b="1" dirty="0" smtClean="0"/>
              <a:t>E </a:t>
            </a:r>
            <a:r>
              <a:rPr lang="en-CA" sz="2800" dirty="0" smtClean="0"/>
              <a:t>at </a:t>
            </a:r>
            <a:r>
              <a:rPr lang="en-CA" sz="2800" i="1" dirty="0" smtClean="0"/>
              <a:t>P</a:t>
            </a:r>
            <a:r>
              <a:rPr lang="en-CA" sz="2800" dirty="0" smtClean="0"/>
              <a:t>(1</a:t>
            </a:r>
            <a:r>
              <a:rPr lang="en-CA" sz="2800" i="1" dirty="0" smtClean="0"/>
              <a:t>, </a:t>
            </a:r>
            <a:r>
              <a:rPr lang="en-CA" sz="2800" dirty="0" smtClean="0"/>
              <a:t>1</a:t>
            </a:r>
            <a:r>
              <a:rPr lang="en-CA" sz="2800" i="1" dirty="0" smtClean="0"/>
              <a:t>, </a:t>
            </a:r>
            <a:r>
              <a:rPr lang="en-CA" sz="2800" dirty="0" smtClean="0"/>
              <a:t>1) caused by four identical 3-nC (</a:t>
            </a:r>
            <a:r>
              <a:rPr lang="en-CA" sz="2800" dirty="0" err="1" smtClean="0"/>
              <a:t>nanocoulomb</a:t>
            </a:r>
            <a:r>
              <a:rPr lang="en-CA" sz="2800" dirty="0" smtClean="0"/>
              <a:t>) charges located at </a:t>
            </a:r>
            <a:r>
              <a:rPr lang="en-CA" sz="2800" i="1" dirty="0" smtClean="0"/>
              <a:t>P</a:t>
            </a:r>
            <a:r>
              <a:rPr lang="en-CA" sz="2800" dirty="0" smtClean="0"/>
              <a:t>1(1</a:t>
            </a:r>
            <a:r>
              <a:rPr lang="en-CA" sz="2800" i="1" dirty="0" smtClean="0"/>
              <a:t>, </a:t>
            </a:r>
            <a:r>
              <a:rPr lang="en-CA" sz="2800" dirty="0" smtClean="0"/>
              <a:t>1</a:t>
            </a:r>
            <a:r>
              <a:rPr lang="en-CA" sz="2800" i="1" dirty="0" smtClean="0"/>
              <a:t>, </a:t>
            </a:r>
            <a:r>
              <a:rPr lang="en-CA" sz="2800" dirty="0" smtClean="0"/>
              <a:t>0), </a:t>
            </a:r>
            <a:r>
              <a:rPr lang="en-CA" sz="2800" i="1" dirty="0" smtClean="0"/>
              <a:t>P</a:t>
            </a:r>
            <a:r>
              <a:rPr lang="en-CA" sz="2800" dirty="0" smtClean="0"/>
              <a:t>2(−1</a:t>
            </a:r>
            <a:r>
              <a:rPr lang="en-CA" sz="2800" i="1" dirty="0" smtClean="0"/>
              <a:t>, </a:t>
            </a:r>
            <a:r>
              <a:rPr lang="en-CA" sz="2800" dirty="0" smtClean="0"/>
              <a:t>1</a:t>
            </a:r>
            <a:r>
              <a:rPr lang="en-CA" sz="2800" i="1" dirty="0" smtClean="0"/>
              <a:t>, </a:t>
            </a:r>
            <a:r>
              <a:rPr lang="en-CA" sz="2800" dirty="0" smtClean="0"/>
              <a:t>0), </a:t>
            </a:r>
            <a:r>
              <a:rPr lang="en-CA" sz="2800" i="1" dirty="0" smtClean="0"/>
              <a:t>P</a:t>
            </a:r>
            <a:r>
              <a:rPr lang="en-CA" sz="2800" dirty="0" smtClean="0"/>
              <a:t>3(−1</a:t>
            </a:r>
            <a:r>
              <a:rPr lang="en-CA" sz="2800" i="1" dirty="0" smtClean="0"/>
              <a:t>,</a:t>
            </a:r>
            <a:r>
              <a:rPr lang="en-CA" sz="2800" dirty="0" smtClean="0"/>
              <a:t>−1</a:t>
            </a:r>
            <a:r>
              <a:rPr lang="en-CA" sz="2800" i="1" dirty="0" smtClean="0"/>
              <a:t>, </a:t>
            </a:r>
            <a:r>
              <a:rPr lang="en-CA" sz="2800" dirty="0" smtClean="0"/>
              <a:t>0), and </a:t>
            </a:r>
            <a:r>
              <a:rPr lang="en-CA" sz="2800" i="1" dirty="0" smtClean="0"/>
              <a:t>P</a:t>
            </a:r>
            <a:r>
              <a:rPr lang="en-CA" sz="2800" dirty="0" smtClean="0"/>
              <a:t>4(1</a:t>
            </a:r>
            <a:r>
              <a:rPr lang="en-CA" sz="2800" i="1" dirty="0" smtClean="0"/>
              <a:t>,</a:t>
            </a:r>
            <a:r>
              <a:rPr lang="en-CA" sz="2800" dirty="0" smtClean="0"/>
              <a:t>−1</a:t>
            </a:r>
            <a:r>
              <a:rPr lang="en-CA" sz="2800" i="1" dirty="0" smtClean="0"/>
              <a:t>, </a:t>
            </a:r>
            <a:r>
              <a:rPr lang="en-CA" sz="2800" dirty="0" smtClean="0"/>
              <a:t>0).</a:t>
            </a:r>
          </a:p>
          <a:p>
            <a:pPr algn="just"/>
            <a:endParaRPr lang="en-CA" sz="2800" dirty="0" smtClean="0"/>
          </a:p>
          <a:p>
            <a:pPr algn="just"/>
            <a:endParaRPr lang="en-CA" sz="2800" dirty="0" smtClean="0"/>
          </a:p>
          <a:p>
            <a:pPr algn="just"/>
            <a:endParaRPr lang="en-CA" sz="2800" dirty="0" smtClean="0"/>
          </a:p>
          <a:p>
            <a:pPr algn="just"/>
            <a:endParaRPr lang="en-CA" sz="2800" dirty="0"/>
          </a:p>
        </p:txBody>
      </p:sp>
      <p:pic>
        <p:nvPicPr>
          <p:cNvPr id="5" name="Picture 4"/>
          <p:cNvPicPr>
            <a:picLocks noChangeAspect="1"/>
          </p:cNvPicPr>
          <p:nvPr/>
        </p:nvPicPr>
        <p:blipFill>
          <a:blip r:embed="rId2"/>
          <a:stretch>
            <a:fillRect/>
          </a:stretch>
        </p:blipFill>
        <p:spPr>
          <a:xfrm>
            <a:off x="3070076" y="3356992"/>
            <a:ext cx="5617387" cy="3064768"/>
          </a:xfrm>
          <a:prstGeom prst="rect">
            <a:avLst/>
          </a:prstGeom>
        </p:spPr>
      </p:pic>
    </p:spTree>
    <p:extLst>
      <p:ext uri="{BB962C8B-B14F-4D97-AF65-F5344CB8AC3E}">
        <p14:creationId xmlns:p14="http://schemas.microsoft.com/office/powerpoint/2010/main" val="4293038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Solution </a:t>
            </a:r>
            <a:endParaRPr lang="en-CA" dirty="0"/>
          </a:p>
        </p:txBody>
      </p:sp>
      <p:pic>
        <p:nvPicPr>
          <p:cNvPr id="5" name="Picture 4"/>
          <p:cNvPicPr>
            <a:picLocks noChangeAspect="1"/>
          </p:cNvPicPr>
          <p:nvPr/>
        </p:nvPicPr>
        <p:blipFill>
          <a:blip r:embed="rId2"/>
          <a:stretch>
            <a:fillRect/>
          </a:stretch>
        </p:blipFill>
        <p:spPr>
          <a:xfrm>
            <a:off x="1341884" y="2780928"/>
            <a:ext cx="10263486" cy="2232248"/>
          </a:xfrm>
          <a:prstGeom prst="rect">
            <a:avLst/>
          </a:prstGeom>
        </p:spPr>
      </p:pic>
    </p:spTree>
    <p:extLst>
      <p:ext uri="{BB962C8B-B14F-4D97-AF65-F5344CB8AC3E}">
        <p14:creationId xmlns:p14="http://schemas.microsoft.com/office/powerpoint/2010/main" val="3548610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Electric Filed Intensity Because of n Point Charges </a:t>
            </a:r>
            <a:endParaRPr lang="en-CA" dirty="0"/>
          </a:p>
        </p:txBody>
      </p:sp>
      <p:sp>
        <p:nvSpPr>
          <p:cNvPr id="3" name="Content Placeholder 2"/>
          <p:cNvSpPr>
            <a:spLocks noGrp="1"/>
          </p:cNvSpPr>
          <p:nvPr>
            <p:ph idx="1"/>
          </p:nvPr>
        </p:nvSpPr>
        <p:spPr/>
        <p:txBody>
          <a:bodyPr/>
          <a:lstStyle/>
          <a:p>
            <a:pPr algn="just"/>
            <a:r>
              <a:rPr lang="en-CA" dirty="0" smtClean="0"/>
              <a:t>Hence the electric field intensity because of n point charges is given as: </a:t>
            </a:r>
          </a:p>
          <a:p>
            <a:pPr algn="just"/>
            <a:endParaRPr lang="en-CA" dirty="0" smtClean="0"/>
          </a:p>
          <a:p>
            <a:pPr algn="just"/>
            <a:endParaRPr lang="en-CA" dirty="0"/>
          </a:p>
          <a:p>
            <a:pPr algn="just"/>
            <a:r>
              <a:rPr lang="en-CA" dirty="0" smtClean="0"/>
              <a:t>Where </a:t>
            </a:r>
            <a:r>
              <a:rPr lang="en-CA" dirty="0" err="1" smtClean="0"/>
              <a:t>r</a:t>
            </a:r>
            <a:r>
              <a:rPr lang="en-CA" baseline="-25000" dirty="0" err="1" smtClean="0"/>
              <a:t>i</a:t>
            </a:r>
            <a:r>
              <a:rPr lang="en-CA" dirty="0" smtClean="0"/>
              <a:t> is the distance vector directed from the location of the charge q</a:t>
            </a:r>
            <a:r>
              <a:rPr lang="en-CA" baseline="-25000" dirty="0" smtClean="0"/>
              <a:t>i</a:t>
            </a:r>
            <a:r>
              <a:rPr lang="en-CA" dirty="0" smtClean="0"/>
              <a:t> toward the point of measurement of E. </a:t>
            </a:r>
          </a:p>
          <a:p>
            <a:pPr algn="just"/>
            <a:endParaRPr lang="en-CA" dirty="0" smtClean="0"/>
          </a:p>
        </p:txBody>
      </p:sp>
      <p:pic>
        <p:nvPicPr>
          <p:cNvPr id="4" name="Picture 3"/>
          <p:cNvPicPr>
            <a:picLocks noChangeAspect="1"/>
          </p:cNvPicPr>
          <p:nvPr/>
        </p:nvPicPr>
        <p:blipFill>
          <a:blip r:embed="rId2"/>
          <a:stretch>
            <a:fillRect/>
          </a:stretch>
        </p:blipFill>
        <p:spPr>
          <a:xfrm>
            <a:off x="4789305" y="3024131"/>
            <a:ext cx="2610214" cy="809738"/>
          </a:xfrm>
          <a:prstGeom prst="rect">
            <a:avLst/>
          </a:prstGeom>
        </p:spPr>
      </p:pic>
      <p:pic>
        <p:nvPicPr>
          <p:cNvPr id="5" name="Picture 4"/>
          <p:cNvPicPr>
            <a:picLocks noChangeAspect="1"/>
          </p:cNvPicPr>
          <p:nvPr/>
        </p:nvPicPr>
        <p:blipFill>
          <a:blip r:embed="rId3"/>
          <a:stretch>
            <a:fillRect/>
          </a:stretch>
        </p:blipFill>
        <p:spPr>
          <a:xfrm>
            <a:off x="1845940" y="4725144"/>
            <a:ext cx="6982799" cy="1000265"/>
          </a:xfrm>
          <a:prstGeom prst="rect">
            <a:avLst/>
          </a:prstGeom>
        </p:spPr>
      </p:pic>
    </p:spTree>
    <p:extLst>
      <p:ext uri="{BB962C8B-B14F-4D97-AF65-F5344CB8AC3E}">
        <p14:creationId xmlns:p14="http://schemas.microsoft.com/office/powerpoint/2010/main" val="1007582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Field Arising from the Continuous Volume Charge </a:t>
            </a:r>
            <a:r>
              <a:rPr lang="en-CA" dirty="0" smtClean="0"/>
              <a:t>Distribution</a:t>
            </a:r>
            <a:endParaRPr lang="en-CA"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just"/>
                <a:r>
                  <a:rPr lang="en-CA" dirty="0" smtClean="0"/>
                  <a:t>The small amount of charge </a:t>
                </a:r>
                <a14:m>
                  <m:oMath xmlns:m="http://schemas.openxmlformats.org/officeDocument/2006/math">
                    <m:r>
                      <a:rPr lang="en-CA" i="1" smtClean="0">
                        <a:latin typeface="Cambria Math" panose="02040503050406030204" pitchFamily="18" charset="0"/>
                        <a:ea typeface="Cambria Math" panose="02040503050406030204" pitchFamily="18" charset="0"/>
                      </a:rPr>
                      <m:t>∆</m:t>
                    </m:r>
                  </m:oMath>
                </a14:m>
                <a:r>
                  <a:rPr lang="en-CA" i="1" dirty="0" smtClean="0"/>
                  <a:t>Q </a:t>
                </a:r>
                <a:r>
                  <a:rPr lang="en-CA" dirty="0"/>
                  <a:t>in a small volume </a:t>
                </a:r>
                <a14:m>
                  <m:oMath xmlns:m="http://schemas.openxmlformats.org/officeDocument/2006/math">
                    <m:r>
                      <a:rPr lang="en-CA" i="1">
                        <a:latin typeface="Cambria Math" panose="02040503050406030204" pitchFamily="18" charset="0"/>
                        <a:ea typeface="Cambria Math" panose="02040503050406030204" pitchFamily="18" charset="0"/>
                      </a:rPr>
                      <m:t>∆</m:t>
                    </m:r>
                  </m:oMath>
                </a14:m>
                <a:r>
                  <a:rPr lang="en-CA" i="1" dirty="0"/>
                  <a:t>ν </a:t>
                </a:r>
                <a:r>
                  <a:rPr lang="en-CA" dirty="0"/>
                  <a:t>is</a:t>
                </a:r>
              </a:p>
              <a:p>
                <a:pPr marL="0" indent="0" algn="ctr">
                  <a:buNone/>
                </a:pPr>
                <a:r>
                  <a:rPr lang="en-CA" i="1" dirty="0"/>
                  <a:t>Q </a:t>
                </a:r>
                <a:r>
                  <a:rPr lang="en-CA" dirty="0"/>
                  <a:t>= </a:t>
                </a:r>
                <a:r>
                  <a:rPr lang="el-GR" i="1" dirty="0"/>
                  <a:t>ρ</a:t>
                </a:r>
                <a:r>
                  <a:rPr lang="el-GR" i="1" baseline="-25000" dirty="0"/>
                  <a:t>ν</a:t>
                </a:r>
                <a:r>
                  <a:rPr lang="en-CA" dirty="0">
                    <a:ea typeface="Cambria Math" panose="02040503050406030204" pitchFamily="18" charset="0"/>
                  </a:rPr>
                  <a:t> </a:t>
                </a:r>
                <a14:m>
                  <m:oMath xmlns:m="http://schemas.openxmlformats.org/officeDocument/2006/math">
                    <m:r>
                      <a:rPr lang="en-CA" i="1">
                        <a:latin typeface="Cambria Math" panose="02040503050406030204" pitchFamily="18" charset="0"/>
                        <a:ea typeface="Cambria Math" panose="02040503050406030204" pitchFamily="18" charset="0"/>
                      </a:rPr>
                      <m:t>∆ </m:t>
                    </m:r>
                  </m:oMath>
                </a14:m>
                <a:r>
                  <a:rPr lang="el-GR" i="1" dirty="0"/>
                  <a:t>ν </a:t>
                </a:r>
                <a:endParaRPr lang="en-CA" i="1" dirty="0" smtClean="0"/>
              </a:p>
              <a:p>
                <a:pPr marL="0" indent="0" algn="just">
                  <a:buNone/>
                </a:pPr>
                <a:r>
                  <a:rPr lang="en-CA" dirty="0"/>
                  <a:t>and we may define </a:t>
                </a:r>
                <a:r>
                  <a:rPr lang="en-CA" i="1" dirty="0" err="1"/>
                  <a:t>ρ</a:t>
                </a:r>
                <a:r>
                  <a:rPr lang="en-CA" i="1" baseline="-25000" dirty="0" err="1"/>
                  <a:t>ν</a:t>
                </a:r>
                <a:r>
                  <a:rPr lang="en-CA" i="1" baseline="-25000" dirty="0"/>
                  <a:t> </a:t>
                </a:r>
                <a:r>
                  <a:rPr lang="en-CA" dirty="0"/>
                  <a:t>mathematically by using a limiting process </a:t>
                </a:r>
                <a:r>
                  <a:rPr lang="en-CA" dirty="0" smtClean="0"/>
                  <a:t>on the above equation </a:t>
                </a:r>
              </a:p>
              <a:p>
                <a:pPr marL="0" indent="0" algn="just">
                  <a:buNone/>
                </a:pPr>
                <a:endParaRPr lang="en-CA" dirty="0"/>
              </a:p>
              <a:p>
                <a:pPr marL="0" indent="0" algn="just">
                  <a:buNone/>
                </a:pPr>
                <a:endParaRPr lang="en-CA" dirty="0" smtClean="0"/>
              </a:p>
              <a:p>
                <a:r>
                  <a:rPr lang="en-CA" dirty="0"/>
                  <a:t>The total charge within some finite volume is obtained by integrating throughout </a:t>
                </a:r>
                <a:r>
                  <a:rPr lang="en-CA" dirty="0" smtClean="0"/>
                  <a:t>that volume,</a:t>
                </a:r>
              </a:p>
              <a:p>
                <a:endParaRPr lang="en-CA"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67" t="-2000" r="-1333"/>
                </a:stretch>
              </a:blipFill>
            </p:spPr>
            <p:txBody>
              <a:bodyPr/>
              <a:lstStyle/>
              <a:p>
                <a:r>
                  <a:rPr lang="en-CA">
                    <a:noFill/>
                  </a:rPr>
                  <a:t> </a:t>
                </a:r>
              </a:p>
            </p:txBody>
          </p:sp>
        </mc:Fallback>
      </mc:AlternateContent>
      <p:pic>
        <p:nvPicPr>
          <p:cNvPr id="4" name="Picture 3"/>
          <p:cNvPicPr>
            <a:picLocks noChangeAspect="1"/>
          </p:cNvPicPr>
          <p:nvPr/>
        </p:nvPicPr>
        <p:blipFill>
          <a:blip r:embed="rId3"/>
          <a:stretch>
            <a:fillRect/>
          </a:stretch>
        </p:blipFill>
        <p:spPr>
          <a:xfrm>
            <a:off x="4803596" y="3717032"/>
            <a:ext cx="2168240" cy="1008112"/>
          </a:xfrm>
          <a:prstGeom prst="rect">
            <a:avLst/>
          </a:prstGeom>
        </p:spPr>
      </p:pic>
      <p:pic>
        <p:nvPicPr>
          <p:cNvPr id="5" name="Picture 4"/>
          <p:cNvPicPr>
            <a:picLocks noChangeAspect="1"/>
          </p:cNvPicPr>
          <p:nvPr/>
        </p:nvPicPr>
        <p:blipFill>
          <a:blip r:embed="rId4"/>
          <a:stretch>
            <a:fillRect/>
          </a:stretch>
        </p:blipFill>
        <p:spPr>
          <a:xfrm>
            <a:off x="4848104" y="5805663"/>
            <a:ext cx="2088232" cy="1052337"/>
          </a:xfrm>
          <a:prstGeom prst="rect">
            <a:avLst/>
          </a:prstGeom>
        </p:spPr>
      </p:pic>
    </p:spTree>
    <p:extLst>
      <p:ext uri="{BB962C8B-B14F-4D97-AF65-F5344CB8AC3E}">
        <p14:creationId xmlns:p14="http://schemas.microsoft.com/office/powerpoint/2010/main" val="3132075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210146"/>
          </a:xfrm>
        </p:spPr>
        <p:txBody>
          <a:bodyPr>
            <a:normAutofit fontScale="90000"/>
          </a:bodyPr>
          <a:lstStyle/>
          <a:p>
            <a:pPr algn="just"/>
            <a:r>
              <a:rPr lang="en-CA" dirty="0" smtClean="0"/>
              <a:t/>
            </a:r>
            <a:br>
              <a:rPr lang="en-CA" dirty="0" smtClean="0"/>
            </a:br>
            <a:r>
              <a:rPr lang="en-CA" dirty="0"/>
              <a:t/>
            </a:r>
            <a:br>
              <a:rPr lang="en-CA" dirty="0"/>
            </a:br>
            <a:r>
              <a:rPr lang="en-CA" dirty="0" smtClean="0"/>
              <a:t/>
            </a:r>
            <a:br>
              <a:rPr lang="en-CA" dirty="0" smtClean="0"/>
            </a:br>
            <a:r>
              <a:rPr lang="en-CA" dirty="0"/>
              <a:t/>
            </a:r>
            <a:br>
              <a:rPr lang="en-CA" dirty="0"/>
            </a:br>
            <a:r>
              <a:rPr lang="en-CA" dirty="0" smtClean="0"/>
              <a:t/>
            </a:r>
            <a:br>
              <a:rPr lang="en-CA" dirty="0" smtClean="0"/>
            </a:br>
            <a:r>
              <a:rPr lang="en-CA" dirty="0" smtClean="0"/>
              <a:t>Find </a:t>
            </a:r>
            <a:r>
              <a:rPr lang="en-CA" dirty="0"/>
              <a:t>the total charge contained</a:t>
            </a:r>
            <a:br>
              <a:rPr lang="en-CA" dirty="0"/>
            </a:br>
            <a:r>
              <a:rPr lang="en-CA" dirty="0"/>
              <a:t>in a 2-cm length of the electron beam shown in </a:t>
            </a:r>
            <a:r>
              <a:rPr lang="en-CA" dirty="0" smtClean="0"/>
              <a:t>figure. </a:t>
            </a:r>
            <a:endParaRPr lang="en-CA" dirty="0"/>
          </a:p>
        </p:txBody>
      </p:sp>
      <p:pic>
        <p:nvPicPr>
          <p:cNvPr id="4" name="Content Placeholder 3"/>
          <p:cNvPicPr>
            <a:picLocks noGrp="1" noChangeAspect="1"/>
          </p:cNvPicPr>
          <p:nvPr>
            <p:ph idx="1"/>
          </p:nvPr>
        </p:nvPicPr>
        <p:blipFill>
          <a:blip r:embed="rId2"/>
          <a:stretch>
            <a:fillRect/>
          </a:stretch>
        </p:blipFill>
        <p:spPr>
          <a:xfrm>
            <a:off x="4222204" y="1772816"/>
            <a:ext cx="4274083" cy="4267200"/>
          </a:xfrm>
          <a:prstGeom prst="rect">
            <a:avLst/>
          </a:prstGeom>
        </p:spPr>
      </p:pic>
    </p:spTree>
    <p:extLst>
      <p:ext uri="{BB962C8B-B14F-4D97-AF65-F5344CB8AC3E}">
        <p14:creationId xmlns:p14="http://schemas.microsoft.com/office/powerpoint/2010/main" val="253915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Solution </a:t>
            </a:r>
            <a:endParaRPr lang="en-CA" dirty="0"/>
          </a:p>
        </p:txBody>
      </p:sp>
      <p:pic>
        <p:nvPicPr>
          <p:cNvPr id="4" name="Content Placeholder 3"/>
          <p:cNvPicPr>
            <a:picLocks noGrp="1" noChangeAspect="1"/>
          </p:cNvPicPr>
          <p:nvPr>
            <p:ph idx="1"/>
          </p:nvPr>
        </p:nvPicPr>
        <p:blipFill>
          <a:blip r:embed="rId2"/>
          <a:stretch>
            <a:fillRect/>
          </a:stretch>
        </p:blipFill>
        <p:spPr>
          <a:xfrm>
            <a:off x="3003512" y="1628800"/>
            <a:ext cx="5760640" cy="3535659"/>
          </a:xfrm>
          <a:prstGeom prst="rect">
            <a:avLst/>
          </a:prstGeom>
        </p:spPr>
      </p:pic>
      <p:pic>
        <p:nvPicPr>
          <p:cNvPr id="5" name="Picture 4"/>
          <p:cNvPicPr>
            <a:picLocks noChangeAspect="1"/>
          </p:cNvPicPr>
          <p:nvPr/>
        </p:nvPicPr>
        <p:blipFill>
          <a:blip r:embed="rId3"/>
          <a:stretch>
            <a:fillRect/>
          </a:stretch>
        </p:blipFill>
        <p:spPr>
          <a:xfrm>
            <a:off x="2398197" y="4941168"/>
            <a:ext cx="7392432" cy="2010056"/>
          </a:xfrm>
          <a:prstGeom prst="rect">
            <a:avLst/>
          </a:prstGeom>
        </p:spPr>
      </p:pic>
    </p:spTree>
    <p:extLst>
      <p:ext uri="{BB962C8B-B14F-4D97-AF65-F5344CB8AC3E}">
        <p14:creationId xmlns:p14="http://schemas.microsoft.com/office/powerpoint/2010/main" val="1091044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algn="just"/>
            <a:r>
              <a:rPr lang="en-CA" dirty="0"/>
              <a:t>The incremental contribution to the electric field intensity at </a:t>
            </a:r>
            <a:r>
              <a:rPr lang="en-CA" b="1" dirty="0"/>
              <a:t>r </a:t>
            </a:r>
            <a:r>
              <a:rPr lang="en-CA" dirty="0"/>
              <a:t>produced by </a:t>
            </a:r>
            <a:r>
              <a:rPr lang="en-CA" dirty="0" smtClean="0"/>
              <a:t>an incremental </a:t>
            </a:r>
            <a:r>
              <a:rPr lang="en-CA" dirty="0"/>
              <a:t>charge </a:t>
            </a:r>
            <a:r>
              <a:rPr lang="en-CA" i="1" dirty="0"/>
              <a:t>Q </a:t>
            </a:r>
            <a:r>
              <a:rPr lang="en-CA" dirty="0"/>
              <a:t>at </a:t>
            </a:r>
            <a:r>
              <a:rPr lang="en-CA" b="1" dirty="0" smtClean="0"/>
              <a:t>r</a:t>
            </a:r>
            <a:r>
              <a:rPr lang="en-CA" dirty="0" smtClean="0"/>
              <a:t>’ is</a:t>
            </a:r>
          </a:p>
          <a:p>
            <a:pPr algn="just"/>
            <a:endParaRPr lang="en-CA" dirty="0" smtClean="0"/>
          </a:p>
          <a:p>
            <a:pPr algn="just"/>
            <a:endParaRPr lang="en-CA" dirty="0" smtClean="0"/>
          </a:p>
          <a:p>
            <a:pPr algn="just"/>
            <a:r>
              <a:rPr lang="en-CA" dirty="0"/>
              <a:t>If we sum the contributions of all the volume charge in a given region and let </a:t>
            </a:r>
            <a:r>
              <a:rPr lang="en-CA" dirty="0" smtClean="0"/>
              <a:t>the volume </a:t>
            </a:r>
            <a:r>
              <a:rPr lang="en-CA" dirty="0"/>
              <a:t>element </a:t>
            </a:r>
            <a:r>
              <a:rPr lang="en-CA" i="1" dirty="0"/>
              <a:t>ν </a:t>
            </a:r>
            <a:r>
              <a:rPr lang="en-CA" dirty="0"/>
              <a:t>approach zero as the number of these elements becomes </a:t>
            </a:r>
            <a:r>
              <a:rPr lang="en-CA" dirty="0" smtClean="0"/>
              <a:t>infinite, the </a:t>
            </a:r>
            <a:r>
              <a:rPr lang="en-CA" dirty="0"/>
              <a:t>summation becomes an integral</a:t>
            </a:r>
            <a:r>
              <a:rPr lang="en-CA" dirty="0" smtClean="0"/>
              <a:t>,</a:t>
            </a:r>
          </a:p>
          <a:p>
            <a:pPr algn="just"/>
            <a:endParaRPr lang="en-CA" dirty="0"/>
          </a:p>
        </p:txBody>
      </p:sp>
      <p:pic>
        <p:nvPicPr>
          <p:cNvPr id="5" name="Picture 4"/>
          <p:cNvPicPr>
            <a:picLocks noChangeAspect="1"/>
          </p:cNvPicPr>
          <p:nvPr/>
        </p:nvPicPr>
        <p:blipFill>
          <a:blip r:embed="rId2"/>
          <a:stretch>
            <a:fillRect/>
          </a:stretch>
        </p:blipFill>
        <p:spPr>
          <a:xfrm>
            <a:off x="2826882" y="2636912"/>
            <a:ext cx="6535062" cy="876422"/>
          </a:xfrm>
          <a:prstGeom prst="rect">
            <a:avLst/>
          </a:prstGeom>
        </p:spPr>
      </p:pic>
      <p:pic>
        <p:nvPicPr>
          <p:cNvPr id="6" name="Picture 5"/>
          <p:cNvPicPr>
            <a:picLocks noChangeAspect="1"/>
          </p:cNvPicPr>
          <p:nvPr/>
        </p:nvPicPr>
        <p:blipFill>
          <a:blip r:embed="rId3"/>
          <a:stretch>
            <a:fillRect/>
          </a:stretch>
        </p:blipFill>
        <p:spPr>
          <a:xfrm>
            <a:off x="3790156" y="5210041"/>
            <a:ext cx="4077269" cy="962159"/>
          </a:xfrm>
          <a:prstGeom prst="rect">
            <a:avLst/>
          </a:prstGeom>
        </p:spPr>
      </p:pic>
    </p:spTree>
    <p:extLst>
      <p:ext uri="{BB962C8B-B14F-4D97-AF65-F5344CB8AC3E}">
        <p14:creationId xmlns:p14="http://schemas.microsoft.com/office/powerpoint/2010/main" val="2446603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Drill Problem </a:t>
            </a:r>
            <a:endParaRPr lang="en-CA" dirty="0"/>
          </a:p>
        </p:txBody>
      </p:sp>
      <p:pic>
        <p:nvPicPr>
          <p:cNvPr id="4" name="Content Placeholder 3"/>
          <p:cNvPicPr>
            <a:picLocks noGrp="1" noChangeAspect="1"/>
          </p:cNvPicPr>
          <p:nvPr>
            <p:ph idx="1"/>
          </p:nvPr>
        </p:nvPicPr>
        <p:blipFill>
          <a:blip r:embed="rId2"/>
          <a:stretch>
            <a:fillRect/>
          </a:stretch>
        </p:blipFill>
        <p:spPr>
          <a:xfrm>
            <a:off x="1510962" y="1844824"/>
            <a:ext cx="9011908" cy="2067213"/>
          </a:xfrm>
          <a:prstGeom prst="rect">
            <a:avLst/>
          </a:prstGeom>
        </p:spPr>
      </p:pic>
    </p:spTree>
    <p:extLst>
      <p:ext uri="{BB962C8B-B14F-4D97-AF65-F5344CB8AC3E}">
        <p14:creationId xmlns:p14="http://schemas.microsoft.com/office/powerpoint/2010/main" val="67568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Electric Field Intensity </a:t>
            </a:r>
          </a:p>
        </p:txBody>
      </p:sp>
      <p:sp>
        <p:nvSpPr>
          <p:cNvPr id="3" name="Content Placeholder 2"/>
          <p:cNvSpPr>
            <a:spLocks noGrp="1"/>
          </p:cNvSpPr>
          <p:nvPr>
            <p:ph idx="1"/>
          </p:nvPr>
        </p:nvSpPr>
        <p:spPr/>
        <p:txBody>
          <a:bodyPr>
            <a:normAutofit/>
          </a:bodyPr>
          <a:lstStyle/>
          <a:p>
            <a:pPr marL="0" indent="0" algn="just">
              <a:buNone/>
            </a:pPr>
            <a:r>
              <a:rPr lang="en-CA" sz="2800" dirty="0"/>
              <a:t>Coulomb’s law states that a charge will always exert a force on another charge, even when the charges are separated by a large distance. A force acting on one charge due to another is usually referred to as an action at a distance. </a:t>
            </a:r>
          </a:p>
          <a:p>
            <a:pPr marL="0" indent="0" algn="just">
              <a:buNone/>
            </a:pPr>
            <a:r>
              <a:rPr lang="en-CA" sz="2800" dirty="0"/>
              <a:t>As long as the charges are at rest, the action at a distant point of view satisfies all necessary requirements. However, if one charge is moved toward the other, the force experienced by the charges must change instantaneously, in accordance with Coulomb’s law. </a:t>
            </a:r>
          </a:p>
        </p:txBody>
      </p:sp>
    </p:spTree>
    <p:extLst>
      <p:ext uri="{BB962C8B-B14F-4D97-AF65-F5344CB8AC3E}">
        <p14:creationId xmlns:p14="http://schemas.microsoft.com/office/powerpoint/2010/main" val="268661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FIELD OF A LINE CHARGE</a:t>
            </a:r>
            <a:endParaRPr lang="en-CA" dirty="0"/>
          </a:p>
        </p:txBody>
      </p:sp>
      <p:sp>
        <p:nvSpPr>
          <p:cNvPr id="3" name="Content Placeholder 2"/>
          <p:cNvSpPr>
            <a:spLocks noGrp="1"/>
          </p:cNvSpPr>
          <p:nvPr>
            <p:ph idx="1"/>
          </p:nvPr>
        </p:nvSpPr>
        <p:spPr/>
        <p:txBody>
          <a:bodyPr/>
          <a:lstStyle/>
          <a:p>
            <a:pPr algn="just"/>
            <a:r>
              <a:rPr lang="en-CA" dirty="0" smtClean="0"/>
              <a:t>If we consider a </a:t>
            </a:r>
            <a:r>
              <a:rPr lang="en-CA" dirty="0" err="1"/>
              <a:t>filamentlike</a:t>
            </a:r>
            <a:r>
              <a:rPr lang="en-CA" dirty="0"/>
              <a:t> distribution of volume charge density, such as a charged conductor </a:t>
            </a:r>
            <a:r>
              <a:rPr lang="en-CA" dirty="0" smtClean="0"/>
              <a:t>of very </a:t>
            </a:r>
            <a:r>
              <a:rPr lang="en-CA" dirty="0"/>
              <a:t>small radius, we find it convenient to treat the charge as a line charge of </a:t>
            </a:r>
            <a:r>
              <a:rPr lang="en-CA" dirty="0" smtClean="0"/>
              <a:t>density </a:t>
            </a:r>
            <a:r>
              <a:rPr lang="el-GR" i="1" dirty="0" smtClean="0"/>
              <a:t>ρ</a:t>
            </a:r>
            <a:r>
              <a:rPr lang="en-CA" i="1" baseline="-25000" dirty="0"/>
              <a:t>L</a:t>
            </a:r>
            <a:r>
              <a:rPr lang="en-CA" i="1" dirty="0"/>
              <a:t> </a:t>
            </a:r>
            <a:r>
              <a:rPr lang="en-CA" dirty="0"/>
              <a:t>C/m</a:t>
            </a:r>
            <a:r>
              <a:rPr lang="en-CA" dirty="0" smtClean="0"/>
              <a:t>.</a:t>
            </a:r>
          </a:p>
          <a:p>
            <a:pPr algn="just"/>
            <a:r>
              <a:rPr lang="en-CA" dirty="0"/>
              <a:t>A</a:t>
            </a:r>
            <a:r>
              <a:rPr lang="en-CA" dirty="0" smtClean="0"/>
              <a:t>ssume </a:t>
            </a:r>
            <a:r>
              <a:rPr lang="en-CA" dirty="0"/>
              <a:t>a straight-line charge extending along the </a:t>
            </a:r>
            <a:r>
              <a:rPr lang="en-CA" i="1" dirty="0"/>
              <a:t>z </a:t>
            </a:r>
            <a:r>
              <a:rPr lang="en-CA" dirty="0"/>
              <a:t>axis in a </a:t>
            </a:r>
            <a:r>
              <a:rPr lang="en-CA" dirty="0" smtClean="0"/>
              <a:t>cylindrical coordinate </a:t>
            </a:r>
            <a:r>
              <a:rPr lang="en-CA" dirty="0"/>
              <a:t>system from −∞ to ∞, as shown in </a:t>
            </a:r>
            <a:r>
              <a:rPr lang="en-CA" dirty="0" smtClean="0"/>
              <a:t>Figure</a:t>
            </a:r>
          </a:p>
          <a:p>
            <a:pPr algn="just"/>
            <a:endParaRPr lang="en-CA" dirty="0"/>
          </a:p>
        </p:txBody>
      </p:sp>
      <p:pic>
        <p:nvPicPr>
          <p:cNvPr id="4" name="Picture 3"/>
          <p:cNvPicPr>
            <a:picLocks noChangeAspect="1"/>
          </p:cNvPicPr>
          <p:nvPr/>
        </p:nvPicPr>
        <p:blipFill>
          <a:blip r:embed="rId2"/>
          <a:stretch>
            <a:fillRect/>
          </a:stretch>
        </p:blipFill>
        <p:spPr>
          <a:xfrm>
            <a:off x="4078188" y="3879519"/>
            <a:ext cx="3172788" cy="2987625"/>
          </a:xfrm>
          <a:prstGeom prst="rect">
            <a:avLst/>
          </a:prstGeom>
        </p:spPr>
      </p:pic>
    </p:spTree>
    <p:extLst>
      <p:ext uri="{BB962C8B-B14F-4D97-AF65-F5344CB8AC3E}">
        <p14:creationId xmlns:p14="http://schemas.microsoft.com/office/powerpoint/2010/main" val="3309087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FIELD OF A LINE CHARGE</a:t>
            </a:r>
            <a:endParaRPr lang="en-CA" dirty="0"/>
          </a:p>
        </p:txBody>
      </p:sp>
      <p:sp>
        <p:nvSpPr>
          <p:cNvPr id="3" name="Content Placeholder 2"/>
          <p:cNvSpPr>
            <a:spLocks noGrp="1"/>
          </p:cNvSpPr>
          <p:nvPr>
            <p:ph idx="1"/>
          </p:nvPr>
        </p:nvSpPr>
        <p:spPr/>
        <p:txBody>
          <a:bodyPr>
            <a:normAutofit/>
          </a:bodyPr>
          <a:lstStyle/>
          <a:p>
            <a:pPr algn="just"/>
            <a:r>
              <a:rPr lang="en-CA" sz="2800" dirty="0"/>
              <a:t>Symmetry should always be considered first in order to determine two </a:t>
            </a:r>
            <a:r>
              <a:rPr lang="en-CA" sz="2800" dirty="0" smtClean="0"/>
              <a:t>specific factors</a:t>
            </a:r>
            <a:r>
              <a:rPr lang="en-CA" sz="2800" dirty="0"/>
              <a:t>: (1) with which coordinates the field does </a:t>
            </a:r>
            <a:r>
              <a:rPr lang="en-CA" sz="2800" i="1" dirty="0"/>
              <a:t>not </a:t>
            </a:r>
            <a:r>
              <a:rPr lang="en-CA" sz="2800" dirty="0"/>
              <a:t>vary, and (2) which </a:t>
            </a:r>
            <a:r>
              <a:rPr lang="en-CA" sz="2800" dirty="0" smtClean="0"/>
              <a:t>components of </a:t>
            </a:r>
            <a:r>
              <a:rPr lang="en-CA" sz="2800" dirty="0"/>
              <a:t>the field are </a:t>
            </a:r>
            <a:r>
              <a:rPr lang="en-CA" sz="2800" i="1" dirty="0"/>
              <a:t>not </a:t>
            </a:r>
            <a:r>
              <a:rPr lang="en-CA" sz="2800" dirty="0"/>
              <a:t>present</a:t>
            </a:r>
            <a:r>
              <a:rPr lang="en-CA" sz="2800" dirty="0" smtClean="0"/>
              <a:t>.</a:t>
            </a:r>
          </a:p>
          <a:p>
            <a:pPr algn="just"/>
            <a:r>
              <a:rPr lang="en-CA" sz="2800" dirty="0" smtClean="0"/>
              <a:t>If we </a:t>
            </a:r>
            <a:r>
              <a:rPr lang="en-CA" sz="2800" dirty="0"/>
              <a:t>move around the line </a:t>
            </a:r>
            <a:r>
              <a:rPr lang="en-CA" sz="2800" dirty="0" smtClean="0"/>
              <a:t>charge, varying </a:t>
            </a:r>
            <a:r>
              <a:rPr lang="en-CA" sz="2800" i="1" dirty="0"/>
              <a:t>φ </a:t>
            </a:r>
            <a:r>
              <a:rPr lang="en-CA" sz="2800" dirty="0"/>
              <a:t>while keeping </a:t>
            </a:r>
            <a:r>
              <a:rPr lang="en-CA" sz="2800" i="1" dirty="0"/>
              <a:t>ρ </a:t>
            </a:r>
            <a:r>
              <a:rPr lang="en-CA" sz="2800" dirty="0"/>
              <a:t>and </a:t>
            </a:r>
            <a:r>
              <a:rPr lang="en-CA" sz="2800" i="1" dirty="0"/>
              <a:t>z </a:t>
            </a:r>
            <a:r>
              <a:rPr lang="en-CA" sz="2800" dirty="0"/>
              <a:t>constant, the line charge appears the same </a:t>
            </a:r>
            <a:r>
              <a:rPr lang="en-CA" sz="2800" dirty="0" smtClean="0"/>
              <a:t>from every </a:t>
            </a:r>
            <a:r>
              <a:rPr lang="en-CA" sz="2800" dirty="0"/>
              <a:t>angle. In other words, azimuthal symmetry is present, and </a:t>
            </a:r>
            <a:r>
              <a:rPr lang="en-CA" sz="2800" b="1" dirty="0">
                <a:solidFill>
                  <a:srgbClr val="FFFF00"/>
                </a:solidFill>
              </a:rPr>
              <a:t>no field </a:t>
            </a:r>
            <a:r>
              <a:rPr lang="en-CA" sz="2800" b="1" dirty="0" smtClean="0">
                <a:solidFill>
                  <a:srgbClr val="FFFF00"/>
                </a:solidFill>
              </a:rPr>
              <a:t>component may </a:t>
            </a:r>
            <a:r>
              <a:rPr lang="en-CA" sz="2800" b="1" dirty="0">
                <a:solidFill>
                  <a:srgbClr val="FFFF00"/>
                </a:solidFill>
              </a:rPr>
              <a:t>vary with </a:t>
            </a:r>
            <a:r>
              <a:rPr lang="el-GR" sz="2800" b="1" i="1" dirty="0">
                <a:solidFill>
                  <a:srgbClr val="FFFF00"/>
                </a:solidFill>
              </a:rPr>
              <a:t>φ</a:t>
            </a:r>
            <a:r>
              <a:rPr lang="el-GR" sz="2800" b="1" dirty="0" smtClean="0">
                <a:solidFill>
                  <a:srgbClr val="FFFF00"/>
                </a:solidFill>
              </a:rPr>
              <a:t>.</a:t>
            </a:r>
            <a:endParaRPr lang="en-CA" sz="2800" b="1" dirty="0" smtClean="0">
              <a:solidFill>
                <a:srgbClr val="FFFF00"/>
              </a:solidFill>
            </a:endParaRPr>
          </a:p>
          <a:p>
            <a:pPr algn="just"/>
            <a:endParaRPr lang="en-CA" sz="2800" b="1" dirty="0">
              <a:solidFill>
                <a:srgbClr val="FFFF00"/>
              </a:solidFill>
            </a:endParaRPr>
          </a:p>
        </p:txBody>
      </p:sp>
    </p:spTree>
    <p:extLst>
      <p:ext uri="{BB962C8B-B14F-4D97-AF65-F5344CB8AC3E}">
        <p14:creationId xmlns:p14="http://schemas.microsoft.com/office/powerpoint/2010/main" val="25642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FIELD OF A LINE CHARGE</a:t>
            </a:r>
            <a:endParaRPr lang="en-CA" dirty="0"/>
          </a:p>
        </p:txBody>
      </p:sp>
      <p:sp>
        <p:nvSpPr>
          <p:cNvPr id="3" name="Content Placeholder 2"/>
          <p:cNvSpPr>
            <a:spLocks noGrp="1"/>
          </p:cNvSpPr>
          <p:nvPr>
            <p:ph idx="1"/>
          </p:nvPr>
        </p:nvSpPr>
        <p:spPr/>
        <p:txBody>
          <a:bodyPr>
            <a:normAutofit/>
          </a:bodyPr>
          <a:lstStyle/>
          <a:p>
            <a:pPr algn="just"/>
            <a:r>
              <a:rPr lang="en-CA" sz="2800" dirty="0"/>
              <a:t>Again, if we maintain </a:t>
            </a:r>
            <a:r>
              <a:rPr lang="en-CA" sz="2800" i="1" dirty="0"/>
              <a:t>ρ </a:t>
            </a:r>
            <a:r>
              <a:rPr lang="en-CA" sz="2800" dirty="0"/>
              <a:t>and </a:t>
            </a:r>
            <a:r>
              <a:rPr lang="en-CA" sz="2800" i="1" dirty="0"/>
              <a:t>φ </a:t>
            </a:r>
            <a:r>
              <a:rPr lang="en-CA" sz="2800" dirty="0"/>
              <a:t>constant while moving up and down the line </a:t>
            </a:r>
            <a:r>
              <a:rPr lang="en-CA" sz="2800" dirty="0" smtClean="0"/>
              <a:t>charge by </a:t>
            </a:r>
            <a:r>
              <a:rPr lang="en-CA" sz="2800" dirty="0"/>
              <a:t>changing </a:t>
            </a:r>
            <a:r>
              <a:rPr lang="en-CA" sz="2800" i="1" dirty="0"/>
              <a:t>z</a:t>
            </a:r>
            <a:r>
              <a:rPr lang="en-CA" sz="2800" dirty="0"/>
              <a:t>, the line charge still recedes into infinite distance in both </a:t>
            </a:r>
            <a:r>
              <a:rPr lang="en-CA" sz="2800" dirty="0" smtClean="0"/>
              <a:t>directions and </a:t>
            </a:r>
            <a:r>
              <a:rPr lang="en-CA" sz="2800" dirty="0"/>
              <a:t>the problem is unchanged. This is axial symmetry and leads to fields that are </a:t>
            </a:r>
            <a:r>
              <a:rPr lang="en-CA" sz="2800" dirty="0" smtClean="0"/>
              <a:t>not functions </a:t>
            </a:r>
            <a:r>
              <a:rPr lang="en-CA" sz="2800" dirty="0"/>
              <a:t>of </a:t>
            </a:r>
            <a:r>
              <a:rPr lang="en-CA" sz="2800" i="1" dirty="0"/>
              <a:t>z</a:t>
            </a:r>
            <a:r>
              <a:rPr lang="en-CA" sz="2800" dirty="0"/>
              <a:t>.</a:t>
            </a:r>
          </a:p>
          <a:p>
            <a:pPr algn="just"/>
            <a:r>
              <a:rPr lang="en-CA" sz="2800" dirty="0"/>
              <a:t>If we maintain </a:t>
            </a:r>
            <a:r>
              <a:rPr lang="en-CA" sz="2800" i="1" dirty="0"/>
              <a:t>φ </a:t>
            </a:r>
            <a:r>
              <a:rPr lang="en-CA" sz="2800" dirty="0"/>
              <a:t>and </a:t>
            </a:r>
            <a:r>
              <a:rPr lang="en-CA" sz="2800" i="1" dirty="0"/>
              <a:t>z </a:t>
            </a:r>
            <a:r>
              <a:rPr lang="en-CA" sz="2800" dirty="0"/>
              <a:t>constant and vary </a:t>
            </a:r>
            <a:r>
              <a:rPr lang="en-CA" sz="2800" i="1" dirty="0"/>
              <a:t>ρ</a:t>
            </a:r>
            <a:r>
              <a:rPr lang="en-CA" sz="2800" dirty="0"/>
              <a:t>, the problem changes, and </a:t>
            </a:r>
            <a:r>
              <a:rPr lang="en-CA" sz="2800" dirty="0" smtClean="0"/>
              <a:t>Coulomb’s law </a:t>
            </a:r>
            <a:r>
              <a:rPr lang="en-CA" sz="2800" dirty="0"/>
              <a:t>leads us to expect the field to become weaker as </a:t>
            </a:r>
            <a:r>
              <a:rPr lang="en-CA" sz="2800" i="1" dirty="0"/>
              <a:t>ρ </a:t>
            </a:r>
            <a:r>
              <a:rPr lang="en-CA" sz="2800" dirty="0"/>
              <a:t>increases. Hence, by a </a:t>
            </a:r>
            <a:r>
              <a:rPr lang="en-CA" sz="2800" dirty="0" smtClean="0"/>
              <a:t>process of </a:t>
            </a:r>
            <a:r>
              <a:rPr lang="en-CA" sz="2800" dirty="0"/>
              <a:t>elimination we are led to the fact that the field varies only with </a:t>
            </a:r>
            <a:r>
              <a:rPr lang="en-CA" sz="2800" i="1" dirty="0"/>
              <a:t>ρ.</a:t>
            </a:r>
            <a:endParaRPr lang="en-CA" sz="2800" dirty="0"/>
          </a:p>
        </p:txBody>
      </p:sp>
    </p:spTree>
    <p:extLst>
      <p:ext uri="{BB962C8B-B14F-4D97-AF65-F5344CB8AC3E}">
        <p14:creationId xmlns:p14="http://schemas.microsoft.com/office/powerpoint/2010/main" val="154001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a:t>
            </a:r>
            <a:r>
              <a:rPr lang="en-CA" dirty="0" smtClean="0"/>
              <a:t>hich Components of Field </a:t>
            </a:r>
            <a:r>
              <a:rPr lang="en-CA" dirty="0"/>
              <a:t>are </a:t>
            </a:r>
            <a:r>
              <a:rPr lang="en-CA" dirty="0" smtClean="0"/>
              <a:t>Present</a:t>
            </a:r>
            <a:r>
              <a:rPr lang="en-CA" dirty="0"/>
              <a:t>?</a:t>
            </a:r>
            <a:endParaRPr lang="en-CA" dirty="0"/>
          </a:p>
        </p:txBody>
      </p:sp>
      <p:sp>
        <p:nvSpPr>
          <p:cNvPr id="3" name="Content Placeholder 2"/>
          <p:cNvSpPr>
            <a:spLocks noGrp="1"/>
          </p:cNvSpPr>
          <p:nvPr>
            <p:ph idx="1"/>
          </p:nvPr>
        </p:nvSpPr>
        <p:spPr/>
        <p:txBody>
          <a:bodyPr>
            <a:normAutofit/>
          </a:bodyPr>
          <a:lstStyle/>
          <a:p>
            <a:pPr algn="just"/>
            <a:r>
              <a:rPr lang="en-CA" dirty="0"/>
              <a:t>Each incremental length of line </a:t>
            </a:r>
            <a:r>
              <a:rPr lang="en-CA" dirty="0" smtClean="0"/>
              <a:t>charge acts </a:t>
            </a:r>
            <a:r>
              <a:rPr lang="en-CA" dirty="0"/>
              <a:t>as a point charge and produces an incremental contribution to the electric </a:t>
            </a:r>
            <a:r>
              <a:rPr lang="en-CA" dirty="0" smtClean="0"/>
              <a:t>field intensity </a:t>
            </a:r>
            <a:r>
              <a:rPr lang="en-CA" dirty="0"/>
              <a:t>which is directed away from the bit of charge (assuming a positive </a:t>
            </a:r>
            <a:r>
              <a:rPr lang="en-CA" dirty="0" smtClean="0"/>
              <a:t>line charge</a:t>
            </a:r>
            <a:r>
              <a:rPr lang="en-CA" dirty="0"/>
              <a:t>). No element of charge produces a </a:t>
            </a:r>
            <a:r>
              <a:rPr lang="en-CA" i="1" dirty="0"/>
              <a:t>φ </a:t>
            </a:r>
            <a:r>
              <a:rPr lang="en-CA" dirty="0"/>
              <a:t>component of electric intensity; </a:t>
            </a:r>
            <a:r>
              <a:rPr lang="en-CA" i="1" dirty="0" err="1"/>
              <a:t>E</a:t>
            </a:r>
            <a:r>
              <a:rPr lang="en-CA" i="1" baseline="-25000" dirty="0" err="1"/>
              <a:t>φ</a:t>
            </a:r>
            <a:r>
              <a:rPr lang="en-CA" i="1" dirty="0"/>
              <a:t> </a:t>
            </a:r>
            <a:r>
              <a:rPr lang="en-CA" dirty="0" smtClean="0"/>
              <a:t>is zero</a:t>
            </a:r>
            <a:r>
              <a:rPr lang="en-CA" dirty="0"/>
              <a:t>. However, each element does produce an </a:t>
            </a:r>
            <a:r>
              <a:rPr lang="en-CA" i="1" dirty="0" err="1"/>
              <a:t>E</a:t>
            </a:r>
            <a:r>
              <a:rPr lang="en-CA" i="1" baseline="-25000" dirty="0" err="1"/>
              <a:t>ρ</a:t>
            </a:r>
            <a:r>
              <a:rPr lang="en-CA" i="1" dirty="0"/>
              <a:t> </a:t>
            </a:r>
            <a:r>
              <a:rPr lang="en-CA" dirty="0"/>
              <a:t>and an </a:t>
            </a:r>
            <a:r>
              <a:rPr lang="en-CA" i="1" dirty="0" err="1"/>
              <a:t>E</a:t>
            </a:r>
            <a:r>
              <a:rPr lang="en-CA" i="1" baseline="-25000" dirty="0" err="1"/>
              <a:t>z</a:t>
            </a:r>
            <a:r>
              <a:rPr lang="en-CA" i="1" dirty="0"/>
              <a:t> </a:t>
            </a:r>
            <a:r>
              <a:rPr lang="en-CA" dirty="0"/>
              <a:t>component, but </a:t>
            </a:r>
            <a:r>
              <a:rPr lang="en-CA" dirty="0" smtClean="0"/>
              <a:t>the contribution </a:t>
            </a:r>
            <a:r>
              <a:rPr lang="en-CA" dirty="0"/>
              <a:t>to </a:t>
            </a:r>
            <a:r>
              <a:rPr lang="en-CA" i="1" dirty="0" err="1"/>
              <a:t>Ez</a:t>
            </a:r>
            <a:r>
              <a:rPr lang="en-CA" i="1" dirty="0"/>
              <a:t> </a:t>
            </a:r>
            <a:r>
              <a:rPr lang="en-CA" dirty="0"/>
              <a:t>by elements of charge that are equal distances above and </a:t>
            </a:r>
            <a:r>
              <a:rPr lang="en-CA" dirty="0" smtClean="0"/>
              <a:t>below the </a:t>
            </a:r>
            <a:r>
              <a:rPr lang="en-CA" dirty="0"/>
              <a:t>point at which we are determining the field will cancel</a:t>
            </a:r>
            <a:r>
              <a:rPr lang="en-CA" dirty="0" smtClean="0"/>
              <a:t>.</a:t>
            </a:r>
          </a:p>
          <a:p>
            <a:r>
              <a:rPr lang="en-CA" dirty="0"/>
              <a:t>We therefore have found that we have only an </a:t>
            </a:r>
            <a:r>
              <a:rPr lang="en-CA" i="1" dirty="0" err="1"/>
              <a:t>Eρ</a:t>
            </a:r>
            <a:r>
              <a:rPr lang="en-CA" i="1" dirty="0"/>
              <a:t> </a:t>
            </a:r>
            <a:r>
              <a:rPr lang="en-CA" dirty="0"/>
              <a:t>component and it varies </a:t>
            </a:r>
            <a:r>
              <a:rPr lang="en-CA" dirty="0" smtClean="0"/>
              <a:t>only with </a:t>
            </a:r>
            <a:r>
              <a:rPr lang="en-CA" i="1" dirty="0"/>
              <a:t>ρ</a:t>
            </a:r>
            <a:r>
              <a:rPr lang="en-CA" dirty="0"/>
              <a:t>. Now to find this component.</a:t>
            </a:r>
            <a:endParaRPr lang="en-CA" dirty="0"/>
          </a:p>
        </p:txBody>
      </p:sp>
    </p:spTree>
    <p:extLst>
      <p:ext uri="{BB962C8B-B14F-4D97-AF65-F5344CB8AC3E}">
        <p14:creationId xmlns:p14="http://schemas.microsoft.com/office/powerpoint/2010/main" val="255127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Electric Field of a Line Charge </a:t>
            </a:r>
            <a:endParaRPr lang="en-CA" dirty="0"/>
          </a:p>
        </p:txBody>
      </p:sp>
      <p:sp>
        <p:nvSpPr>
          <p:cNvPr id="3" name="Content Placeholder 2"/>
          <p:cNvSpPr>
            <a:spLocks noGrp="1"/>
          </p:cNvSpPr>
          <p:nvPr>
            <p:ph idx="1"/>
          </p:nvPr>
        </p:nvSpPr>
        <p:spPr>
          <a:xfrm>
            <a:off x="1413892" y="1628800"/>
            <a:ext cx="9252522" cy="4543400"/>
          </a:xfrm>
        </p:spPr>
        <p:txBody>
          <a:bodyPr/>
          <a:lstStyle/>
          <a:p>
            <a:pPr algn="just"/>
            <a:r>
              <a:rPr lang="en-CA" dirty="0"/>
              <a:t>We choose a point </a:t>
            </a:r>
            <a:r>
              <a:rPr lang="en-CA" i="1" dirty="0"/>
              <a:t>P</a:t>
            </a:r>
            <a:r>
              <a:rPr lang="en-CA" dirty="0"/>
              <a:t>(0</a:t>
            </a:r>
            <a:r>
              <a:rPr lang="en-CA" i="1" dirty="0"/>
              <a:t>, y, </a:t>
            </a:r>
            <a:r>
              <a:rPr lang="en-CA" dirty="0"/>
              <a:t>0) on the </a:t>
            </a:r>
            <a:r>
              <a:rPr lang="en-CA" i="1" dirty="0"/>
              <a:t>y </a:t>
            </a:r>
            <a:r>
              <a:rPr lang="en-CA" dirty="0"/>
              <a:t>axis at which to determine the </a:t>
            </a:r>
            <a:r>
              <a:rPr lang="en-CA" dirty="0" smtClean="0"/>
              <a:t>field. This </a:t>
            </a:r>
            <a:r>
              <a:rPr lang="en-CA" dirty="0"/>
              <a:t>is a perfectly general point in view of the lack of variation of the field with </a:t>
            </a:r>
            <a:r>
              <a:rPr lang="en-CA" i="1" dirty="0" smtClean="0"/>
              <a:t>φ </a:t>
            </a:r>
            <a:r>
              <a:rPr lang="en-CA" dirty="0" smtClean="0"/>
              <a:t>and </a:t>
            </a:r>
            <a:r>
              <a:rPr lang="en-CA" i="1" dirty="0"/>
              <a:t>z</a:t>
            </a:r>
            <a:r>
              <a:rPr lang="en-CA" dirty="0" smtClean="0"/>
              <a:t>.</a:t>
            </a:r>
            <a:endParaRPr lang="en-CA" dirty="0"/>
          </a:p>
          <a:p>
            <a:pPr algn="just"/>
            <a:endParaRPr lang="en-CA" dirty="0"/>
          </a:p>
        </p:txBody>
      </p:sp>
      <p:pic>
        <p:nvPicPr>
          <p:cNvPr id="4" name="Picture 3"/>
          <p:cNvPicPr>
            <a:picLocks noChangeAspect="1"/>
          </p:cNvPicPr>
          <p:nvPr/>
        </p:nvPicPr>
        <p:blipFill>
          <a:blip r:embed="rId2"/>
          <a:stretch>
            <a:fillRect/>
          </a:stretch>
        </p:blipFill>
        <p:spPr>
          <a:xfrm>
            <a:off x="1845940" y="3284984"/>
            <a:ext cx="2905530" cy="1295581"/>
          </a:xfrm>
          <a:prstGeom prst="rect">
            <a:avLst/>
          </a:prstGeom>
        </p:spPr>
      </p:pic>
      <p:pic>
        <p:nvPicPr>
          <p:cNvPr id="5" name="Picture 4"/>
          <p:cNvPicPr>
            <a:picLocks noChangeAspect="1"/>
          </p:cNvPicPr>
          <p:nvPr/>
        </p:nvPicPr>
        <p:blipFill>
          <a:blip r:embed="rId3"/>
          <a:stretch>
            <a:fillRect/>
          </a:stretch>
        </p:blipFill>
        <p:spPr>
          <a:xfrm>
            <a:off x="5390864" y="2420888"/>
            <a:ext cx="5275548" cy="4967669"/>
          </a:xfrm>
          <a:prstGeom prst="rect">
            <a:avLst/>
          </a:prstGeom>
        </p:spPr>
      </p:pic>
      <p:pic>
        <p:nvPicPr>
          <p:cNvPr id="6" name="Picture 5"/>
          <p:cNvPicPr>
            <a:picLocks noChangeAspect="1"/>
          </p:cNvPicPr>
          <p:nvPr/>
        </p:nvPicPr>
        <p:blipFill>
          <a:blip r:embed="rId4"/>
          <a:stretch>
            <a:fillRect/>
          </a:stretch>
        </p:blipFill>
        <p:spPr>
          <a:xfrm>
            <a:off x="2131729" y="5086198"/>
            <a:ext cx="2333951" cy="1086002"/>
          </a:xfrm>
          <a:prstGeom prst="rect">
            <a:avLst/>
          </a:prstGeom>
        </p:spPr>
      </p:pic>
    </p:spTree>
    <p:extLst>
      <p:ext uri="{BB962C8B-B14F-4D97-AF65-F5344CB8AC3E}">
        <p14:creationId xmlns:p14="http://schemas.microsoft.com/office/powerpoint/2010/main" val="296577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a:t>
            </a:r>
            <a:endParaRPr lang="en-CA"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lgn="just"/>
                <a:r>
                  <a:rPr lang="en-CA" dirty="0" smtClean="0"/>
                  <a:t>A semi-infinite line extending from -</a:t>
                </a:r>
                <a14:m>
                  <m:oMath xmlns:m="http://schemas.openxmlformats.org/officeDocument/2006/math">
                    <m:r>
                      <a:rPr lang="en-CA" i="1" smtClean="0">
                        <a:latin typeface="Cambria Math" panose="02040503050406030204" pitchFamily="18" charset="0"/>
                        <a:ea typeface="Cambria Math" panose="02040503050406030204" pitchFamily="18" charset="0"/>
                      </a:rPr>
                      <m:t>∞</m:t>
                    </m:r>
                    <m:r>
                      <a:rPr lang="en-CA" b="0" i="1" smtClean="0">
                        <a:latin typeface="Cambria Math" panose="02040503050406030204" pitchFamily="18" charset="0"/>
                        <a:ea typeface="Cambria Math" panose="02040503050406030204" pitchFamily="18" charset="0"/>
                      </a:rPr>
                      <m:t> </m:t>
                    </m:r>
                    <m:r>
                      <a:rPr lang="en-CA" b="0" i="1" smtClean="0">
                        <a:latin typeface="Cambria Math" panose="02040503050406030204" pitchFamily="18" charset="0"/>
                        <a:ea typeface="Cambria Math" panose="02040503050406030204" pitchFamily="18" charset="0"/>
                      </a:rPr>
                      <m:t>𝑡𝑜</m:t>
                    </m:r>
                    <m:r>
                      <a:rPr lang="en-CA" b="0" i="1" smtClean="0">
                        <a:latin typeface="Cambria Math" panose="02040503050406030204" pitchFamily="18" charset="0"/>
                        <a:ea typeface="Cambria Math" panose="02040503050406030204" pitchFamily="18" charset="0"/>
                      </a:rPr>
                      <m:t> 0 </m:t>
                    </m:r>
                  </m:oMath>
                </a14:m>
                <a:r>
                  <a:rPr lang="en-CA" dirty="0" smtClean="0"/>
                  <a:t>along the z-axis carries a uniform charge distribution of 100nC/m. Find the electric field intensity at the point P(0,0,z). If a charge of Q µC is placed at P, calculate the force acting on it. </a:t>
                </a:r>
                <a:endParaRPr lang="en-CA"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33" t="-2000" r="-1000"/>
                </a:stretch>
              </a:blipFill>
            </p:spPr>
            <p:txBody>
              <a:bodyPr/>
              <a:lstStyle/>
              <a:p>
                <a:r>
                  <a:rPr lang="en-CA">
                    <a:noFill/>
                  </a:rPr>
                  <a:t> </a:t>
                </a:r>
              </a:p>
            </p:txBody>
          </p:sp>
        </mc:Fallback>
      </mc:AlternateContent>
    </p:spTree>
    <p:extLst>
      <p:ext uri="{BB962C8B-B14F-4D97-AF65-F5344CB8AC3E}">
        <p14:creationId xmlns:p14="http://schemas.microsoft.com/office/powerpoint/2010/main" val="2420520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Electric Field Intensity </a:t>
            </a:r>
          </a:p>
        </p:txBody>
      </p:sp>
      <p:sp>
        <p:nvSpPr>
          <p:cNvPr id="3" name="Content Placeholder 2"/>
          <p:cNvSpPr>
            <a:spLocks noGrp="1"/>
          </p:cNvSpPr>
          <p:nvPr>
            <p:ph idx="1"/>
          </p:nvPr>
        </p:nvSpPr>
        <p:spPr/>
        <p:txBody>
          <a:bodyPr>
            <a:normAutofit/>
          </a:bodyPr>
          <a:lstStyle/>
          <a:p>
            <a:pPr algn="just"/>
            <a:r>
              <a:rPr lang="en-CA" sz="2799" dirty="0"/>
              <a:t>Sometimes it becomes quite useful to define the force acting on charge in the presence of another charge in terms of field. </a:t>
            </a:r>
          </a:p>
          <a:p>
            <a:pPr algn="just"/>
            <a:r>
              <a:rPr lang="en-CA" sz="2799" dirty="0"/>
              <a:t>We say that there exists an electric field or electric filed intensity everywhere in space surrounding the charge.  When another charge is brought into this electric field, it experiences a force acting on it. </a:t>
            </a:r>
          </a:p>
          <a:p>
            <a:pPr algn="just"/>
            <a:r>
              <a:rPr lang="en-CA" sz="2799" dirty="0"/>
              <a:t>Such an interaction is considered as an action by contact. </a:t>
            </a:r>
          </a:p>
        </p:txBody>
      </p:sp>
    </p:spTree>
    <p:extLst>
      <p:ext uri="{BB962C8B-B14F-4D97-AF65-F5344CB8AC3E}">
        <p14:creationId xmlns:p14="http://schemas.microsoft.com/office/powerpoint/2010/main" val="334113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Electric Field Intensity </a:t>
            </a:r>
          </a:p>
        </p:txBody>
      </p:sp>
      <p:sp>
        <p:nvSpPr>
          <p:cNvPr id="3" name="Content Placeholder 2"/>
          <p:cNvSpPr>
            <a:spLocks noGrp="1"/>
          </p:cNvSpPr>
          <p:nvPr>
            <p:ph idx="1"/>
          </p:nvPr>
        </p:nvSpPr>
        <p:spPr/>
        <p:txBody>
          <a:bodyPr>
            <a:noAutofit/>
          </a:bodyPr>
          <a:lstStyle/>
          <a:p>
            <a:pPr marL="0" indent="0" algn="just">
              <a:buNone/>
            </a:pPr>
            <a:r>
              <a:rPr lang="en-CA" sz="2399" dirty="0" smtClean="0"/>
              <a:t>If </a:t>
            </a:r>
            <a:r>
              <a:rPr lang="en-CA" sz="2399" dirty="0"/>
              <a:t>we now consider one charge fixed in position, say </a:t>
            </a:r>
            <a:r>
              <a:rPr lang="en-CA" sz="2399" i="1" dirty="0"/>
              <a:t>Q</a:t>
            </a:r>
            <a:r>
              <a:rPr lang="en-CA" sz="2399" dirty="0"/>
              <a:t>1, and move a second charge slowly around, we note that there exists everywhere a force on this second charge; in other words, this second charge is displaying the existence of a force </a:t>
            </a:r>
            <a:r>
              <a:rPr lang="en-CA" sz="2399" i="1" dirty="0"/>
              <a:t>field </a:t>
            </a:r>
            <a:r>
              <a:rPr lang="en-CA" sz="2399" dirty="0"/>
              <a:t>that is associated with charge, </a:t>
            </a:r>
            <a:r>
              <a:rPr lang="en-CA" sz="2399" i="1" dirty="0"/>
              <a:t>Q</a:t>
            </a:r>
            <a:r>
              <a:rPr lang="en-CA" sz="2399" dirty="0"/>
              <a:t>1. Call this second charge a test charge </a:t>
            </a:r>
            <a:r>
              <a:rPr lang="en-CA" sz="2399" i="1" dirty="0" err="1"/>
              <a:t>Qt</a:t>
            </a:r>
            <a:r>
              <a:rPr lang="en-CA" sz="2399" i="1" dirty="0"/>
              <a:t> </a:t>
            </a:r>
            <a:r>
              <a:rPr lang="en-CA" sz="2399" dirty="0"/>
              <a:t>. The force on it is given by Coulomb’s law,</a:t>
            </a:r>
          </a:p>
          <a:p>
            <a:pPr algn="just"/>
            <a:endParaRPr lang="en-CA" sz="2399" dirty="0"/>
          </a:p>
          <a:p>
            <a:pPr marL="0" indent="0" algn="just">
              <a:buNone/>
            </a:pPr>
            <a:r>
              <a:rPr lang="en-CA" sz="2399" dirty="0" smtClean="0"/>
              <a:t>Writing </a:t>
            </a:r>
            <a:r>
              <a:rPr lang="en-CA" sz="2399" dirty="0"/>
              <a:t>this force as a force per unit charge gives the </a:t>
            </a:r>
            <a:r>
              <a:rPr lang="en-CA" sz="2399" i="1" dirty="0"/>
              <a:t>electric field intensity</a:t>
            </a:r>
            <a:r>
              <a:rPr lang="en-CA" sz="2399" dirty="0"/>
              <a:t>, </a:t>
            </a:r>
            <a:r>
              <a:rPr lang="en-CA" sz="2399" b="1" dirty="0"/>
              <a:t>E</a:t>
            </a:r>
            <a:r>
              <a:rPr lang="en-CA" sz="2399" dirty="0"/>
              <a:t>1 arising from </a:t>
            </a:r>
            <a:r>
              <a:rPr lang="en-CA" sz="2399" i="1" dirty="0"/>
              <a:t>Q</a:t>
            </a:r>
            <a:r>
              <a:rPr lang="en-CA" sz="2399" dirty="0"/>
              <a:t>1: </a:t>
            </a:r>
            <a:endParaRPr lang="en-CA" sz="2399" b="1" dirty="0"/>
          </a:p>
          <a:p>
            <a:endParaRPr lang="en-CA" sz="2399" dirty="0"/>
          </a:p>
          <a:p>
            <a:pPr algn="just"/>
            <a:endParaRPr lang="en-CA" sz="2399" dirty="0"/>
          </a:p>
        </p:txBody>
      </p:sp>
      <p:pic>
        <p:nvPicPr>
          <p:cNvPr id="4" name="Picture 3"/>
          <p:cNvPicPr>
            <a:picLocks noChangeAspect="1"/>
          </p:cNvPicPr>
          <p:nvPr/>
        </p:nvPicPr>
        <p:blipFill>
          <a:blip r:embed="rId2"/>
          <a:stretch>
            <a:fillRect/>
          </a:stretch>
        </p:blipFill>
        <p:spPr>
          <a:xfrm>
            <a:off x="4798268" y="3697562"/>
            <a:ext cx="2466676" cy="961908"/>
          </a:xfrm>
          <a:prstGeom prst="rect">
            <a:avLst/>
          </a:prstGeom>
        </p:spPr>
      </p:pic>
      <p:pic>
        <p:nvPicPr>
          <p:cNvPr id="5" name="Picture 4"/>
          <p:cNvPicPr>
            <a:picLocks noChangeAspect="1"/>
          </p:cNvPicPr>
          <p:nvPr/>
        </p:nvPicPr>
        <p:blipFill>
          <a:blip r:embed="rId3"/>
          <a:stretch>
            <a:fillRect/>
          </a:stretch>
        </p:blipFill>
        <p:spPr>
          <a:xfrm>
            <a:off x="4366220" y="5445224"/>
            <a:ext cx="3238109" cy="1057148"/>
          </a:xfrm>
          <a:prstGeom prst="rect">
            <a:avLst/>
          </a:prstGeom>
        </p:spPr>
      </p:pic>
    </p:spTree>
    <p:extLst>
      <p:ext uri="{BB962C8B-B14F-4D97-AF65-F5344CB8AC3E}">
        <p14:creationId xmlns:p14="http://schemas.microsoft.com/office/powerpoint/2010/main" val="1134308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Electric </a:t>
            </a:r>
            <a:r>
              <a:rPr lang="en-CA" dirty="0" smtClean="0"/>
              <a:t>Field Intensity </a:t>
            </a:r>
            <a:endParaRPr lang="en-CA" dirty="0"/>
          </a:p>
        </p:txBody>
      </p:sp>
      <p:sp>
        <p:nvSpPr>
          <p:cNvPr id="3" name="Content Placeholder 2"/>
          <p:cNvSpPr>
            <a:spLocks noGrp="1"/>
          </p:cNvSpPr>
          <p:nvPr>
            <p:ph idx="1"/>
          </p:nvPr>
        </p:nvSpPr>
        <p:spPr>
          <a:xfrm>
            <a:off x="693812" y="1556792"/>
            <a:ext cx="10729192" cy="5040560"/>
          </a:xfrm>
        </p:spPr>
        <p:txBody>
          <a:bodyPr>
            <a:noAutofit/>
          </a:bodyPr>
          <a:lstStyle/>
          <a:p>
            <a:pPr marL="0" indent="0" algn="just">
              <a:buNone/>
            </a:pPr>
            <a:r>
              <a:rPr lang="en-CA" sz="2399" b="1" dirty="0" smtClean="0"/>
              <a:t>E</a:t>
            </a:r>
            <a:r>
              <a:rPr lang="en-CA" sz="2399" dirty="0" smtClean="0"/>
              <a:t>1 </a:t>
            </a:r>
            <a:r>
              <a:rPr lang="en-CA" sz="2399" dirty="0"/>
              <a:t>is interpreted as the vector force, arising from charge </a:t>
            </a:r>
            <a:r>
              <a:rPr lang="en-CA" sz="2399" i="1" dirty="0"/>
              <a:t>Q</a:t>
            </a:r>
            <a:r>
              <a:rPr lang="en-CA" sz="2399" dirty="0"/>
              <a:t>1, that acts on a unit positive test charge. More generally, we write the defining expression:</a:t>
            </a:r>
          </a:p>
          <a:p>
            <a:pPr algn="just"/>
            <a:endParaRPr lang="en-CA" sz="2399" dirty="0"/>
          </a:p>
          <a:p>
            <a:pPr algn="just"/>
            <a:endParaRPr lang="en-CA" sz="2399" dirty="0"/>
          </a:p>
          <a:p>
            <a:pPr marL="0" indent="0" algn="just">
              <a:buNone/>
            </a:pPr>
            <a:r>
              <a:rPr lang="en-CA" sz="2399" dirty="0"/>
              <a:t>in which </a:t>
            </a:r>
            <a:r>
              <a:rPr lang="en-CA" sz="2399" b="1" dirty="0"/>
              <a:t>E</a:t>
            </a:r>
            <a:r>
              <a:rPr lang="en-CA" sz="2399" dirty="0"/>
              <a:t>, a vector function, is the electric field intensity </a:t>
            </a:r>
            <a:r>
              <a:rPr lang="en-CA" sz="2399" i="1" dirty="0"/>
              <a:t>evaluated at the test charge location </a:t>
            </a:r>
            <a:r>
              <a:rPr lang="en-CA" sz="2399" dirty="0"/>
              <a:t>that arises from all </a:t>
            </a:r>
            <a:r>
              <a:rPr lang="en-CA" sz="2399" i="1" dirty="0"/>
              <a:t>other </a:t>
            </a:r>
            <a:r>
              <a:rPr lang="en-CA" sz="2399" dirty="0"/>
              <a:t>charges in the vicinity—meaning the electric field arising from the test charge itself is not included in </a:t>
            </a:r>
            <a:r>
              <a:rPr lang="en-CA" sz="2399" b="1" dirty="0"/>
              <a:t>E</a:t>
            </a:r>
            <a:r>
              <a:rPr lang="en-CA" sz="2399" dirty="0"/>
              <a:t>.</a:t>
            </a:r>
          </a:p>
          <a:p>
            <a:pPr algn="just"/>
            <a:r>
              <a:rPr lang="en-CA" sz="2399" b="1" dirty="0">
                <a:solidFill>
                  <a:schemeClr val="accent1">
                    <a:lumMod val="75000"/>
                  </a:schemeClr>
                </a:solidFill>
              </a:rPr>
              <a:t>The units of E would be in force per unit charge </a:t>
            </a:r>
            <a:r>
              <a:rPr lang="en-CA" sz="2399" b="1" dirty="0" smtClean="0">
                <a:solidFill>
                  <a:schemeClr val="accent1">
                    <a:lumMod val="75000"/>
                  </a:schemeClr>
                </a:solidFill>
              </a:rPr>
              <a:t>(</a:t>
            </a:r>
            <a:r>
              <a:rPr lang="en-CA" sz="2399" b="1" dirty="0" err="1">
                <a:solidFill>
                  <a:schemeClr val="accent1">
                    <a:lumMod val="75000"/>
                  </a:schemeClr>
                </a:solidFill>
              </a:rPr>
              <a:t>N</a:t>
            </a:r>
            <a:r>
              <a:rPr lang="en-CA" sz="2399" b="1" dirty="0" err="1" smtClean="0">
                <a:solidFill>
                  <a:schemeClr val="accent1">
                    <a:lumMod val="75000"/>
                  </a:schemeClr>
                </a:solidFill>
              </a:rPr>
              <a:t>ewtons</a:t>
            </a:r>
            <a:r>
              <a:rPr lang="en-CA" sz="2399" b="1" dirty="0" smtClean="0">
                <a:solidFill>
                  <a:schemeClr val="accent1">
                    <a:lumMod val="75000"/>
                  </a:schemeClr>
                </a:solidFill>
              </a:rPr>
              <a:t> </a:t>
            </a:r>
            <a:r>
              <a:rPr lang="en-CA" sz="2399" b="1" dirty="0">
                <a:solidFill>
                  <a:schemeClr val="accent1">
                    <a:lumMod val="75000"/>
                  </a:schemeClr>
                </a:solidFill>
              </a:rPr>
              <a:t>per coulomb</a:t>
            </a:r>
            <a:r>
              <a:rPr lang="en-CA" sz="2399" b="1" dirty="0" smtClean="0">
                <a:solidFill>
                  <a:schemeClr val="accent1">
                    <a:lumMod val="75000"/>
                  </a:schemeClr>
                </a:solidFill>
              </a:rPr>
              <a:t>). </a:t>
            </a:r>
            <a:r>
              <a:rPr lang="en-CA" b="1" dirty="0" smtClean="0">
                <a:solidFill>
                  <a:schemeClr val="accent1">
                    <a:lumMod val="75000"/>
                  </a:schemeClr>
                </a:solidFill>
              </a:rPr>
              <a:t>We measure </a:t>
            </a:r>
            <a:r>
              <a:rPr lang="en-CA" b="1" dirty="0">
                <a:solidFill>
                  <a:schemeClr val="accent1">
                    <a:lumMod val="75000"/>
                  </a:schemeClr>
                </a:solidFill>
              </a:rPr>
              <a:t>electric </a:t>
            </a:r>
            <a:r>
              <a:rPr lang="en-CA" b="1" dirty="0" smtClean="0">
                <a:solidFill>
                  <a:schemeClr val="accent1">
                    <a:lumMod val="75000"/>
                  </a:schemeClr>
                </a:solidFill>
              </a:rPr>
              <a:t>field intensity </a:t>
            </a:r>
            <a:r>
              <a:rPr lang="en-CA" b="1" dirty="0">
                <a:solidFill>
                  <a:schemeClr val="accent1">
                    <a:lumMod val="75000"/>
                  </a:schemeClr>
                </a:solidFill>
              </a:rPr>
              <a:t>in the practical units of volts per meter (V/m).</a:t>
            </a:r>
            <a:endParaRPr lang="en-CA" sz="2399" b="1" dirty="0">
              <a:solidFill>
                <a:schemeClr val="accent1">
                  <a:lumMod val="75000"/>
                </a:schemeClr>
              </a:solidFill>
            </a:endParaRPr>
          </a:p>
          <a:p>
            <a:pPr algn="just"/>
            <a:endParaRPr lang="en-CA" sz="2399" b="1" dirty="0">
              <a:solidFill>
                <a:schemeClr val="accent1">
                  <a:lumMod val="75000"/>
                </a:schemeClr>
              </a:solidFill>
            </a:endParaRPr>
          </a:p>
          <a:p>
            <a:pPr algn="just"/>
            <a:endParaRPr lang="en-CA" sz="2399" dirty="0"/>
          </a:p>
          <a:p>
            <a:pPr algn="just"/>
            <a:endParaRPr lang="en-CA" sz="2399" dirty="0"/>
          </a:p>
        </p:txBody>
      </p:sp>
      <p:pic>
        <p:nvPicPr>
          <p:cNvPr id="4" name="Picture 3"/>
          <p:cNvPicPr>
            <a:picLocks noChangeAspect="1"/>
          </p:cNvPicPr>
          <p:nvPr/>
        </p:nvPicPr>
        <p:blipFill>
          <a:blip r:embed="rId2"/>
          <a:stretch>
            <a:fillRect/>
          </a:stretch>
        </p:blipFill>
        <p:spPr>
          <a:xfrm>
            <a:off x="4798268" y="2420888"/>
            <a:ext cx="1695245" cy="1038100"/>
          </a:xfrm>
          <a:prstGeom prst="rect">
            <a:avLst/>
          </a:prstGeom>
        </p:spPr>
      </p:pic>
    </p:spTree>
    <p:extLst>
      <p:ext uri="{BB962C8B-B14F-4D97-AF65-F5344CB8AC3E}">
        <p14:creationId xmlns:p14="http://schemas.microsoft.com/office/powerpoint/2010/main" val="249659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Electric Field Intensity </a:t>
            </a:r>
          </a:p>
        </p:txBody>
      </p:sp>
      <p:sp>
        <p:nvSpPr>
          <p:cNvPr id="3" name="Content Placeholder 2"/>
          <p:cNvSpPr>
            <a:spLocks noGrp="1"/>
          </p:cNvSpPr>
          <p:nvPr>
            <p:ph idx="1"/>
          </p:nvPr>
        </p:nvSpPr>
        <p:spPr/>
        <p:txBody>
          <a:bodyPr/>
          <a:lstStyle/>
          <a:p>
            <a:r>
              <a:rPr lang="en-CA" dirty="0"/>
              <a:t>The electric field of </a:t>
            </a:r>
            <a:r>
              <a:rPr lang="en-CA" dirty="0" smtClean="0"/>
              <a:t>a single </a:t>
            </a:r>
            <a:r>
              <a:rPr lang="en-CA" dirty="0"/>
              <a:t>point charge becomes</a:t>
            </a:r>
            <a:r>
              <a:rPr lang="en-CA" dirty="0" smtClean="0"/>
              <a:t>:</a:t>
            </a:r>
          </a:p>
          <a:p>
            <a:endParaRPr lang="en-CA" dirty="0"/>
          </a:p>
          <a:p>
            <a:endParaRPr lang="en-CA" dirty="0" smtClean="0"/>
          </a:p>
          <a:p>
            <a:pPr algn="just"/>
            <a:r>
              <a:rPr lang="en-CA" dirty="0"/>
              <a:t>We remember that </a:t>
            </a:r>
            <a:r>
              <a:rPr lang="en-CA" i="1" dirty="0"/>
              <a:t>R </a:t>
            </a:r>
            <a:r>
              <a:rPr lang="en-CA" dirty="0"/>
              <a:t>is the magnitude of the vector </a:t>
            </a:r>
            <a:r>
              <a:rPr lang="en-CA" b="1" dirty="0"/>
              <a:t>R</a:t>
            </a:r>
            <a:r>
              <a:rPr lang="en-CA" dirty="0"/>
              <a:t>, the directed line </a:t>
            </a:r>
            <a:r>
              <a:rPr lang="en-CA" dirty="0" smtClean="0"/>
              <a:t>segment from </a:t>
            </a:r>
            <a:r>
              <a:rPr lang="en-CA" dirty="0"/>
              <a:t>the point at which the point charge </a:t>
            </a:r>
            <a:r>
              <a:rPr lang="en-CA" i="1" dirty="0"/>
              <a:t>Q </a:t>
            </a:r>
            <a:r>
              <a:rPr lang="en-CA" dirty="0"/>
              <a:t>is located to the point at which </a:t>
            </a:r>
            <a:r>
              <a:rPr lang="en-CA" b="1" dirty="0"/>
              <a:t>E </a:t>
            </a:r>
            <a:r>
              <a:rPr lang="en-CA" dirty="0"/>
              <a:t>is </a:t>
            </a:r>
            <a:r>
              <a:rPr lang="en-CA" dirty="0" smtClean="0"/>
              <a:t>desired, and </a:t>
            </a:r>
            <a:r>
              <a:rPr lang="en-CA" b="1" dirty="0" err="1"/>
              <a:t>a</a:t>
            </a:r>
            <a:r>
              <a:rPr lang="en-CA" i="1" baseline="-25000" dirty="0" err="1"/>
              <a:t>R</a:t>
            </a:r>
            <a:r>
              <a:rPr lang="en-CA" i="1" dirty="0"/>
              <a:t> </a:t>
            </a:r>
            <a:r>
              <a:rPr lang="en-CA" dirty="0"/>
              <a:t>is a unit vector in the </a:t>
            </a:r>
            <a:r>
              <a:rPr lang="en-CA" b="1" dirty="0"/>
              <a:t>R </a:t>
            </a:r>
            <a:r>
              <a:rPr lang="en-CA" dirty="0" smtClean="0"/>
              <a:t>direction.</a:t>
            </a:r>
          </a:p>
          <a:p>
            <a:pPr algn="just"/>
            <a:endParaRPr lang="en-CA" dirty="0" smtClean="0"/>
          </a:p>
          <a:p>
            <a:pPr algn="just"/>
            <a:endParaRPr lang="en-CA" dirty="0"/>
          </a:p>
          <a:p>
            <a:endParaRPr lang="en-CA" dirty="0"/>
          </a:p>
        </p:txBody>
      </p:sp>
      <p:pic>
        <p:nvPicPr>
          <p:cNvPr id="4" name="Picture 3"/>
          <p:cNvPicPr>
            <a:picLocks noChangeAspect="1"/>
          </p:cNvPicPr>
          <p:nvPr/>
        </p:nvPicPr>
        <p:blipFill>
          <a:blip r:embed="rId2"/>
          <a:stretch>
            <a:fillRect/>
          </a:stretch>
        </p:blipFill>
        <p:spPr>
          <a:xfrm>
            <a:off x="5086300" y="2348880"/>
            <a:ext cx="2429214" cy="1076475"/>
          </a:xfrm>
          <a:prstGeom prst="rect">
            <a:avLst/>
          </a:prstGeom>
        </p:spPr>
      </p:pic>
    </p:spTree>
    <p:extLst>
      <p:ext uri="{BB962C8B-B14F-4D97-AF65-F5344CB8AC3E}">
        <p14:creationId xmlns:p14="http://schemas.microsoft.com/office/powerpoint/2010/main" val="51946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Electrical Field Intensity of a Point Charge</a:t>
            </a:r>
            <a:endParaRPr lang="en-CA" dirty="0"/>
          </a:p>
        </p:txBody>
      </p:sp>
      <p:sp>
        <p:nvSpPr>
          <p:cNvPr id="3" name="Content Placeholder 2"/>
          <p:cNvSpPr>
            <a:spLocks noGrp="1"/>
          </p:cNvSpPr>
          <p:nvPr>
            <p:ph idx="1"/>
          </p:nvPr>
        </p:nvSpPr>
        <p:spPr/>
        <p:txBody>
          <a:bodyPr/>
          <a:lstStyle/>
          <a:p>
            <a:pPr algn="just"/>
            <a:r>
              <a:rPr lang="en-CA" dirty="0" smtClean="0"/>
              <a:t>If we </a:t>
            </a:r>
            <a:r>
              <a:rPr lang="en-CA" dirty="0"/>
              <a:t>arbitrarily locate </a:t>
            </a:r>
            <a:r>
              <a:rPr lang="en-CA" i="1" dirty="0"/>
              <a:t>Q</a:t>
            </a:r>
            <a:r>
              <a:rPr lang="en-CA" dirty="0"/>
              <a:t>1 at the center of a spherical coordinate system. The </a:t>
            </a:r>
            <a:r>
              <a:rPr lang="en-CA" dirty="0" smtClean="0"/>
              <a:t>unit vector </a:t>
            </a:r>
            <a:r>
              <a:rPr lang="en-CA" b="1" dirty="0" err="1"/>
              <a:t>a</a:t>
            </a:r>
            <a:r>
              <a:rPr lang="en-CA" i="1" baseline="-25000" dirty="0" err="1"/>
              <a:t>R</a:t>
            </a:r>
            <a:r>
              <a:rPr lang="en-CA" i="1" dirty="0"/>
              <a:t> </a:t>
            </a:r>
            <a:r>
              <a:rPr lang="en-CA" dirty="0"/>
              <a:t>then becomes the radial unit vector </a:t>
            </a:r>
            <a:r>
              <a:rPr lang="en-CA" b="1" dirty="0" err="1"/>
              <a:t>a</a:t>
            </a:r>
            <a:r>
              <a:rPr lang="en-CA" i="1" dirty="0" err="1"/>
              <a:t>r</a:t>
            </a:r>
            <a:r>
              <a:rPr lang="en-CA" i="1" dirty="0"/>
              <a:t> </a:t>
            </a:r>
            <a:r>
              <a:rPr lang="en-CA" dirty="0"/>
              <a:t>, and </a:t>
            </a:r>
            <a:r>
              <a:rPr lang="en-CA" i="1" dirty="0"/>
              <a:t>R </a:t>
            </a:r>
            <a:r>
              <a:rPr lang="en-CA" dirty="0"/>
              <a:t>is </a:t>
            </a:r>
            <a:r>
              <a:rPr lang="en-CA" i="1" dirty="0"/>
              <a:t>r </a:t>
            </a:r>
            <a:r>
              <a:rPr lang="en-CA" dirty="0"/>
              <a:t>. </a:t>
            </a:r>
            <a:r>
              <a:rPr lang="en-CA" dirty="0" smtClean="0"/>
              <a:t>Hence</a:t>
            </a:r>
          </a:p>
          <a:p>
            <a:pPr algn="just"/>
            <a:endParaRPr lang="en-CA" dirty="0" smtClean="0"/>
          </a:p>
          <a:p>
            <a:pPr algn="just"/>
            <a:r>
              <a:rPr lang="en-CA" dirty="0"/>
              <a:t>The field has a single radial component, and its inverse-square-law relationship </a:t>
            </a:r>
            <a:r>
              <a:rPr lang="en-CA" dirty="0" smtClean="0"/>
              <a:t>is quite </a:t>
            </a:r>
            <a:r>
              <a:rPr lang="en-CA" dirty="0"/>
              <a:t>obvious.</a:t>
            </a:r>
          </a:p>
        </p:txBody>
      </p:sp>
      <p:pic>
        <p:nvPicPr>
          <p:cNvPr id="4" name="Picture 3"/>
          <p:cNvPicPr>
            <a:picLocks noChangeAspect="1"/>
          </p:cNvPicPr>
          <p:nvPr/>
        </p:nvPicPr>
        <p:blipFill>
          <a:blip r:embed="rId2"/>
          <a:stretch>
            <a:fillRect/>
          </a:stretch>
        </p:blipFill>
        <p:spPr>
          <a:xfrm>
            <a:off x="5098911" y="2924944"/>
            <a:ext cx="1991003" cy="752580"/>
          </a:xfrm>
          <a:prstGeom prst="rect">
            <a:avLst/>
          </a:prstGeom>
        </p:spPr>
      </p:pic>
    </p:spTree>
    <p:extLst>
      <p:ext uri="{BB962C8B-B14F-4D97-AF65-F5344CB8AC3E}">
        <p14:creationId xmlns:p14="http://schemas.microsoft.com/office/powerpoint/2010/main" val="147785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Electric Field Intensity of a point charge (in rectangular coordinate) </a:t>
            </a:r>
            <a:endParaRPr lang="en-CA" dirty="0"/>
          </a:p>
        </p:txBody>
      </p:sp>
      <p:sp>
        <p:nvSpPr>
          <p:cNvPr id="3" name="Content Placeholder 2"/>
          <p:cNvSpPr>
            <a:spLocks noGrp="1"/>
          </p:cNvSpPr>
          <p:nvPr>
            <p:ph idx="1"/>
          </p:nvPr>
        </p:nvSpPr>
        <p:spPr/>
        <p:txBody>
          <a:bodyPr/>
          <a:lstStyle/>
          <a:p>
            <a:pPr algn="just"/>
            <a:r>
              <a:rPr lang="en-CA" dirty="0"/>
              <a:t>For a charge </a:t>
            </a:r>
            <a:r>
              <a:rPr lang="en-CA" i="1" dirty="0"/>
              <a:t>Q </a:t>
            </a:r>
            <a:r>
              <a:rPr lang="en-CA" dirty="0"/>
              <a:t>located at the source point </a:t>
            </a:r>
            <a:r>
              <a:rPr lang="en-CA" b="1" dirty="0"/>
              <a:t>r</a:t>
            </a:r>
            <a:r>
              <a:rPr lang="en-CA" dirty="0"/>
              <a:t> = </a:t>
            </a:r>
            <a:r>
              <a:rPr lang="en-CA" i="1" dirty="0" err="1"/>
              <a:t>x</a:t>
            </a:r>
            <a:r>
              <a:rPr lang="en-CA" b="1" dirty="0" err="1"/>
              <a:t>a</a:t>
            </a:r>
            <a:r>
              <a:rPr lang="en-CA" i="1" baseline="-25000" dirty="0" err="1"/>
              <a:t>x</a:t>
            </a:r>
            <a:r>
              <a:rPr lang="en-CA" i="1" dirty="0"/>
              <a:t> </a:t>
            </a:r>
            <a:r>
              <a:rPr lang="en-CA" dirty="0"/>
              <a:t>+ </a:t>
            </a:r>
            <a:r>
              <a:rPr lang="en-CA" i="1" dirty="0"/>
              <a:t>y</a:t>
            </a:r>
            <a:r>
              <a:rPr lang="en-CA" b="1" dirty="0"/>
              <a:t>a</a:t>
            </a:r>
            <a:r>
              <a:rPr lang="en-CA" i="1" baseline="-25000" dirty="0"/>
              <a:t>y</a:t>
            </a:r>
            <a:r>
              <a:rPr lang="en-CA" i="1" dirty="0"/>
              <a:t> </a:t>
            </a:r>
            <a:r>
              <a:rPr lang="en-CA" dirty="0"/>
              <a:t>+ </a:t>
            </a:r>
            <a:r>
              <a:rPr lang="en-CA" i="1" dirty="0" err="1"/>
              <a:t>z</a:t>
            </a:r>
            <a:r>
              <a:rPr lang="en-CA" b="1" dirty="0" err="1"/>
              <a:t>a</a:t>
            </a:r>
            <a:r>
              <a:rPr lang="en-CA" i="1" baseline="-25000" dirty="0" err="1"/>
              <a:t>z</a:t>
            </a:r>
            <a:r>
              <a:rPr lang="en-CA" dirty="0"/>
              <a:t>, </a:t>
            </a:r>
            <a:r>
              <a:rPr lang="en-CA" dirty="0" smtClean="0"/>
              <a:t>as illustrated </a:t>
            </a:r>
            <a:r>
              <a:rPr lang="en-CA" dirty="0"/>
              <a:t>in f</a:t>
            </a:r>
            <a:r>
              <a:rPr lang="en-CA" dirty="0" smtClean="0"/>
              <a:t>igure below, </a:t>
            </a:r>
            <a:r>
              <a:rPr lang="en-CA" dirty="0"/>
              <a:t>we find the field at a general field point </a:t>
            </a:r>
            <a:r>
              <a:rPr lang="en-CA" b="1" dirty="0"/>
              <a:t>r </a:t>
            </a:r>
            <a:r>
              <a:rPr lang="en-CA" dirty="0"/>
              <a:t>= </a:t>
            </a:r>
            <a:r>
              <a:rPr lang="en-CA" i="1" dirty="0" err="1"/>
              <a:t>x</a:t>
            </a:r>
            <a:r>
              <a:rPr lang="en-CA" b="1" dirty="0" err="1"/>
              <a:t>a</a:t>
            </a:r>
            <a:r>
              <a:rPr lang="en-CA" i="1" baseline="-25000" dirty="0" err="1"/>
              <a:t>x</a:t>
            </a:r>
            <a:r>
              <a:rPr lang="en-CA" dirty="0"/>
              <a:t>+ </a:t>
            </a:r>
            <a:r>
              <a:rPr lang="en-CA" i="1" dirty="0"/>
              <a:t>y</a:t>
            </a:r>
            <a:r>
              <a:rPr lang="en-CA" b="1" dirty="0"/>
              <a:t>a</a:t>
            </a:r>
            <a:r>
              <a:rPr lang="en-CA" i="1" baseline="-25000" dirty="0"/>
              <a:t>y</a:t>
            </a:r>
            <a:r>
              <a:rPr lang="en-CA" i="1" dirty="0"/>
              <a:t> </a:t>
            </a:r>
            <a:r>
              <a:rPr lang="en-CA" dirty="0"/>
              <a:t>+</a:t>
            </a:r>
            <a:r>
              <a:rPr lang="en-CA" i="1" dirty="0" err="1" smtClean="0"/>
              <a:t>z</a:t>
            </a:r>
            <a:r>
              <a:rPr lang="en-CA" b="1" dirty="0" err="1" smtClean="0"/>
              <a:t>a</a:t>
            </a:r>
            <a:r>
              <a:rPr lang="en-CA" i="1" baseline="-25000" dirty="0" err="1" smtClean="0"/>
              <a:t>z</a:t>
            </a:r>
            <a:r>
              <a:rPr lang="en-CA" i="1" dirty="0" smtClean="0"/>
              <a:t> </a:t>
            </a:r>
            <a:r>
              <a:rPr lang="en-CA" dirty="0" smtClean="0"/>
              <a:t>by </a:t>
            </a:r>
            <a:r>
              <a:rPr lang="en-CA" dirty="0"/>
              <a:t>expressing </a:t>
            </a:r>
            <a:r>
              <a:rPr lang="en-CA" b="1" dirty="0"/>
              <a:t>R </a:t>
            </a:r>
            <a:r>
              <a:rPr lang="en-CA" dirty="0"/>
              <a:t>as </a:t>
            </a:r>
            <a:r>
              <a:rPr lang="en-CA" b="1" dirty="0"/>
              <a:t>r </a:t>
            </a:r>
            <a:r>
              <a:rPr lang="en-CA" dirty="0"/>
              <a:t>− </a:t>
            </a:r>
            <a:r>
              <a:rPr lang="en-CA" b="1" dirty="0" smtClean="0"/>
              <a:t>r</a:t>
            </a:r>
            <a:r>
              <a:rPr lang="en-CA" dirty="0" smtClean="0"/>
              <a:t>’ </a:t>
            </a:r>
            <a:r>
              <a:rPr lang="en-CA" dirty="0"/>
              <a:t>and </a:t>
            </a:r>
            <a:r>
              <a:rPr lang="en-CA" dirty="0" smtClean="0"/>
              <a:t>then</a:t>
            </a:r>
          </a:p>
          <a:p>
            <a:pPr algn="just"/>
            <a:endParaRPr lang="en-CA" dirty="0"/>
          </a:p>
        </p:txBody>
      </p:sp>
      <p:pic>
        <p:nvPicPr>
          <p:cNvPr id="4" name="Picture 3"/>
          <p:cNvPicPr>
            <a:picLocks noChangeAspect="1"/>
          </p:cNvPicPr>
          <p:nvPr/>
        </p:nvPicPr>
        <p:blipFill>
          <a:blip r:embed="rId2"/>
          <a:stretch>
            <a:fillRect/>
          </a:stretch>
        </p:blipFill>
        <p:spPr>
          <a:xfrm>
            <a:off x="7102524" y="3162350"/>
            <a:ext cx="4248472" cy="3009850"/>
          </a:xfrm>
          <a:prstGeom prst="rect">
            <a:avLst/>
          </a:prstGeom>
        </p:spPr>
      </p:pic>
      <p:pic>
        <p:nvPicPr>
          <p:cNvPr id="5" name="Picture 4"/>
          <p:cNvPicPr>
            <a:picLocks noChangeAspect="1"/>
          </p:cNvPicPr>
          <p:nvPr/>
        </p:nvPicPr>
        <p:blipFill>
          <a:blip r:embed="rId3"/>
          <a:stretch>
            <a:fillRect/>
          </a:stretch>
        </p:blipFill>
        <p:spPr>
          <a:xfrm>
            <a:off x="837832" y="3871826"/>
            <a:ext cx="5982535" cy="1590897"/>
          </a:xfrm>
          <a:prstGeom prst="rect">
            <a:avLst/>
          </a:prstGeom>
        </p:spPr>
      </p:pic>
    </p:spTree>
    <p:extLst>
      <p:ext uri="{BB962C8B-B14F-4D97-AF65-F5344CB8AC3E}">
        <p14:creationId xmlns:p14="http://schemas.microsoft.com/office/powerpoint/2010/main" val="3599138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Electric Field Intensity because of Multiple Charges </a:t>
            </a:r>
            <a:endParaRPr lang="en-CA" dirty="0"/>
          </a:p>
        </p:txBody>
      </p:sp>
      <p:sp>
        <p:nvSpPr>
          <p:cNvPr id="3" name="Content Placeholder 2"/>
          <p:cNvSpPr>
            <a:spLocks noGrp="1"/>
          </p:cNvSpPr>
          <p:nvPr>
            <p:ph idx="1"/>
          </p:nvPr>
        </p:nvSpPr>
        <p:spPr/>
        <p:txBody>
          <a:bodyPr>
            <a:normAutofit/>
          </a:bodyPr>
          <a:lstStyle/>
          <a:p>
            <a:pPr algn="just"/>
            <a:r>
              <a:rPr lang="en-CA" sz="3200" dirty="0"/>
              <a:t>T</a:t>
            </a:r>
            <a:r>
              <a:rPr lang="en-CA" sz="3200" dirty="0" smtClean="0"/>
              <a:t>he </a:t>
            </a:r>
            <a:r>
              <a:rPr lang="en-CA" sz="3200" dirty="0"/>
              <a:t>electric field intensity arising </a:t>
            </a:r>
            <a:r>
              <a:rPr lang="en-CA" sz="3200" dirty="0" smtClean="0"/>
              <a:t>from two </a:t>
            </a:r>
            <a:r>
              <a:rPr lang="en-CA" sz="3200" dirty="0"/>
              <a:t>point charges, </a:t>
            </a:r>
            <a:r>
              <a:rPr lang="en-CA" sz="3200" i="1" dirty="0"/>
              <a:t>Q</a:t>
            </a:r>
            <a:r>
              <a:rPr lang="en-CA" sz="3200" baseline="-25000" dirty="0"/>
              <a:t>1</a:t>
            </a:r>
            <a:r>
              <a:rPr lang="en-CA" sz="3200" dirty="0"/>
              <a:t> at </a:t>
            </a:r>
            <a:r>
              <a:rPr lang="en-CA" sz="3200" b="1" dirty="0"/>
              <a:t>r</a:t>
            </a:r>
            <a:r>
              <a:rPr lang="en-CA" sz="3200" baseline="-25000" dirty="0"/>
              <a:t>1</a:t>
            </a:r>
            <a:r>
              <a:rPr lang="en-CA" sz="3200" dirty="0"/>
              <a:t> and </a:t>
            </a:r>
            <a:r>
              <a:rPr lang="en-CA" sz="3200" i="1" dirty="0"/>
              <a:t>Q</a:t>
            </a:r>
            <a:r>
              <a:rPr lang="en-CA" sz="3200" baseline="-25000" dirty="0"/>
              <a:t>2 </a:t>
            </a:r>
            <a:r>
              <a:rPr lang="en-CA" sz="3200" dirty="0"/>
              <a:t>at </a:t>
            </a:r>
            <a:r>
              <a:rPr lang="en-CA" sz="3200" b="1" baseline="-25000" dirty="0"/>
              <a:t>r</a:t>
            </a:r>
            <a:r>
              <a:rPr lang="en-CA" sz="3200" baseline="-25000" dirty="0"/>
              <a:t>2</a:t>
            </a:r>
            <a:r>
              <a:rPr lang="en-CA" sz="3200" dirty="0"/>
              <a:t>, is the sum of the forces on </a:t>
            </a:r>
            <a:r>
              <a:rPr lang="en-CA" sz="3200" i="1" dirty="0" err="1"/>
              <a:t>Q</a:t>
            </a:r>
            <a:r>
              <a:rPr lang="en-CA" sz="3200" i="1" baseline="-25000" dirty="0" err="1"/>
              <a:t>t</a:t>
            </a:r>
            <a:r>
              <a:rPr lang="en-CA" sz="3200" i="1" dirty="0"/>
              <a:t> </a:t>
            </a:r>
            <a:r>
              <a:rPr lang="en-CA" sz="3200" dirty="0"/>
              <a:t>caused </a:t>
            </a:r>
            <a:r>
              <a:rPr lang="en-CA" sz="3200" dirty="0" smtClean="0"/>
              <a:t>by </a:t>
            </a:r>
            <a:r>
              <a:rPr lang="en-CA" sz="3200" i="1" dirty="0" smtClean="0"/>
              <a:t>Q</a:t>
            </a:r>
            <a:r>
              <a:rPr lang="en-CA" sz="3200" baseline="-25000" dirty="0" smtClean="0"/>
              <a:t>1</a:t>
            </a:r>
            <a:r>
              <a:rPr lang="en-CA" sz="3200" dirty="0" smtClean="0"/>
              <a:t> </a:t>
            </a:r>
            <a:r>
              <a:rPr lang="en-CA" sz="3200" dirty="0"/>
              <a:t>and </a:t>
            </a:r>
            <a:r>
              <a:rPr lang="en-CA" sz="3200" i="1" dirty="0"/>
              <a:t>Q</a:t>
            </a:r>
            <a:r>
              <a:rPr lang="en-CA" sz="3200" baseline="-25000" dirty="0"/>
              <a:t>2</a:t>
            </a:r>
            <a:r>
              <a:rPr lang="en-CA" sz="3200" dirty="0"/>
              <a:t> acting alone, </a:t>
            </a:r>
            <a:r>
              <a:rPr lang="en-CA" sz="3200" dirty="0" smtClean="0"/>
              <a:t>or</a:t>
            </a:r>
          </a:p>
          <a:p>
            <a:pPr algn="just"/>
            <a:endParaRPr lang="en-CA" sz="3200" dirty="0"/>
          </a:p>
          <a:p>
            <a:pPr algn="just"/>
            <a:endParaRPr lang="en-CA" sz="3200" dirty="0" smtClean="0"/>
          </a:p>
          <a:p>
            <a:pPr algn="just"/>
            <a:r>
              <a:rPr lang="en-CA" sz="3200" dirty="0"/>
              <a:t>where </a:t>
            </a:r>
            <a:r>
              <a:rPr lang="en-CA" sz="3200" b="1" dirty="0"/>
              <a:t>a</a:t>
            </a:r>
            <a:r>
              <a:rPr lang="en-CA" sz="3200" baseline="-25000" dirty="0"/>
              <a:t>1</a:t>
            </a:r>
            <a:r>
              <a:rPr lang="en-CA" sz="3200" dirty="0"/>
              <a:t> and </a:t>
            </a:r>
            <a:r>
              <a:rPr lang="en-CA" sz="3200" b="1" dirty="0"/>
              <a:t>a</a:t>
            </a:r>
            <a:r>
              <a:rPr lang="en-CA" sz="3200" baseline="-25000" dirty="0"/>
              <a:t>2</a:t>
            </a:r>
            <a:r>
              <a:rPr lang="en-CA" sz="3200" dirty="0"/>
              <a:t> are unit vectors in the direction of (</a:t>
            </a:r>
            <a:r>
              <a:rPr lang="en-CA" sz="3200" b="1" dirty="0"/>
              <a:t>r</a:t>
            </a:r>
            <a:r>
              <a:rPr lang="en-CA" sz="3200" dirty="0"/>
              <a:t>−</a:t>
            </a:r>
            <a:r>
              <a:rPr lang="en-CA" sz="3200" b="1" dirty="0"/>
              <a:t>r</a:t>
            </a:r>
            <a:r>
              <a:rPr lang="en-CA" sz="3200" baseline="-25000" dirty="0"/>
              <a:t>1</a:t>
            </a:r>
            <a:r>
              <a:rPr lang="en-CA" sz="3200" dirty="0"/>
              <a:t>) and (</a:t>
            </a:r>
            <a:r>
              <a:rPr lang="en-CA" sz="3200" b="1" dirty="0"/>
              <a:t>r</a:t>
            </a:r>
            <a:r>
              <a:rPr lang="en-CA" sz="3200" dirty="0"/>
              <a:t>−</a:t>
            </a:r>
            <a:r>
              <a:rPr lang="en-CA" sz="3200" b="1" dirty="0"/>
              <a:t>r</a:t>
            </a:r>
            <a:r>
              <a:rPr lang="en-CA" sz="3200" baseline="-25000" dirty="0"/>
              <a:t>2</a:t>
            </a:r>
            <a:r>
              <a:rPr lang="en-CA" sz="3200" dirty="0"/>
              <a:t>), respectively.</a:t>
            </a:r>
            <a:endParaRPr lang="en-CA" sz="3200" dirty="0" smtClean="0"/>
          </a:p>
          <a:p>
            <a:pPr algn="just"/>
            <a:endParaRPr lang="en-CA" sz="3200" dirty="0"/>
          </a:p>
        </p:txBody>
      </p:sp>
      <p:pic>
        <p:nvPicPr>
          <p:cNvPr id="4" name="Picture 3"/>
          <p:cNvPicPr>
            <a:picLocks noChangeAspect="1"/>
          </p:cNvPicPr>
          <p:nvPr/>
        </p:nvPicPr>
        <p:blipFill>
          <a:blip r:embed="rId2"/>
          <a:stretch>
            <a:fillRect/>
          </a:stretch>
        </p:blipFill>
        <p:spPr>
          <a:xfrm>
            <a:off x="3502124" y="3590862"/>
            <a:ext cx="5677692" cy="895475"/>
          </a:xfrm>
          <a:prstGeom prst="rect">
            <a:avLst/>
          </a:prstGeom>
        </p:spPr>
      </p:pic>
    </p:spTree>
    <p:extLst>
      <p:ext uri="{BB962C8B-B14F-4D97-AF65-F5344CB8AC3E}">
        <p14:creationId xmlns:p14="http://schemas.microsoft.com/office/powerpoint/2010/main" val="3666960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251</TotalTime>
  <Words>1348</Words>
  <Application>Microsoft Office PowerPoint</Application>
  <PresentationFormat>Custom</PresentationFormat>
  <Paragraphs>81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Cambria Math</vt:lpstr>
      <vt:lpstr>Consolas</vt:lpstr>
      <vt:lpstr>Corbel</vt:lpstr>
      <vt:lpstr>Chalkboard 16x9</vt:lpstr>
      <vt:lpstr>Electromagnetic Field Theory Lecture 5</vt:lpstr>
      <vt:lpstr>Electric Field Intensity </vt:lpstr>
      <vt:lpstr>Electric Field Intensity </vt:lpstr>
      <vt:lpstr>Electric Field Intensity </vt:lpstr>
      <vt:lpstr>Electric Field Intensity </vt:lpstr>
      <vt:lpstr>Electric Field Intensity </vt:lpstr>
      <vt:lpstr>Electrical Field Intensity of a Point Charge</vt:lpstr>
      <vt:lpstr>Electric Field Intensity of a point charge (in rectangular coordinate) </vt:lpstr>
      <vt:lpstr>Electric Field Intensity because of Multiple Charges </vt:lpstr>
      <vt:lpstr>Graphical Depiction </vt:lpstr>
      <vt:lpstr>Electric Field Intensity of a Point Charge </vt:lpstr>
      <vt:lpstr>Example </vt:lpstr>
      <vt:lpstr>PowerPoint Presentation</vt:lpstr>
      <vt:lpstr>Electric Filed Intensity Because of n Point Charges </vt:lpstr>
      <vt:lpstr>Field Arising from the Continuous Volume Charge Distribution</vt:lpstr>
      <vt:lpstr>     Find the total charge contained in a 2-cm length of the electron beam shown in figure. </vt:lpstr>
      <vt:lpstr>Solution </vt:lpstr>
      <vt:lpstr>PowerPoint Presentation</vt:lpstr>
      <vt:lpstr>Drill Problem </vt:lpstr>
      <vt:lpstr>FIELD OF A LINE CHARGE</vt:lpstr>
      <vt:lpstr>FIELD OF A LINE CHARGE</vt:lpstr>
      <vt:lpstr>FIELD OF A LINE CHARGE</vt:lpstr>
      <vt:lpstr>Which Components of Field are Present?</vt:lpstr>
      <vt:lpstr>Electric Field of a Line Charge </vt:lpstr>
      <vt:lpstr>Problem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Electromagnetic Field Theory Lecture 5</dc:title>
  <dc:creator>Microsoft account</dc:creator>
  <cp:lastModifiedBy>Microsoft account</cp:lastModifiedBy>
  <cp:revision>153</cp:revision>
  <dcterms:created xsi:type="dcterms:W3CDTF">2023-10-02T04:40:58Z</dcterms:created>
  <dcterms:modified xsi:type="dcterms:W3CDTF">2023-10-03T22:43:38Z</dcterms:modified>
</cp:coreProperties>
</file>