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44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34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82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5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4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6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9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29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2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2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Electromagnetic Field Theory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Ms. </a:t>
            </a:r>
            <a:r>
              <a:rPr lang="en-US" dirty="0" err="1" smtClean="0"/>
              <a:t>Asma</a:t>
            </a:r>
            <a:r>
              <a:rPr lang="en-US" dirty="0" smtClean="0"/>
              <a:t> </a:t>
            </a:r>
            <a:r>
              <a:rPr lang="en-US" dirty="0" err="1" smtClean="0"/>
              <a:t>Mushtaq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260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9405"/>
            <a:ext cx="10515600" cy="1325563"/>
          </a:xfrm>
        </p:spPr>
        <p:txBody>
          <a:bodyPr/>
          <a:lstStyle/>
          <a:p>
            <a:r>
              <a:rPr lang="en-US" dirty="0" smtClean="0"/>
              <a:t>Differential Volume Element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192" y="1459865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 differential volume element in cylindrical coordinates may be obtained </a:t>
            </a:r>
            <a:r>
              <a:rPr lang="en-US" dirty="0" smtClean="0"/>
              <a:t>by increasing </a:t>
            </a:r>
            <a:r>
              <a:rPr lang="en-US" i="1" dirty="0"/>
              <a:t>ρ, φ</a:t>
            </a:r>
            <a:r>
              <a:rPr lang="en-US" dirty="0"/>
              <a:t>, and </a:t>
            </a:r>
            <a:r>
              <a:rPr lang="en-US" i="1" dirty="0"/>
              <a:t>z </a:t>
            </a:r>
            <a:r>
              <a:rPr lang="en-US" dirty="0"/>
              <a:t>by the differential increments </a:t>
            </a:r>
            <a:r>
              <a:rPr lang="en-US" i="1" dirty="0" err="1"/>
              <a:t>dρ</a:t>
            </a:r>
            <a:r>
              <a:rPr lang="en-US" i="1" dirty="0"/>
              <a:t>, </a:t>
            </a:r>
            <a:r>
              <a:rPr lang="en-US" i="1" dirty="0" err="1"/>
              <a:t>dφ</a:t>
            </a:r>
            <a:r>
              <a:rPr lang="en-US" dirty="0"/>
              <a:t>, and </a:t>
            </a:r>
            <a:r>
              <a:rPr lang="en-US" i="1" dirty="0"/>
              <a:t>dz</a:t>
            </a:r>
            <a:r>
              <a:rPr lang="en-US" dirty="0"/>
              <a:t>. The two </a:t>
            </a:r>
            <a:r>
              <a:rPr lang="en-US" dirty="0" smtClean="0"/>
              <a:t>cylinders of </a:t>
            </a:r>
            <a:r>
              <a:rPr lang="en-US" dirty="0"/>
              <a:t>radius </a:t>
            </a:r>
            <a:r>
              <a:rPr lang="en-US" i="1" dirty="0"/>
              <a:t>ρ </a:t>
            </a:r>
            <a:r>
              <a:rPr lang="en-US" dirty="0"/>
              <a:t>and </a:t>
            </a:r>
            <a:r>
              <a:rPr lang="en-US" i="1" dirty="0"/>
              <a:t>ρ </a:t>
            </a:r>
            <a:r>
              <a:rPr lang="en-US" dirty="0"/>
              <a:t>+ </a:t>
            </a:r>
            <a:r>
              <a:rPr lang="en-US" i="1" dirty="0" err="1"/>
              <a:t>dρ</a:t>
            </a:r>
            <a:r>
              <a:rPr lang="en-US" dirty="0"/>
              <a:t>, the two radial planes at angles </a:t>
            </a:r>
            <a:r>
              <a:rPr lang="en-US" i="1" dirty="0"/>
              <a:t>φ </a:t>
            </a:r>
            <a:r>
              <a:rPr lang="en-US" dirty="0"/>
              <a:t>and </a:t>
            </a:r>
            <a:r>
              <a:rPr lang="en-US" i="1" dirty="0"/>
              <a:t>φ </a:t>
            </a:r>
            <a:r>
              <a:rPr lang="en-US" dirty="0"/>
              <a:t>+ </a:t>
            </a:r>
            <a:r>
              <a:rPr lang="en-US" i="1" dirty="0" err="1"/>
              <a:t>dφ</a:t>
            </a:r>
            <a:r>
              <a:rPr lang="en-US" dirty="0"/>
              <a:t>, and the </a:t>
            </a:r>
            <a:r>
              <a:rPr lang="en-US" dirty="0" smtClean="0"/>
              <a:t>two “horizontal</a:t>
            </a:r>
            <a:r>
              <a:rPr lang="en-US" dirty="0"/>
              <a:t>” planes at “elevations” </a:t>
            </a:r>
            <a:r>
              <a:rPr lang="en-US" i="1" dirty="0"/>
              <a:t>z </a:t>
            </a:r>
            <a:r>
              <a:rPr lang="en-US" dirty="0"/>
              <a:t>and </a:t>
            </a:r>
            <a:r>
              <a:rPr lang="en-US" i="1" dirty="0"/>
              <a:t>z </a:t>
            </a:r>
            <a:r>
              <a:rPr lang="en-US" dirty="0"/>
              <a:t>+ </a:t>
            </a:r>
            <a:r>
              <a:rPr lang="en-US" i="1" dirty="0" err="1"/>
              <a:t>dz</a:t>
            </a:r>
            <a:r>
              <a:rPr lang="en-US" i="1" dirty="0"/>
              <a:t> </a:t>
            </a:r>
            <a:r>
              <a:rPr lang="en-US" dirty="0"/>
              <a:t>now enclose a small volume, </a:t>
            </a:r>
            <a:r>
              <a:rPr lang="en-US" dirty="0" smtClean="0"/>
              <a:t>as shown </a:t>
            </a:r>
            <a:r>
              <a:rPr lang="en-US" dirty="0"/>
              <a:t>in Figure </a:t>
            </a:r>
            <a:r>
              <a:rPr lang="en-US" dirty="0" smtClean="0"/>
              <a:t>below, </a:t>
            </a:r>
            <a:r>
              <a:rPr lang="en-US" dirty="0"/>
              <a:t>having the shape of a truncated wedge. 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75" y="3772662"/>
            <a:ext cx="527685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Volume Elements and Areas of Surfaces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As the volume </a:t>
            </a:r>
            <a:r>
              <a:rPr lang="en-US" dirty="0" smtClean="0"/>
              <a:t>element becomes </a:t>
            </a:r>
            <a:r>
              <a:rPr lang="en-US" dirty="0"/>
              <a:t>very small, its shape approaches that of a rectangular parallelepiped </a:t>
            </a:r>
            <a:r>
              <a:rPr lang="en-US" dirty="0" smtClean="0"/>
              <a:t>having sides </a:t>
            </a:r>
            <a:r>
              <a:rPr lang="en-US" dirty="0"/>
              <a:t>of length </a:t>
            </a:r>
            <a:r>
              <a:rPr lang="en-US" i="1" dirty="0" err="1"/>
              <a:t>dρ</a:t>
            </a:r>
            <a:r>
              <a:rPr lang="en-US" i="1" dirty="0"/>
              <a:t>, </a:t>
            </a:r>
            <a:r>
              <a:rPr lang="en-US" i="1" dirty="0" err="1"/>
              <a:t>ρdφ</a:t>
            </a:r>
            <a:r>
              <a:rPr lang="en-US" dirty="0"/>
              <a:t>, and </a:t>
            </a:r>
            <a:r>
              <a:rPr lang="en-US" i="1" dirty="0"/>
              <a:t>dz</a:t>
            </a:r>
            <a:r>
              <a:rPr lang="en-US" dirty="0"/>
              <a:t>. Note that </a:t>
            </a:r>
            <a:r>
              <a:rPr lang="en-US" i="1" dirty="0" err="1"/>
              <a:t>dρ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dz</a:t>
            </a:r>
            <a:r>
              <a:rPr lang="en-US" i="1" dirty="0"/>
              <a:t> </a:t>
            </a:r>
            <a:r>
              <a:rPr lang="en-US" dirty="0"/>
              <a:t>are dimensionally lengths, </a:t>
            </a:r>
            <a:r>
              <a:rPr lang="en-US" dirty="0" smtClean="0"/>
              <a:t>but </a:t>
            </a:r>
            <a:r>
              <a:rPr lang="en-US" i="1" dirty="0" err="1" smtClean="0"/>
              <a:t>dφ</a:t>
            </a:r>
            <a:r>
              <a:rPr lang="en-US" i="1" dirty="0" smtClean="0"/>
              <a:t> </a:t>
            </a:r>
            <a:r>
              <a:rPr lang="en-US" dirty="0"/>
              <a:t>is not; </a:t>
            </a:r>
            <a:r>
              <a:rPr lang="en-US" i="1" dirty="0" err="1"/>
              <a:t>ρdφ</a:t>
            </a:r>
            <a:r>
              <a:rPr lang="en-US" i="1" dirty="0"/>
              <a:t> </a:t>
            </a:r>
            <a:r>
              <a:rPr lang="en-US" dirty="0"/>
              <a:t>is the length. The surfaces have areas </a:t>
            </a:r>
            <a:r>
              <a:rPr lang="en-US" dirty="0" smtClean="0"/>
              <a:t>of:</a:t>
            </a:r>
          </a:p>
          <a:p>
            <a:pPr algn="just"/>
            <a:r>
              <a:rPr lang="en-US" i="1" dirty="0" err="1" smtClean="0"/>
              <a:t>ρdρdφ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i="1" dirty="0" err="1" smtClean="0"/>
              <a:t>dρdz</a:t>
            </a:r>
            <a:r>
              <a:rPr lang="en-US" dirty="0"/>
              <a:t>, and </a:t>
            </a:r>
            <a:endParaRPr lang="en-US" dirty="0" smtClean="0"/>
          </a:p>
          <a:p>
            <a:pPr algn="just"/>
            <a:r>
              <a:rPr lang="en-US" i="1" dirty="0" err="1" smtClean="0"/>
              <a:t>ρdφdz</a:t>
            </a:r>
            <a:r>
              <a:rPr lang="en-US" dirty="0" smtClean="0"/>
              <a:t>, and </a:t>
            </a:r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volume becomes </a:t>
            </a:r>
            <a:r>
              <a:rPr lang="en-US" i="1" dirty="0"/>
              <a:t>ρ </a:t>
            </a:r>
            <a:r>
              <a:rPr lang="en-US" i="1" dirty="0" err="1"/>
              <a:t>dρ</a:t>
            </a:r>
            <a:r>
              <a:rPr lang="en-US" i="1" dirty="0"/>
              <a:t> </a:t>
            </a:r>
            <a:r>
              <a:rPr lang="en-US" i="1" dirty="0" err="1"/>
              <a:t>dφ</a:t>
            </a:r>
            <a:r>
              <a:rPr lang="en-US" i="1" dirty="0"/>
              <a:t> dz</a:t>
            </a:r>
            <a:r>
              <a:rPr lang="en-US" i="1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56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US" dirty="0" smtClean="0"/>
              <a:t>The relationship between the rectangular variables </a:t>
            </a:r>
            <a:r>
              <a:rPr lang="en-US" i="1" dirty="0" err="1" smtClean="0"/>
              <a:t>x,y,z</a:t>
            </a:r>
            <a:r>
              <a:rPr lang="en-US" i="1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the cylindrical coordinate variables </a:t>
            </a:r>
            <a:r>
              <a:rPr lang="el-GR" i="1" dirty="0"/>
              <a:t>ρ, φ, </a:t>
            </a:r>
            <a:r>
              <a:rPr lang="en-US" i="1" dirty="0"/>
              <a:t>z</a:t>
            </a:r>
            <a:r>
              <a:rPr lang="en-US" dirty="0"/>
              <a:t>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183" y="2090007"/>
            <a:ext cx="6191250" cy="3895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6216" y="2655189"/>
            <a:ext cx="1981200" cy="1200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3104" y="2507551"/>
            <a:ext cx="2219325" cy="1495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7" y="3541014"/>
            <a:ext cx="2905125" cy="628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1069" y="4254658"/>
            <a:ext cx="4343400" cy="6953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17491" y="4985637"/>
            <a:ext cx="599122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6665" y="2596896"/>
            <a:ext cx="8511070" cy="2790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3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1288" y="1692957"/>
            <a:ext cx="8363661" cy="391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303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Write an expression for a position vector at any point in space in rectangular coordinate system. Then transform this position vector into the cylindrical coordinate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80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Question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1420" y="1291812"/>
            <a:ext cx="10206865" cy="179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3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Orthogonal Coordinate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Orthogonal Coordinate Systems </a:t>
            </a:r>
            <a:r>
              <a:rPr lang="en-US" dirty="0" smtClean="0"/>
              <a:t>are: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Rectangular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cylindrical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Spherical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Rectangular Coordinate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 point is located by giving its </a:t>
            </a:r>
            <a:r>
              <a:rPr lang="en-US" i="1" dirty="0"/>
              <a:t>x, y</a:t>
            </a:r>
            <a:r>
              <a:rPr lang="en-US" dirty="0"/>
              <a:t>, and </a:t>
            </a:r>
            <a:r>
              <a:rPr lang="en-US" i="1" dirty="0"/>
              <a:t>z </a:t>
            </a:r>
            <a:r>
              <a:rPr lang="en-US" dirty="0"/>
              <a:t>coordinates. These are, </a:t>
            </a:r>
            <a:r>
              <a:rPr lang="en-US" dirty="0" smtClean="0"/>
              <a:t>respectively, the </a:t>
            </a:r>
            <a:r>
              <a:rPr lang="en-US" dirty="0"/>
              <a:t>distances from the origin to the intersection of perpendicular lines dropped </a:t>
            </a:r>
            <a:r>
              <a:rPr lang="en-US" dirty="0" smtClean="0"/>
              <a:t>from the </a:t>
            </a:r>
            <a:r>
              <a:rPr lang="en-US" dirty="0"/>
              <a:t>point to the </a:t>
            </a:r>
            <a:r>
              <a:rPr lang="en-US" i="1" dirty="0"/>
              <a:t>x, y</a:t>
            </a:r>
            <a:r>
              <a:rPr lang="en-US" dirty="0"/>
              <a:t>, and </a:t>
            </a:r>
            <a:r>
              <a:rPr lang="en-US" i="1" dirty="0"/>
              <a:t>z </a:t>
            </a:r>
            <a:r>
              <a:rPr lang="en-US" dirty="0" smtClean="0"/>
              <a:t>axes.</a:t>
            </a:r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116" y="3275076"/>
            <a:ext cx="2981325" cy="2209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3357" y="3184588"/>
            <a:ext cx="6105525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81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Rectangular Coordinate System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544" y="2391569"/>
            <a:ext cx="5210175" cy="2305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91569"/>
            <a:ext cx="4162425" cy="2219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0025" y="4848955"/>
            <a:ext cx="6953387" cy="109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Rectangular Coordinate System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55178"/>
            <a:ext cx="3571966" cy="1204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8892" y="2837877"/>
            <a:ext cx="3531274" cy="15662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316" y="4482367"/>
            <a:ext cx="3752850" cy="14001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7636" y="1690688"/>
            <a:ext cx="541020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Cylindrical Coordinate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The circular cylindrical coordinate system is the three-dimensional version </a:t>
            </a:r>
            <a:r>
              <a:rPr lang="en-US" dirty="0" smtClean="0"/>
              <a:t>of the </a:t>
            </a:r>
            <a:r>
              <a:rPr lang="en-US" dirty="0"/>
              <a:t>polar coordinates of analytic geometry. In polar coordinates, a point is </a:t>
            </a:r>
            <a:r>
              <a:rPr lang="en-US" dirty="0" smtClean="0"/>
              <a:t>located in </a:t>
            </a:r>
            <a:r>
              <a:rPr lang="en-US" dirty="0"/>
              <a:t>a plane by giving both its distance </a:t>
            </a:r>
            <a:r>
              <a:rPr lang="en-US" i="1" dirty="0"/>
              <a:t>ρ </a:t>
            </a:r>
            <a:r>
              <a:rPr lang="en-US" dirty="0"/>
              <a:t>from the origin and the angle </a:t>
            </a:r>
            <a:r>
              <a:rPr lang="en-US" i="1" dirty="0"/>
              <a:t>φ </a:t>
            </a:r>
            <a:r>
              <a:rPr lang="en-US" dirty="0"/>
              <a:t>between </a:t>
            </a:r>
            <a:r>
              <a:rPr lang="en-US" dirty="0" smtClean="0"/>
              <a:t>the line </a:t>
            </a:r>
            <a:r>
              <a:rPr lang="en-US" dirty="0"/>
              <a:t>from the point to the origin and an arbitrary radial </a:t>
            </a:r>
            <a:r>
              <a:rPr lang="en-US" dirty="0" smtClean="0"/>
              <a:t>line </a:t>
            </a:r>
            <a:r>
              <a:rPr lang="en-US" dirty="0"/>
              <a:t>taken as </a:t>
            </a:r>
            <a:r>
              <a:rPr lang="el-GR" i="1" dirty="0"/>
              <a:t>φ </a:t>
            </a:r>
            <a:r>
              <a:rPr lang="el-GR" dirty="0"/>
              <a:t>= </a:t>
            </a:r>
            <a:r>
              <a:rPr lang="el-GR" dirty="0" smtClean="0"/>
              <a:t>0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94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Cylindrical Coordinate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We represent any </a:t>
            </a:r>
            <a:r>
              <a:rPr lang="en-US" dirty="0"/>
              <a:t>point as the intersection of three mutually perpendicular </a:t>
            </a:r>
            <a:r>
              <a:rPr lang="en-US" dirty="0" smtClean="0"/>
              <a:t>surfaces. These </a:t>
            </a:r>
            <a:r>
              <a:rPr lang="en-US" dirty="0"/>
              <a:t>surfaces are a circular cylinder (</a:t>
            </a:r>
            <a:r>
              <a:rPr lang="el-GR" i="1" dirty="0"/>
              <a:t>ρ </a:t>
            </a:r>
            <a:r>
              <a:rPr lang="el-GR" dirty="0"/>
              <a:t>= </a:t>
            </a:r>
            <a:r>
              <a:rPr lang="en-US" dirty="0"/>
              <a:t>constant), a plane (</a:t>
            </a:r>
            <a:r>
              <a:rPr lang="el-GR" i="1" dirty="0"/>
              <a:t>φ </a:t>
            </a:r>
            <a:r>
              <a:rPr lang="el-GR" dirty="0"/>
              <a:t>= </a:t>
            </a:r>
            <a:r>
              <a:rPr lang="en-US" dirty="0"/>
              <a:t>constant</a:t>
            </a:r>
            <a:r>
              <a:rPr lang="en-US" dirty="0" smtClean="0"/>
              <a:t>), and </a:t>
            </a:r>
            <a:r>
              <a:rPr lang="en-US" dirty="0"/>
              <a:t>another plane (</a:t>
            </a:r>
            <a:r>
              <a:rPr lang="en-US" i="1" dirty="0"/>
              <a:t>z </a:t>
            </a:r>
            <a:r>
              <a:rPr lang="en-US" dirty="0"/>
              <a:t>= constant).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7997"/>
            <a:ext cx="3998786" cy="3453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8403" y="3101370"/>
            <a:ext cx="8734425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24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Vectors in Cylindrical </a:t>
            </a:r>
            <a:r>
              <a:rPr lang="en-US" dirty="0"/>
              <a:t>Coordinate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Three unit vectors must also be defined, but we may no longer direct them </a:t>
            </a:r>
            <a:r>
              <a:rPr lang="en-US" dirty="0" smtClean="0"/>
              <a:t>along the </a:t>
            </a:r>
            <a:r>
              <a:rPr lang="en-US" dirty="0"/>
              <a:t>“coordinate axes,” for such axes exist only in rectangular </a:t>
            </a:r>
            <a:r>
              <a:rPr lang="en-US" dirty="0" smtClean="0"/>
              <a:t>coordinates. We may </a:t>
            </a:r>
            <a:r>
              <a:rPr lang="en-US" dirty="0"/>
              <a:t>now define three unit vectors in cylindrical coordinates, </a:t>
            </a:r>
            <a:r>
              <a:rPr lang="en-US" b="1" dirty="0" err="1"/>
              <a:t>a</a:t>
            </a:r>
            <a:r>
              <a:rPr lang="en-US" i="1" dirty="0" err="1"/>
              <a:t>ρ</a:t>
            </a:r>
            <a:r>
              <a:rPr lang="en-US" i="1" dirty="0"/>
              <a:t>, </a:t>
            </a:r>
            <a:r>
              <a:rPr lang="en-US" b="1" dirty="0" err="1"/>
              <a:t>a</a:t>
            </a:r>
            <a:r>
              <a:rPr lang="en-US" i="1" dirty="0" err="1"/>
              <a:t>φ</a:t>
            </a:r>
            <a:r>
              <a:rPr lang="en-US" dirty="0"/>
              <a:t>, and </a:t>
            </a:r>
            <a:r>
              <a:rPr lang="en-US" b="1" dirty="0" err="1"/>
              <a:t>a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i="1" dirty="0" smtClean="0"/>
              <a:t>. </a:t>
            </a:r>
            <a:r>
              <a:rPr lang="en-US" dirty="0"/>
              <a:t>The unit vector </a:t>
            </a:r>
            <a:r>
              <a:rPr lang="en-US" b="1" dirty="0" err="1"/>
              <a:t>a</a:t>
            </a:r>
            <a:r>
              <a:rPr lang="en-US" i="1" dirty="0" err="1"/>
              <a:t>ρ</a:t>
            </a:r>
            <a:r>
              <a:rPr lang="en-US" i="1" dirty="0"/>
              <a:t> </a:t>
            </a:r>
            <a:r>
              <a:rPr lang="en-US" dirty="0"/>
              <a:t>at a point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ρ</a:t>
            </a:r>
            <a:r>
              <a:rPr lang="en-US" dirty="0"/>
              <a:t>1</a:t>
            </a:r>
            <a:r>
              <a:rPr lang="en-US" i="1" dirty="0"/>
              <a:t>, φ</a:t>
            </a:r>
            <a:r>
              <a:rPr lang="en-US" dirty="0"/>
              <a:t>1</a:t>
            </a:r>
            <a:r>
              <a:rPr lang="en-US" i="1" dirty="0"/>
              <a:t>, z</a:t>
            </a:r>
            <a:r>
              <a:rPr lang="en-US" dirty="0"/>
              <a:t>1) is directed radially outward, </a:t>
            </a:r>
            <a:r>
              <a:rPr lang="en-US" dirty="0" smtClean="0"/>
              <a:t>normal to </a:t>
            </a:r>
            <a:r>
              <a:rPr lang="en-US" dirty="0"/>
              <a:t>the cylindrical surface </a:t>
            </a:r>
            <a:r>
              <a:rPr lang="en-US" i="1" dirty="0"/>
              <a:t>ρ </a:t>
            </a:r>
            <a:r>
              <a:rPr lang="en-US" dirty="0"/>
              <a:t>= </a:t>
            </a:r>
            <a:r>
              <a:rPr lang="en-US" i="1" dirty="0"/>
              <a:t>ρ</a:t>
            </a:r>
            <a:r>
              <a:rPr lang="en-US" dirty="0"/>
              <a:t>1. It lies in the planes </a:t>
            </a:r>
            <a:r>
              <a:rPr lang="en-US" i="1" dirty="0"/>
              <a:t>φ </a:t>
            </a:r>
            <a:r>
              <a:rPr lang="en-US" dirty="0"/>
              <a:t>= </a:t>
            </a:r>
            <a:r>
              <a:rPr lang="en-US" i="1" dirty="0"/>
              <a:t>φ</a:t>
            </a:r>
            <a:r>
              <a:rPr lang="en-US" dirty="0"/>
              <a:t>1 and </a:t>
            </a:r>
            <a:r>
              <a:rPr lang="en-US" i="1" dirty="0"/>
              <a:t>z </a:t>
            </a:r>
            <a:r>
              <a:rPr lang="en-US" dirty="0"/>
              <a:t>= </a:t>
            </a:r>
            <a:r>
              <a:rPr lang="en-US" i="1" dirty="0"/>
              <a:t>z</a:t>
            </a:r>
            <a:r>
              <a:rPr lang="en-US" dirty="0"/>
              <a:t>1. The </a:t>
            </a:r>
            <a:r>
              <a:rPr lang="en-US" dirty="0" smtClean="0"/>
              <a:t>unit vector </a:t>
            </a:r>
            <a:r>
              <a:rPr lang="en-US" b="1" dirty="0" err="1"/>
              <a:t>a</a:t>
            </a:r>
            <a:r>
              <a:rPr lang="en-US" i="1" dirty="0" err="1"/>
              <a:t>φ</a:t>
            </a:r>
            <a:r>
              <a:rPr lang="en-US" i="1" dirty="0"/>
              <a:t> </a:t>
            </a:r>
            <a:r>
              <a:rPr lang="en-US" dirty="0"/>
              <a:t>is normal to the plane </a:t>
            </a:r>
            <a:r>
              <a:rPr lang="en-US" i="1" dirty="0"/>
              <a:t>φ </a:t>
            </a:r>
            <a:r>
              <a:rPr lang="en-US" dirty="0"/>
              <a:t>= </a:t>
            </a:r>
            <a:r>
              <a:rPr lang="en-US" i="1" dirty="0"/>
              <a:t>φ</a:t>
            </a:r>
            <a:r>
              <a:rPr lang="en-US" dirty="0"/>
              <a:t>1, points in the direction of increasing </a:t>
            </a:r>
            <a:r>
              <a:rPr lang="en-US" i="1" dirty="0"/>
              <a:t>φ</a:t>
            </a:r>
            <a:r>
              <a:rPr lang="en-US" dirty="0"/>
              <a:t>, lies </a:t>
            </a:r>
            <a:r>
              <a:rPr lang="en-US" dirty="0" smtClean="0"/>
              <a:t>in the </a:t>
            </a:r>
            <a:r>
              <a:rPr lang="en-US" dirty="0"/>
              <a:t>plane </a:t>
            </a:r>
            <a:r>
              <a:rPr lang="en-US" i="1" dirty="0"/>
              <a:t>z </a:t>
            </a:r>
            <a:r>
              <a:rPr lang="en-US" dirty="0"/>
              <a:t>= </a:t>
            </a:r>
            <a:r>
              <a:rPr lang="en-US" i="1" dirty="0"/>
              <a:t>z</a:t>
            </a:r>
            <a:r>
              <a:rPr lang="en-US" dirty="0"/>
              <a:t>1, and is tangent to the cylindrical surface </a:t>
            </a:r>
            <a:r>
              <a:rPr lang="en-US" i="1" dirty="0"/>
              <a:t>ρ </a:t>
            </a:r>
            <a:r>
              <a:rPr lang="en-US" dirty="0"/>
              <a:t>= </a:t>
            </a:r>
            <a:r>
              <a:rPr lang="en-US" i="1" dirty="0"/>
              <a:t>ρ</a:t>
            </a:r>
            <a:r>
              <a:rPr lang="en-US" dirty="0"/>
              <a:t>1. The unit vector </a:t>
            </a:r>
            <a:r>
              <a:rPr lang="en-US" b="1" dirty="0" err="1" smtClean="0"/>
              <a:t>a</a:t>
            </a:r>
            <a:r>
              <a:rPr lang="en-US" i="1" dirty="0" err="1" smtClean="0"/>
              <a:t>z</a:t>
            </a:r>
            <a:r>
              <a:rPr lang="en-US" i="1" dirty="0"/>
              <a:t> </a:t>
            </a:r>
            <a:r>
              <a:rPr lang="en-US" dirty="0" smtClean="0"/>
              <a:t>is </a:t>
            </a:r>
            <a:r>
              <a:rPr lang="en-US" dirty="0"/>
              <a:t>the same as the unit vector </a:t>
            </a:r>
            <a:r>
              <a:rPr lang="en-US" b="1" dirty="0" err="1"/>
              <a:t>a</a:t>
            </a:r>
            <a:r>
              <a:rPr lang="en-US" i="1" dirty="0" err="1"/>
              <a:t>z</a:t>
            </a:r>
            <a:r>
              <a:rPr lang="en-US" i="1" dirty="0"/>
              <a:t> </a:t>
            </a:r>
            <a:r>
              <a:rPr lang="en-US" dirty="0"/>
              <a:t>of the rectangular coordinate system.</a:t>
            </a:r>
            <a:endParaRPr lang="en-US" i="1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Vectors in Cylindrical Coordinate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In rectangular coordinates, the unit vectors are not functions of the </a:t>
            </a:r>
            <a:r>
              <a:rPr lang="en-US" dirty="0" smtClean="0"/>
              <a:t>coordinates. Two </a:t>
            </a:r>
            <a:r>
              <a:rPr lang="en-US" dirty="0"/>
              <a:t>of the unit vectors in cylindrical coordinates, </a:t>
            </a:r>
            <a:r>
              <a:rPr lang="en-US" b="1" dirty="0" err="1"/>
              <a:t>a</a:t>
            </a:r>
            <a:r>
              <a:rPr lang="en-US" i="1" dirty="0" err="1"/>
              <a:t>ρ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dirty="0" err="1"/>
              <a:t>a</a:t>
            </a:r>
            <a:r>
              <a:rPr lang="en-US" i="1" dirty="0" err="1"/>
              <a:t>φ</a:t>
            </a:r>
            <a:r>
              <a:rPr lang="en-US" dirty="0"/>
              <a:t>, however, </a:t>
            </a:r>
            <a:r>
              <a:rPr lang="en-US" i="1" dirty="0"/>
              <a:t>do </a:t>
            </a:r>
            <a:r>
              <a:rPr lang="en-US" dirty="0"/>
              <a:t>vary </a:t>
            </a:r>
            <a:r>
              <a:rPr lang="en-US" dirty="0" smtClean="0"/>
              <a:t>with the </a:t>
            </a:r>
            <a:r>
              <a:rPr lang="en-US" dirty="0"/>
              <a:t>coordinate </a:t>
            </a:r>
            <a:r>
              <a:rPr lang="en-US" i="1" dirty="0"/>
              <a:t>φ</a:t>
            </a:r>
            <a:r>
              <a:rPr lang="en-US" dirty="0"/>
              <a:t>, as their directions change. In integration or differentiation </a:t>
            </a:r>
            <a:r>
              <a:rPr lang="en-US" dirty="0" smtClean="0"/>
              <a:t>with respect </a:t>
            </a:r>
            <a:r>
              <a:rPr lang="en-US" dirty="0"/>
              <a:t>to </a:t>
            </a:r>
            <a:r>
              <a:rPr lang="en-US" i="1" dirty="0"/>
              <a:t>φ</a:t>
            </a:r>
            <a:r>
              <a:rPr lang="en-US" dirty="0"/>
              <a:t>, then, </a:t>
            </a:r>
            <a:r>
              <a:rPr lang="en-US" b="1" dirty="0" err="1"/>
              <a:t>a</a:t>
            </a:r>
            <a:r>
              <a:rPr lang="en-US" i="1" dirty="0" err="1"/>
              <a:t>ρ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dirty="0" err="1"/>
              <a:t>a</a:t>
            </a:r>
            <a:r>
              <a:rPr lang="en-US" i="1" dirty="0" err="1"/>
              <a:t>φ</a:t>
            </a:r>
            <a:r>
              <a:rPr lang="en-US" i="1" dirty="0"/>
              <a:t> </a:t>
            </a:r>
            <a:r>
              <a:rPr lang="en-US" dirty="0"/>
              <a:t>must not be treated as constants.</a:t>
            </a:r>
          </a:p>
        </p:txBody>
      </p:sp>
    </p:spTree>
    <p:extLst>
      <p:ext uri="{BB962C8B-B14F-4D97-AF65-F5344CB8AC3E}">
        <p14:creationId xmlns:p14="http://schemas.microsoft.com/office/powerpoint/2010/main" val="31355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614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Electromagnetic Field Theory </vt:lpstr>
      <vt:lpstr>Orthogonal Coordinate System </vt:lpstr>
      <vt:lpstr>Rectangular Coordinate System </vt:lpstr>
      <vt:lpstr>Rectangular Coordinate System </vt:lpstr>
      <vt:lpstr>Rectangular Coordinate System </vt:lpstr>
      <vt:lpstr>Cylindrical Coordinate System </vt:lpstr>
      <vt:lpstr>Cylindrical Coordinate System </vt:lpstr>
      <vt:lpstr>Unit Vectors in Cylindrical Coordinate System </vt:lpstr>
      <vt:lpstr>Unit Vectors in Cylindrical Coordinate System </vt:lpstr>
      <vt:lpstr>Differential Volume Element </vt:lpstr>
      <vt:lpstr>Differential Volume Elements and Areas of Surfaces </vt:lpstr>
      <vt:lpstr>The relationship between the rectangular variables x,y,z and the cylindrical coordinate variables ρ, φ, z.</vt:lpstr>
      <vt:lpstr>PowerPoint Presentation</vt:lpstr>
      <vt:lpstr>Example </vt:lpstr>
      <vt:lpstr>Question </vt:lpstr>
      <vt:lpstr>Practice Question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Electromagnetic Field Theory</dc:title>
  <dc:creator>Microsoft account</dc:creator>
  <cp:lastModifiedBy>Microsoft account</cp:lastModifiedBy>
  <cp:revision>78</cp:revision>
  <dcterms:created xsi:type="dcterms:W3CDTF">2023-09-14T07:36:38Z</dcterms:created>
  <dcterms:modified xsi:type="dcterms:W3CDTF">2023-09-18T03:43:52Z</dcterms:modified>
</cp:coreProperties>
</file>