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4"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F5C990-672D-48D3-BC60-2322626E0A03}" type="datetimeFigureOut">
              <a:rPr lang="en-CA" smtClean="0"/>
              <a:t>2024-02-13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365860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52240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217651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38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250302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C990-672D-48D3-BC60-2322626E0A03}" type="datetimeFigureOut">
              <a:rPr lang="en-CA" smtClean="0"/>
              <a:t>2024-02-13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425156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C990-672D-48D3-BC60-2322626E0A03}" type="datetimeFigureOut">
              <a:rPr lang="en-CA" smtClean="0"/>
              <a:t>2024-02-13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304399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5C990-672D-48D3-BC60-2322626E0A03}" type="datetimeFigureOut">
              <a:rPr lang="en-CA" smtClean="0"/>
              <a:t>2024-02-13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120497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5C990-672D-48D3-BC60-2322626E0A03}" type="datetimeFigureOut">
              <a:rPr lang="en-CA" smtClean="0"/>
              <a:t>2024-02-13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0226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5C990-672D-48D3-BC60-2322626E0A03}" type="datetimeFigureOut">
              <a:rPr lang="en-CA" smtClean="0"/>
              <a:t>2024-02-13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369776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5C990-672D-48D3-BC60-2322626E0A03}" type="datetimeFigureOut">
              <a:rPr lang="en-CA" smtClean="0"/>
              <a:t>2024-02-13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12796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239859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F5C990-672D-48D3-BC60-2322626E0A03}" type="datetimeFigureOut">
              <a:rPr lang="en-CA" smtClean="0"/>
              <a:t>2024-02-13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240259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F5C990-672D-48D3-BC60-2322626E0A03}" type="datetimeFigureOut">
              <a:rPr lang="en-CA" smtClean="0"/>
              <a:t>2024-02-13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61991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5C990-672D-48D3-BC60-2322626E0A03}" type="datetimeFigureOut">
              <a:rPr lang="en-CA" smtClean="0"/>
              <a:t>2024-02-13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6122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12654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C990-672D-48D3-BC60-2322626E0A03}" type="datetimeFigureOut">
              <a:rPr lang="en-CA" smtClean="0"/>
              <a:t>2024-02-13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1B3A4A-A561-4242-8904-53D70B9BADFB}" type="slidenum">
              <a:rPr lang="en-CA" smtClean="0"/>
              <a:t>‹#›</a:t>
            </a:fld>
            <a:endParaRPr lang="en-CA"/>
          </a:p>
        </p:txBody>
      </p:sp>
    </p:spTree>
    <p:extLst>
      <p:ext uri="{BB962C8B-B14F-4D97-AF65-F5344CB8AC3E}">
        <p14:creationId xmlns:p14="http://schemas.microsoft.com/office/powerpoint/2010/main" val="323750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4F5C990-672D-48D3-BC60-2322626E0A03}" type="datetimeFigureOut">
              <a:rPr lang="en-CA" smtClean="0"/>
              <a:t>2024-02-13</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51B3A4A-A561-4242-8904-53D70B9BADFB}" type="slidenum">
              <a:rPr lang="en-CA" smtClean="0"/>
              <a:t>‹#›</a:t>
            </a:fld>
            <a:endParaRPr lang="en-CA"/>
          </a:p>
        </p:txBody>
      </p:sp>
    </p:spTree>
    <p:extLst>
      <p:ext uri="{BB962C8B-B14F-4D97-AF65-F5344CB8AC3E}">
        <p14:creationId xmlns:p14="http://schemas.microsoft.com/office/powerpoint/2010/main" val="312529500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evibes.com/arduino-based-projects/what-is-the-difference-between-microprocessor-and-microcontroller/" TargetMode="External"/><Relationship Id="rId2" Type="http://schemas.openxmlformats.org/officeDocument/2006/relationships/hyperlink" Target="https://eevibes.com/computing/differentiate-microcontroller-and-microprocesso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Introduction to Embedded Systems </a:t>
            </a:r>
            <a:endParaRPr lang="en-CA" dirty="0"/>
          </a:p>
        </p:txBody>
      </p:sp>
      <p:sp>
        <p:nvSpPr>
          <p:cNvPr id="3" name="Subtitle 2"/>
          <p:cNvSpPr>
            <a:spLocks noGrp="1"/>
          </p:cNvSpPr>
          <p:nvPr>
            <p:ph type="subTitle" idx="1"/>
          </p:nvPr>
        </p:nvSpPr>
        <p:spPr/>
        <p:txBody>
          <a:bodyPr>
            <a:normAutofit fontScale="85000" lnSpcReduction="10000"/>
          </a:bodyPr>
          <a:lstStyle/>
          <a:p>
            <a:r>
              <a:rPr lang="en-CA" dirty="0" smtClean="0"/>
              <a:t>Ms. Asma </a:t>
            </a:r>
            <a:r>
              <a:rPr lang="en-CA" dirty="0" err="1" smtClean="0"/>
              <a:t>Mushtaq</a:t>
            </a:r>
            <a:r>
              <a:rPr lang="en-CA" dirty="0" smtClean="0"/>
              <a:t> </a:t>
            </a:r>
          </a:p>
          <a:p>
            <a:r>
              <a:rPr lang="en-CA" dirty="0" smtClean="0"/>
              <a:t>Lecture 1 </a:t>
            </a:r>
          </a:p>
          <a:p>
            <a:r>
              <a:rPr lang="en-CA" dirty="0" smtClean="0"/>
              <a:t>asmamushtaq@gcu.edu.pk</a:t>
            </a:r>
            <a:endParaRPr lang="en-CA" dirty="0"/>
          </a:p>
        </p:txBody>
      </p:sp>
    </p:spTree>
    <p:extLst>
      <p:ext uri="{BB962C8B-B14F-4D97-AF65-F5344CB8AC3E}">
        <p14:creationId xmlns:p14="http://schemas.microsoft.com/office/powerpoint/2010/main" val="393869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Choose a Microcontroller? </a:t>
            </a:r>
          </a:p>
        </p:txBody>
      </p:sp>
      <p:sp>
        <p:nvSpPr>
          <p:cNvPr id="3" name="Content Placeholder 2"/>
          <p:cNvSpPr>
            <a:spLocks noGrp="1"/>
          </p:cNvSpPr>
          <p:nvPr>
            <p:ph idx="1"/>
          </p:nvPr>
        </p:nvSpPr>
        <p:spPr/>
        <p:txBody>
          <a:bodyPr>
            <a:normAutofit/>
          </a:bodyPr>
          <a:lstStyle/>
          <a:p>
            <a:pPr algn="just"/>
            <a:r>
              <a:rPr lang="en-CA" sz="2400" b="1" dirty="0" smtClean="0"/>
              <a:t>Meeting the computing needs of task at hand efficiently and cost effectively </a:t>
            </a:r>
            <a:r>
              <a:rPr lang="en-CA" sz="2400" b="1" dirty="0" smtClean="0">
                <a:solidFill>
                  <a:srgbClr val="92D050"/>
                </a:solidFill>
              </a:rPr>
              <a:t>(Speed, packaging, power consumption, amount of RAM and ROM, cost per unit </a:t>
            </a:r>
            <a:r>
              <a:rPr lang="en-CA" sz="2400" b="1" dirty="0" err="1" smtClean="0">
                <a:solidFill>
                  <a:srgbClr val="92D050"/>
                </a:solidFill>
              </a:rPr>
              <a:t>etc</a:t>
            </a:r>
            <a:r>
              <a:rPr lang="en-CA" sz="2400" b="1" dirty="0" smtClean="0">
                <a:solidFill>
                  <a:srgbClr val="92D050"/>
                </a:solidFill>
              </a:rPr>
              <a:t>).</a:t>
            </a:r>
          </a:p>
          <a:p>
            <a:pPr algn="just"/>
            <a:r>
              <a:rPr lang="en-CA" sz="2400" b="1" dirty="0" smtClean="0">
                <a:solidFill>
                  <a:schemeClr val="tx1"/>
                </a:solidFill>
              </a:rPr>
              <a:t>Availability of hardware and software tools such as compilers, debuggers, simulation tools. </a:t>
            </a:r>
          </a:p>
          <a:p>
            <a:pPr algn="just"/>
            <a:r>
              <a:rPr lang="en-CA" sz="2400" b="1" dirty="0" smtClean="0">
                <a:solidFill>
                  <a:schemeClr val="tx1"/>
                </a:solidFill>
              </a:rPr>
              <a:t>Wide availability and reliable sources of microcontroller. </a:t>
            </a:r>
          </a:p>
          <a:p>
            <a:pPr algn="just"/>
            <a:endParaRPr lang="en-CA" sz="2400" b="1" dirty="0">
              <a:solidFill>
                <a:srgbClr val="92D050"/>
              </a:solidFill>
            </a:endParaRPr>
          </a:p>
        </p:txBody>
      </p:sp>
    </p:spTree>
    <p:extLst>
      <p:ext uri="{BB962C8B-B14F-4D97-AF65-F5344CB8AC3E}">
        <p14:creationId xmlns:p14="http://schemas.microsoft.com/office/powerpoint/2010/main" val="405589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PIC Microcontroller Program ROM</a:t>
            </a:r>
            <a:endParaRPr lang="en-CA" dirty="0"/>
          </a:p>
        </p:txBody>
      </p:sp>
      <p:sp>
        <p:nvSpPr>
          <p:cNvPr id="3" name="Content Placeholder 2"/>
          <p:cNvSpPr>
            <a:spLocks noGrp="1"/>
          </p:cNvSpPr>
          <p:nvPr>
            <p:ph idx="1"/>
          </p:nvPr>
        </p:nvSpPr>
        <p:spPr/>
        <p:txBody>
          <a:bodyPr>
            <a:normAutofit lnSpcReduction="10000"/>
          </a:bodyPr>
          <a:lstStyle/>
          <a:p>
            <a:pPr algn="just"/>
            <a:r>
              <a:rPr lang="en-CA" sz="2400" b="1" dirty="0" smtClean="0"/>
              <a:t>ROM is used for storing the program. Although PIC Microcontroller has 2M of program ROM space available, not all the families come up with that much on chip space. Program ROM size can vary from 4k to 128k. </a:t>
            </a:r>
          </a:p>
          <a:p>
            <a:pPr algn="just"/>
            <a:r>
              <a:rPr lang="en-CA" sz="2400" b="1" dirty="0" smtClean="0"/>
              <a:t>PIC18 program ROM is available in different memory types such as </a:t>
            </a:r>
            <a:r>
              <a:rPr lang="en-CA" sz="2400" b="1" dirty="0" smtClean="0">
                <a:solidFill>
                  <a:srgbClr val="FFFF00"/>
                </a:solidFill>
              </a:rPr>
              <a:t>flash, OTP and masked</a:t>
            </a:r>
            <a:r>
              <a:rPr lang="en-CA" sz="2400" b="1" dirty="0" smtClean="0"/>
              <a:t>. </a:t>
            </a:r>
          </a:p>
          <a:p>
            <a:pPr algn="just"/>
            <a:r>
              <a:rPr lang="en-CA" sz="2400" b="1" dirty="0" smtClean="0">
                <a:solidFill>
                  <a:schemeClr val="tx1"/>
                </a:solidFill>
              </a:rPr>
              <a:t>PIC Microcontroller with UV-EPROM</a:t>
            </a:r>
          </a:p>
          <a:p>
            <a:pPr algn="just"/>
            <a:r>
              <a:rPr lang="en-CA" sz="2400" b="1" dirty="0" smtClean="0">
                <a:solidFill>
                  <a:schemeClr val="tx1"/>
                </a:solidFill>
              </a:rPr>
              <a:t>PIC18Fxxx with flash </a:t>
            </a:r>
          </a:p>
          <a:p>
            <a:pPr algn="just"/>
            <a:r>
              <a:rPr lang="en-CA" sz="2400" b="1" dirty="0" smtClean="0">
                <a:solidFill>
                  <a:schemeClr val="tx1"/>
                </a:solidFill>
              </a:rPr>
              <a:t>OTP version of PIC</a:t>
            </a:r>
          </a:p>
          <a:p>
            <a:pPr algn="just"/>
            <a:r>
              <a:rPr lang="en-CA" sz="2400" b="1" dirty="0" smtClean="0">
                <a:solidFill>
                  <a:schemeClr val="tx1"/>
                </a:solidFill>
              </a:rPr>
              <a:t>Masked Version of PIC</a:t>
            </a:r>
            <a:endParaRPr lang="en-CA" sz="2400" b="1" dirty="0">
              <a:solidFill>
                <a:schemeClr val="tx1"/>
              </a:solidFill>
            </a:endParaRPr>
          </a:p>
        </p:txBody>
      </p:sp>
    </p:spTree>
    <p:extLst>
      <p:ext uri="{BB962C8B-B14F-4D97-AF65-F5344CB8AC3E}">
        <p14:creationId xmlns:p14="http://schemas.microsoft.com/office/powerpoint/2010/main" val="6540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Internal Organization of Computer Systems </a:t>
            </a:r>
            <a:endParaRPr lang="en-CA" dirty="0"/>
          </a:p>
        </p:txBody>
      </p:sp>
      <p:sp>
        <p:nvSpPr>
          <p:cNvPr id="3" name="Content Placeholder 2"/>
          <p:cNvSpPr>
            <a:spLocks noGrp="1"/>
          </p:cNvSpPr>
          <p:nvPr>
            <p:ph idx="1"/>
          </p:nvPr>
        </p:nvSpPr>
        <p:spPr/>
        <p:txBody>
          <a:bodyPr/>
          <a:lstStyle/>
          <a:p>
            <a:pPr marL="0" indent="0">
              <a:buNone/>
            </a:pPr>
            <a:r>
              <a:rPr lang="en-CA" dirty="0" smtClean="0"/>
              <a:t>The internal working of every computer can be broken down into three main parts: </a:t>
            </a:r>
          </a:p>
          <a:p>
            <a:pPr marL="0" indent="0">
              <a:buNone/>
            </a:pPr>
            <a:r>
              <a:rPr lang="en-CA" dirty="0" smtClean="0"/>
              <a:t>1. Central Processing Units (CPU): </a:t>
            </a:r>
            <a:r>
              <a:rPr lang="en-CA" b="1" i="1" dirty="0" smtClean="0">
                <a:solidFill>
                  <a:srgbClr val="FF0000"/>
                </a:solidFill>
              </a:rPr>
              <a:t>To process the information stored in memory</a:t>
            </a:r>
          </a:p>
          <a:p>
            <a:pPr marL="0" indent="0">
              <a:buNone/>
            </a:pPr>
            <a:r>
              <a:rPr lang="en-CA" dirty="0" smtClean="0"/>
              <a:t>2. Memory </a:t>
            </a:r>
          </a:p>
          <a:p>
            <a:pPr marL="0" indent="0">
              <a:buNone/>
            </a:pPr>
            <a:r>
              <a:rPr lang="en-CA" dirty="0" smtClean="0"/>
              <a:t>3. Input/ Output Devices: </a:t>
            </a:r>
            <a:r>
              <a:rPr lang="en-CA" b="1" i="1" dirty="0" smtClean="0">
                <a:solidFill>
                  <a:srgbClr val="FF0000"/>
                </a:solidFill>
              </a:rPr>
              <a:t>To provide the means of communication with the external environment. </a:t>
            </a:r>
          </a:p>
          <a:p>
            <a:endParaRPr lang="en-CA" dirty="0"/>
          </a:p>
        </p:txBody>
      </p:sp>
    </p:spTree>
    <p:extLst>
      <p:ext uri="{BB962C8B-B14F-4D97-AF65-F5344CB8AC3E}">
        <p14:creationId xmlns:p14="http://schemas.microsoft.com/office/powerpoint/2010/main" val="362506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Internal Organization of Computer Systems </a:t>
            </a:r>
            <a:endParaRPr lang="en-CA" dirty="0"/>
          </a:p>
        </p:txBody>
      </p:sp>
      <p:pic>
        <p:nvPicPr>
          <p:cNvPr id="4" name="Content Placeholder 3"/>
          <p:cNvPicPr>
            <a:picLocks noGrp="1" noChangeAspect="1"/>
          </p:cNvPicPr>
          <p:nvPr>
            <p:ph idx="1"/>
          </p:nvPr>
        </p:nvPicPr>
        <p:blipFill>
          <a:blip r:embed="rId2"/>
          <a:stretch>
            <a:fillRect/>
          </a:stretch>
        </p:blipFill>
        <p:spPr>
          <a:xfrm>
            <a:off x="2373640" y="1502566"/>
            <a:ext cx="7434071" cy="4864088"/>
          </a:xfrm>
          <a:prstGeom prst="rect">
            <a:avLst/>
          </a:prstGeom>
        </p:spPr>
      </p:pic>
    </p:spTree>
    <p:extLst>
      <p:ext uri="{BB962C8B-B14F-4D97-AF65-F5344CB8AC3E}">
        <p14:creationId xmlns:p14="http://schemas.microsoft.com/office/powerpoint/2010/main" val="32909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Buses </a:t>
            </a:r>
            <a:endParaRPr lang="en-CA" dirty="0"/>
          </a:p>
        </p:txBody>
      </p:sp>
      <p:sp>
        <p:nvSpPr>
          <p:cNvPr id="3" name="Content Placeholder 2"/>
          <p:cNvSpPr>
            <a:spLocks noGrp="1"/>
          </p:cNvSpPr>
          <p:nvPr>
            <p:ph idx="1"/>
          </p:nvPr>
        </p:nvSpPr>
        <p:spPr/>
        <p:txBody>
          <a:bodyPr/>
          <a:lstStyle/>
          <a:p>
            <a:r>
              <a:rPr lang="en-CA" dirty="0" smtClean="0"/>
              <a:t>Address Bus </a:t>
            </a:r>
          </a:p>
          <a:p>
            <a:r>
              <a:rPr lang="en-CA" dirty="0" smtClean="0"/>
              <a:t>Data Bus </a:t>
            </a:r>
          </a:p>
          <a:p>
            <a:r>
              <a:rPr lang="en-CA" dirty="0" smtClean="0"/>
              <a:t>Control Bus </a:t>
            </a:r>
          </a:p>
          <a:p>
            <a:endParaRPr lang="en-CA" dirty="0"/>
          </a:p>
          <a:p>
            <a:endParaRPr lang="en-CA" dirty="0" smtClean="0"/>
          </a:p>
          <a:p>
            <a:endParaRPr lang="en-CA" dirty="0"/>
          </a:p>
          <a:p>
            <a:endParaRPr lang="en-CA" dirty="0" smtClean="0"/>
          </a:p>
          <a:p>
            <a:endParaRPr lang="en-CA" dirty="0"/>
          </a:p>
          <a:p>
            <a:r>
              <a:rPr lang="en-CA" dirty="0" smtClean="0"/>
              <a:t>Address bus and data bus determine the capability of a given CPU. </a:t>
            </a:r>
          </a:p>
          <a:p>
            <a:endParaRPr lang="en-CA" dirty="0"/>
          </a:p>
        </p:txBody>
      </p:sp>
      <p:pic>
        <p:nvPicPr>
          <p:cNvPr id="4" name="Picture 3"/>
          <p:cNvPicPr>
            <a:picLocks noChangeAspect="1"/>
          </p:cNvPicPr>
          <p:nvPr/>
        </p:nvPicPr>
        <p:blipFill>
          <a:blip r:embed="rId2"/>
          <a:stretch>
            <a:fillRect/>
          </a:stretch>
        </p:blipFill>
        <p:spPr>
          <a:xfrm>
            <a:off x="3218688" y="1814584"/>
            <a:ext cx="7552944" cy="2942836"/>
          </a:xfrm>
          <a:prstGeom prst="rect">
            <a:avLst/>
          </a:prstGeom>
        </p:spPr>
      </p:pic>
    </p:spTree>
    <p:extLst>
      <p:ext uri="{BB962C8B-B14F-4D97-AF65-F5344CB8AC3E}">
        <p14:creationId xmlns:p14="http://schemas.microsoft.com/office/powerpoint/2010/main" val="194341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Buses </a:t>
            </a:r>
          </a:p>
        </p:txBody>
      </p:sp>
      <p:pic>
        <p:nvPicPr>
          <p:cNvPr id="4" name="Content Placeholder 3"/>
          <p:cNvPicPr>
            <a:picLocks noGrp="1" noChangeAspect="1"/>
          </p:cNvPicPr>
          <p:nvPr>
            <p:ph idx="1"/>
          </p:nvPr>
        </p:nvPicPr>
        <p:blipFill>
          <a:blip r:embed="rId2"/>
          <a:stretch>
            <a:fillRect/>
          </a:stretch>
        </p:blipFill>
        <p:spPr>
          <a:xfrm>
            <a:off x="1506832" y="1731963"/>
            <a:ext cx="9168810" cy="4059237"/>
          </a:xfrm>
          <a:prstGeom prst="rect">
            <a:avLst/>
          </a:prstGeom>
        </p:spPr>
      </p:pic>
    </p:spTree>
    <p:extLst>
      <p:ext uri="{BB962C8B-B14F-4D97-AF65-F5344CB8AC3E}">
        <p14:creationId xmlns:p14="http://schemas.microsoft.com/office/powerpoint/2010/main" val="297578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Microprocessors Vs Microcontroller</a:t>
            </a:r>
          </a:p>
        </p:txBody>
      </p:sp>
      <p:pic>
        <p:nvPicPr>
          <p:cNvPr id="4" name="Content Placeholder 3"/>
          <p:cNvPicPr>
            <a:picLocks noGrp="1" noChangeAspect="1"/>
          </p:cNvPicPr>
          <p:nvPr>
            <p:ph idx="1"/>
          </p:nvPr>
        </p:nvPicPr>
        <p:blipFill>
          <a:blip r:embed="rId2"/>
          <a:stretch>
            <a:fillRect/>
          </a:stretch>
        </p:blipFill>
        <p:spPr>
          <a:xfrm>
            <a:off x="502920" y="1580050"/>
            <a:ext cx="11454300" cy="3931411"/>
          </a:xfrm>
          <a:prstGeom prst="rect">
            <a:avLst/>
          </a:prstGeom>
        </p:spPr>
      </p:pic>
    </p:spTree>
    <p:extLst>
      <p:ext uri="{BB962C8B-B14F-4D97-AF65-F5344CB8AC3E}">
        <p14:creationId xmlns:p14="http://schemas.microsoft.com/office/powerpoint/2010/main" val="355871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Microprocessors </a:t>
            </a:r>
            <a:r>
              <a:rPr lang="en-CA" dirty="0"/>
              <a:t>Vs</a:t>
            </a:r>
            <a:r>
              <a:rPr lang="en-CA" dirty="0" smtClean="0"/>
              <a:t> </a:t>
            </a:r>
            <a:r>
              <a:rPr lang="en-CA" dirty="0"/>
              <a:t>Microcontroller</a:t>
            </a:r>
          </a:p>
        </p:txBody>
      </p:sp>
      <p:sp>
        <p:nvSpPr>
          <p:cNvPr id="3" name="Content Placeholder 2"/>
          <p:cNvSpPr>
            <a:spLocks noGrp="1"/>
          </p:cNvSpPr>
          <p:nvPr>
            <p:ph idx="1"/>
          </p:nvPr>
        </p:nvSpPr>
        <p:spPr/>
        <p:txBody>
          <a:bodyPr/>
          <a:lstStyle/>
          <a:p>
            <a:r>
              <a:rPr lang="en-CA" dirty="0">
                <a:hlinkClick r:id="rId2"/>
              </a:rPr>
              <a:t>https://eevibes.com/computing/differentiate-microcontroller-and-microprocessor</a:t>
            </a:r>
            <a:r>
              <a:rPr lang="en-CA" dirty="0" smtClean="0">
                <a:hlinkClick r:id="rId2"/>
              </a:rPr>
              <a:t>/</a:t>
            </a:r>
            <a:endParaRPr lang="en-CA" dirty="0" smtClean="0"/>
          </a:p>
          <a:p>
            <a:r>
              <a:rPr lang="en-CA" dirty="0">
                <a:hlinkClick r:id="rId3"/>
              </a:rPr>
              <a:t>https://eevibes.com/arduino-based-projects/what-is-the-difference-between-microprocessor-and-microcontroller</a:t>
            </a:r>
            <a:r>
              <a:rPr lang="en-CA" dirty="0" smtClean="0">
                <a:hlinkClick r:id="rId3"/>
              </a:rPr>
              <a:t>/</a:t>
            </a:r>
            <a:endParaRPr lang="en-CA" dirty="0" smtClean="0"/>
          </a:p>
          <a:p>
            <a:endParaRPr lang="en-CA" dirty="0"/>
          </a:p>
        </p:txBody>
      </p:sp>
    </p:spTree>
    <p:extLst>
      <p:ext uri="{BB962C8B-B14F-4D97-AF65-F5344CB8AC3E}">
        <p14:creationId xmlns:p14="http://schemas.microsoft.com/office/powerpoint/2010/main" val="79836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the Embedded Systems? </a:t>
            </a:r>
            <a:endParaRPr lang="en-CA" dirty="0"/>
          </a:p>
        </p:txBody>
      </p:sp>
      <p:sp>
        <p:nvSpPr>
          <p:cNvPr id="3" name="Content Placeholder 2"/>
          <p:cNvSpPr>
            <a:spLocks noGrp="1"/>
          </p:cNvSpPr>
          <p:nvPr>
            <p:ph idx="1"/>
          </p:nvPr>
        </p:nvSpPr>
        <p:spPr/>
        <p:txBody>
          <a:bodyPr>
            <a:noAutofit/>
          </a:bodyPr>
          <a:lstStyle/>
          <a:p>
            <a:pPr marL="36900" indent="0" algn="just">
              <a:buNone/>
            </a:pPr>
            <a:r>
              <a:rPr lang="en-CA" sz="2400" b="1" dirty="0" smtClean="0"/>
              <a:t>An embedded product is controlled by its own microprocessor or microcontroller as opposed to some external controller. </a:t>
            </a:r>
          </a:p>
          <a:p>
            <a:pPr marL="36900" indent="0" algn="just">
              <a:buNone/>
            </a:pPr>
            <a:r>
              <a:rPr lang="en-CA" sz="2400" b="1" dirty="0" smtClean="0"/>
              <a:t>Example</a:t>
            </a:r>
          </a:p>
          <a:p>
            <a:pPr marL="36900" indent="0" algn="just">
              <a:buNone/>
            </a:pPr>
            <a:r>
              <a:rPr lang="en-CA" sz="2400" b="1" dirty="0" smtClean="0"/>
              <a:t>A printer is an example of embedded system because the processor inside it performs only one task. </a:t>
            </a:r>
          </a:p>
          <a:p>
            <a:pPr marL="36900" indent="0" algn="just">
              <a:buNone/>
            </a:pPr>
            <a:r>
              <a:rPr lang="en-CA" sz="2400" b="1" dirty="0" smtClean="0"/>
              <a:t>In an embedded system, typically only one application software is burned into ROM. </a:t>
            </a:r>
          </a:p>
          <a:p>
            <a:pPr marL="36900" indent="0" algn="just">
              <a:buNone/>
            </a:pPr>
            <a:r>
              <a:rPr lang="en-CA" sz="2400" b="1" dirty="0" smtClean="0"/>
              <a:t>An x86 pc </a:t>
            </a:r>
            <a:r>
              <a:rPr lang="en-CA" sz="2400" b="1" dirty="0" err="1" smtClean="0"/>
              <a:t>PC</a:t>
            </a:r>
            <a:r>
              <a:rPr lang="en-CA" sz="2400" b="1" dirty="0" smtClean="0"/>
              <a:t> is connected to several embedded products that perform one specific tasks as they have microcontroller installed on them .</a:t>
            </a:r>
            <a:endParaRPr lang="en-CA" sz="2400" b="1" dirty="0"/>
          </a:p>
        </p:txBody>
      </p:sp>
    </p:spTree>
    <p:extLst>
      <p:ext uri="{BB962C8B-B14F-4D97-AF65-F5344CB8AC3E}">
        <p14:creationId xmlns:p14="http://schemas.microsoft.com/office/powerpoint/2010/main" val="55334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Choose a Microcontroller? </a:t>
            </a:r>
            <a:endParaRPr lang="en-CA" dirty="0"/>
          </a:p>
        </p:txBody>
      </p:sp>
      <p:sp>
        <p:nvSpPr>
          <p:cNvPr id="3" name="Content Placeholder 2"/>
          <p:cNvSpPr>
            <a:spLocks noGrp="1"/>
          </p:cNvSpPr>
          <p:nvPr>
            <p:ph idx="1"/>
          </p:nvPr>
        </p:nvSpPr>
        <p:spPr/>
        <p:txBody>
          <a:bodyPr>
            <a:normAutofit/>
          </a:bodyPr>
          <a:lstStyle/>
          <a:p>
            <a:pPr algn="just"/>
            <a:r>
              <a:rPr lang="en-CA" sz="2800" dirty="0" smtClean="0"/>
              <a:t>There are 5 major 8 bit microcontrollers. These are:</a:t>
            </a:r>
          </a:p>
          <a:p>
            <a:pPr algn="just"/>
            <a:r>
              <a:rPr lang="en-CA" sz="2800" dirty="0" smtClean="0"/>
              <a:t>Freescale </a:t>
            </a:r>
            <a:r>
              <a:rPr lang="en-CA" sz="2800" dirty="0" err="1" smtClean="0"/>
              <a:t>Semiconductors’s</a:t>
            </a:r>
            <a:r>
              <a:rPr lang="en-CA" sz="2800" dirty="0" smtClean="0"/>
              <a:t> (Formerly Motorola)</a:t>
            </a:r>
          </a:p>
          <a:p>
            <a:pPr algn="just"/>
            <a:r>
              <a:rPr lang="en-CA" sz="2800" dirty="0" smtClean="0"/>
              <a:t>Intel’s 8051</a:t>
            </a:r>
          </a:p>
          <a:p>
            <a:pPr algn="just"/>
            <a:r>
              <a:rPr lang="en-CA" sz="2800" dirty="0" smtClean="0"/>
              <a:t>Atmel’s AVR</a:t>
            </a:r>
          </a:p>
          <a:p>
            <a:pPr algn="just"/>
            <a:r>
              <a:rPr lang="en-CA" sz="2800" dirty="0" err="1" smtClean="0"/>
              <a:t>Zilog’s</a:t>
            </a:r>
            <a:r>
              <a:rPr lang="en-CA" sz="2800" dirty="0" smtClean="0"/>
              <a:t> Z8</a:t>
            </a:r>
          </a:p>
          <a:p>
            <a:pPr algn="just"/>
            <a:r>
              <a:rPr lang="en-CA" sz="2800" dirty="0" smtClean="0"/>
              <a:t>PIC Microcontroller </a:t>
            </a:r>
          </a:p>
          <a:p>
            <a:pPr algn="just"/>
            <a:endParaRPr lang="en-CA" sz="2800" dirty="0"/>
          </a:p>
        </p:txBody>
      </p:sp>
    </p:spTree>
    <p:extLst>
      <p:ext uri="{BB962C8B-B14F-4D97-AF65-F5344CB8AC3E}">
        <p14:creationId xmlns:p14="http://schemas.microsoft.com/office/powerpoint/2010/main" val="3147684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1111</TotalTime>
  <Words>361</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Trebuchet MS</vt:lpstr>
      <vt:lpstr>Wingdings 2</vt:lpstr>
      <vt:lpstr>Slate</vt:lpstr>
      <vt:lpstr>Introduction to Embedded Systems </vt:lpstr>
      <vt:lpstr>Internal Organization of Computer Systems </vt:lpstr>
      <vt:lpstr>Internal Organization of Computer Systems </vt:lpstr>
      <vt:lpstr>Types of Buses </vt:lpstr>
      <vt:lpstr>Types of Buses </vt:lpstr>
      <vt:lpstr>Microprocessors Vs Microcontroller</vt:lpstr>
      <vt:lpstr>Microprocessors Vs Microcontroller</vt:lpstr>
      <vt:lpstr>What are the Embedded Systems? </vt:lpstr>
      <vt:lpstr>How to Choose a Microcontroller? </vt:lpstr>
      <vt:lpstr>How to Choose a Microcontroller? </vt:lpstr>
      <vt:lpstr>PIC Microcontroller Program ROM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c:title>
  <dc:creator>Microsoft account</dc:creator>
  <cp:lastModifiedBy>Microsoft account</cp:lastModifiedBy>
  <cp:revision>59</cp:revision>
  <dcterms:created xsi:type="dcterms:W3CDTF">2024-02-13T05:26:13Z</dcterms:created>
  <dcterms:modified xsi:type="dcterms:W3CDTF">2024-02-13T23:58:01Z</dcterms:modified>
</cp:coreProperties>
</file>