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8FAC-A721-4116-A981-172BCBE7D2CE}" type="datetimeFigureOut">
              <a:rPr lang="en-CA" smtClean="0"/>
              <a:t>2024-03-11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D399-4647-4347-A574-D47545D0FB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0180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8FAC-A721-4116-A981-172BCBE7D2CE}" type="datetimeFigureOut">
              <a:rPr lang="en-CA" smtClean="0"/>
              <a:t>2024-03-11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D399-4647-4347-A574-D47545D0FB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8128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8FAC-A721-4116-A981-172BCBE7D2CE}" type="datetimeFigureOut">
              <a:rPr lang="en-CA" smtClean="0"/>
              <a:t>2024-03-11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D399-4647-4347-A574-D47545D0FB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4344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8FAC-A721-4116-A981-172BCBE7D2CE}" type="datetimeFigureOut">
              <a:rPr lang="en-CA" smtClean="0"/>
              <a:t>2024-03-11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D399-4647-4347-A574-D47545D0FB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7281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8FAC-A721-4116-A981-172BCBE7D2CE}" type="datetimeFigureOut">
              <a:rPr lang="en-CA" smtClean="0"/>
              <a:t>2024-03-11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D399-4647-4347-A574-D47545D0FB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0436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8FAC-A721-4116-A981-172BCBE7D2CE}" type="datetimeFigureOut">
              <a:rPr lang="en-CA" smtClean="0"/>
              <a:t>2024-03-11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D399-4647-4347-A574-D47545D0FB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2165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8FAC-A721-4116-A981-172BCBE7D2CE}" type="datetimeFigureOut">
              <a:rPr lang="en-CA" smtClean="0"/>
              <a:t>2024-03-11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D399-4647-4347-A574-D47545D0FB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559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8FAC-A721-4116-A981-172BCBE7D2CE}" type="datetimeFigureOut">
              <a:rPr lang="en-CA" smtClean="0"/>
              <a:t>2024-03-11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D399-4647-4347-A574-D47545D0FB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3922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8FAC-A721-4116-A981-172BCBE7D2CE}" type="datetimeFigureOut">
              <a:rPr lang="en-CA" smtClean="0"/>
              <a:t>2024-03-11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D399-4647-4347-A574-D47545D0FB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6325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8FAC-A721-4116-A981-172BCBE7D2CE}" type="datetimeFigureOut">
              <a:rPr lang="en-CA" smtClean="0"/>
              <a:t>2024-03-11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D399-4647-4347-A574-D47545D0FB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3741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8FAC-A721-4116-A981-172BCBE7D2CE}" type="datetimeFigureOut">
              <a:rPr lang="en-CA" smtClean="0"/>
              <a:t>2024-03-11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D399-4647-4347-A574-D47545D0FB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3641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98FAC-A721-4116-A981-172BCBE7D2CE}" type="datetimeFigureOut">
              <a:rPr lang="en-CA" smtClean="0"/>
              <a:t>2024-03-11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7D399-4647-4347-A574-D47545D0FB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647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Programming Fundamentals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Lecture 2</a:t>
            </a:r>
          </a:p>
          <a:p>
            <a:r>
              <a:rPr lang="en-CA" dirty="0" smtClean="0"/>
              <a:t>Asma </a:t>
            </a:r>
            <a:r>
              <a:rPr lang="en-CA" dirty="0" err="1" smtClean="0"/>
              <a:t>Mushtaq</a:t>
            </a: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10058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R</a:t>
            </a:r>
            <a:r>
              <a:rPr lang="en-CA" b="1" dirty="0" smtClean="0"/>
              <a:t>ules for Variable Names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CA" dirty="0"/>
              <a:t>You can’t use a C++ keyword as a variable name. </a:t>
            </a:r>
            <a:endParaRPr lang="en-CA" dirty="0" smtClean="0"/>
          </a:p>
          <a:p>
            <a:pPr algn="just"/>
            <a:r>
              <a:rPr lang="en-CA" dirty="0"/>
              <a:t>A variable’s name should make clear to anyone reading the listing the variable’s purpose </a:t>
            </a:r>
            <a:r>
              <a:rPr lang="en-CA" dirty="0" smtClean="0"/>
              <a:t>and how </a:t>
            </a:r>
            <a:r>
              <a:rPr lang="en-CA" dirty="0"/>
              <a:t>it is used. Thus </a:t>
            </a:r>
            <a:r>
              <a:rPr lang="en-CA" dirty="0" err="1"/>
              <a:t>boilerTemperature</a:t>
            </a:r>
            <a:r>
              <a:rPr lang="en-CA" dirty="0"/>
              <a:t> is better than something cryptic like </a:t>
            </a:r>
            <a:r>
              <a:rPr lang="en-CA" dirty="0" err="1"/>
              <a:t>bT</a:t>
            </a:r>
            <a:r>
              <a:rPr lang="en-CA" dirty="0"/>
              <a:t> or t.</a:t>
            </a:r>
          </a:p>
        </p:txBody>
      </p:sp>
    </p:spTree>
    <p:extLst>
      <p:ext uri="{BB962C8B-B14F-4D97-AF65-F5344CB8AC3E}">
        <p14:creationId xmlns:p14="http://schemas.microsoft.com/office/powerpoint/2010/main" val="1427019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Assignment Statements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CA" dirty="0"/>
              <a:t>var1 = 20;</a:t>
            </a:r>
          </a:p>
          <a:p>
            <a:pPr algn="just"/>
            <a:r>
              <a:rPr lang="en-CA" dirty="0"/>
              <a:t>var2 = var1 + 10</a:t>
            </a:r>
            <a:r>
              <a:rPr lang="en-CA" dirty="0" smtClean="0"/>
              <a:t>;</a:t>
            </a:r>
          </a:p>
          <a:p>
            <a:pPr marL="0" indent="0" algn="just">
              <a:buNone/>
            </a:pPr>
            <a:r>
              <a:rPr lang="en-CA" dirty="0" smtClean="0"/>
              <a:t>These statements assign </a:t>
            </a:r>
            <a:r>
              <a:rPr lang="en-CA" dirty="0"/>
              <a:t>values to the two variables. The equal sign (=), as you might guess, causes the value </a:t>
            </a:r>
            <a:r>
              <a:rPr lang="en-CA" dirty="0" smtClean="0"/>
              <a:t>on the </a:t>
            </a:r>
            <a:r>
              <a:rPr lang="en-CA" dirty="0"/>
              <a:t>right to be assigned to the variable on the </a:t>
            </a:r>
            <a:r>
              <a:rPr lang="en-CA" dirty="0" smtClean="0"/>
              <a:t>left.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28678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The </a:t>
            </a:r>
            <a:r>
              <a:rPr lang="en-CA" b="1" dirty="0" err="1"/>
              <a:t>endl</a:t>
            </a:r>
            <a:r>
              <a:rPr lang="en-CA" b="1" dirty="0"/>
              <a:t> Manipulator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CA" sz="4000" dirty="0" smtClean="0"/>
              <a:t>This causes </a:t>
            </a:r>
            <a:r>
              <a:rPr lang="en-CA" sz="4000" dirty="0"/>
              <a:t>a linefeed to be inserted into the stream, so that subsequent text is displayed on </a:t>
            </a:r>
            <a:r>
              <a:rPr lang="en-CA" sz="4000" dirty="0" smtClean="0"/>
              <a:t>the next </a:t>
            </a:r>
            <a:r>
              <a:rPr lang="en-CA" sz="4000" dirty="0"/>
              <a:t>line. It has the same effect as sending the ‘\n’ character, but is somewhat clearer. It’s </a:t>
            </a:r>
            <a:r>
              <a:rPr lang="en-CA" sz="4000" dirty="0" smtClean="0"/>
              <a:t>an </a:t>
            </a:r>
            <a:r>
              <a:rPr lang="en-CA" sz="4000" dirty="0"/>
              <a:t>example of a </a:t>
            </a:r>
            <a:r>
              <a:rPr lang="en-CA" sz="4000" i="1" dirty="0"/>
              <a:t>manipulator</a:t>
            </a:r>
            <a:r>
              <a:rPr lang="en-CA" sz="4000" dirty="0"/>
              <a:t>. Manipulators are instructions to the output stream that modify </a:t>
            </a:r>
            <a:r>
              <a:rPr lang="en-CA" sz="4000" dirty="0" smtClean="0"/>
              <a:t>the output </a:t>
            </a:r>
            <a:r>
              <a:rPr lang="en-CA" sz="4000" dirty="0"/>
              <a:t>in various </a:t>
            </a:r>
            <a:r>
              <a:rPr lang="en-CA" sz="4000" dirty="0" smtClean="0"/>
              <a:t>ways.</a:t>
            </a:r>
          </a:p>
          <a:p>
            <a:pPr algn="just"/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566257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Character Constants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CA" dirty="0"/>
              <a:t>#include &lt;</a:t>
            </a:r>
            <a:r>
              <a:rPr lang="en-CA" dirty="0" err="1"/>
              <a:t>iostream</a:t>
            </a:r>
            <a:r>
              <a:rPr lang="en-CA" dirty="0"/>
              <a:t>&gt; //for </a:t>
            </a:r>
            <a:r>
              <a:rPr lang="en-CA" dirty="0" err="1"/>
              <a:t>cout</a:t>
            </a:r>
            <a:r>
              <a:rPr lang="en-CA" dirty="0"/>
              <a:t>, etc.</a:t>
            </a:r>
          </a:p>
          <a:p>
            <a:r>
              <a:rPr lang="en-CA" dirty="0"/>
              <a:t>using namespace </a:t>
            </a:r>
            <a:r>
              <a:rPr lang="en-CA" dirty="0" err="1"/>
              <a:t>std</a:t>
            </a:r>
            <a:r>
              <a:rPr lang="en-CA" dirty="0"/>
              <a:t>;</a:t>
            </a:r>
          </a:p>
          <a:p>
            <a:r>
              <a:rPr lang="en-CA" dirty="0" err="1"/>
              <a:t>int</a:t>
            </a:r>
            <a:r>
              <a:rPr lang="en-CA" dirty="0"/>
              <a:t> main()</a:t>
            </a:r>
          </a:p>
          <a:p>
            <a:r>
              <a:rPr lang="en-CA" dirty="0"/>
              <a:t>{</a:t>
            </a:r>
          </a:p>
          <a:p>
            <a:r>
              <a:rPr lang="en-CA" dirty="0"/>
              <a:t>char charvar1 = ‘A’; //define char variable as character</a:t>
            </a:r>
          </a:p>
          <a:p>
            <a:r>
              <a:rPr lang="en-CA" dirty="0"/>
              <a:t>char charvar2 = ‘\t’; //define char variable as tab</a:t>
            </a:r>
          </a:p>
          <a:p>
            <a:r>
              <a:rPr lang="en-CA" dirty="0" err="1"/>
              <a:t>cout</a:t>
            </a:r>
            <a:r>
              <a:rPr lang="en-CA" dirty="0"/>
              <a:t> &lt;&lt; charvar1; //display character</a:t>
            </a:r>
          </a:p>
          <a:p>
            <a:r>
              <a:rPr lang="en-CA" dirty="0" err="1"/>
              <a:t>cout</a:t>
            </a:r>
            <a:r>
              <a:rPr lang="en-CA" dirty="0"/>
              <a:t> &lt;&lt; charvar2; //display character</a:t>
            </a:r>
          </a:p>
          <a:p>
            <a:r>
              <a:rPr lang="en-CA" dirty="0"/>
              <a:t>charvar1 = ‘B’; //set char variable to char constant</a:t>
            </a:r>
          </a:p>
          <a:p>
            <a:r>
              <a:rPr lang="en-CA" dirty="0" err="1"/>
              <a:t>cout</a:t>
            </a:r>
            <a:r>
              <a:rPr lang="en-CA" dirty="0"/>
              <a:t> &lt;&lt; charvar1; //display character</a:t>
            </a:r>
          </a:p>
          <a:p>
            <a:r>
              <a:rPr lang="en-CA" dirty="0" err="1"/>
              <a:t>cout</a:t>
            </a:r>
            <a:r>
              <a:rPr lang="en-CA" dirty="0"/>
              <a:t> &lt;&lt; ‘\n’; //display newline character</a:t>
            </a:r>
          </a:p>
          <a:p>
            <a:r>
              <a:rPr lang="en-CA" dirty="0"/>
              <a:t>return 0;</a:t>
            </a:r>
          </a:p>
          <a:p>
            <a:r>
              <a:rPr lang="en-CA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04515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Escape Sequences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208" y="1481328"/>
            <a:ext cx="10832592" cy="4695635"/>
          </a:xfrm>
        </p:spPr>
        <p:txBody>
          <a:bodyPr>
            <a:normAutofit/>
          </a:bodyPr>
          <a:lstStyle/>
          <a:p>
            <a:pPr algn="just"/>
            <a:r>
              <a:rPr lang="en-CA" sz="3200" dirty="0"/>
              <a:t>Escape sequences can be used as separate characters or embedded in string constants</a:t>
            </a:r>
            <a:r>
              <a:rPr lang="en-CA" sz="3200" dirty="0" smtClean="0"/>
              <a:t>.</a:t>
            </a:r>
          </a:p>
          <a:p>
            <a:pPr algn="just"/>
            <a:r>
              <a:rPr lang="en-CA" sz="3200" dirty="0"/>
              <a:t>character constant, ‘\t’, is an odd one. Like ‘\n’, which we encountered </a:t>
            </a:r>
            <a:r>
              <a:rPr lang="en-CA" sz="3200" dirty="0" smtClean="0"/>
              <a:t>earlier, it’s </a:t>
            </a:r>
            <a:r>
              <a:rPr lang="en-CA" sz="3200" dirty="0"/>
              <a:t>an example of an </a:t>
            </a:r>
            <a:r>
              <a:rPr lang="en-CA" sz="3200" i="1" dirty="0"/>
              <a:t>escape sequence</a:t>
            </a:r>
            <a:r>
              <a:rPr lang="en-CA" sz="3200" dirty="0"/>
              <a:t>. The name reflects the fact that the backslash causes </a:t>
            </a:r>
            <a:r>
              <a:rPr lang="en-CA" sz="3200" dirty="0" smtClean="0"/>
              <a:t>an “escape</a:t>
            </a:r>
            <a:r>
              <a:rPr lang="en-CA" sz="3200" dirty="0"/>
              <a:t>” from the normal way characters are interpreted. In this case the t is interpreted not </a:t>
            </a:r>
            <a:r>
              <a:rPr lang="en-CA" sz="3200" dirty="0" smtClean="0"/>
              <a:t>as the </a:t>
            </a:r>
            <a:r>
              <a:rPr lang="en-CA" sz="3200" dirty="0"/>
              <a:t>character ‘t’ but as the tab character. A tab causes printing to continue at the next tab </a:t>
            </a:r>
            <a:r>
              <a:rPr lang="en-CA" sz="3200" dirty="0" smtClean="0"/>
              <a:t>stop. Another character constant, ‘\n’, is sent directly to </a:t>
            </a:r>
            <a:r>
              <a:rPr lang="en-CA" sz="3200" dirty="0" err="1" smtClean="0"/>
              <a:t>cout</a:t>
            </a:r>
            <a:r>
              <a:rPr lang="en-CA" sz="3200" dirty="0" smtClean="0"/>
              <a:t> in the last line of the program.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858930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Escape Sequences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75056"/>
            <a:ext cx="4477375" cy="15432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037" y="2993544"/>
            <a:ext cx="4991797" cy="233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5582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\</a:t>
            </a:r>
            <a:r>
              <a:rPr lang="en-CA" dirty="0" err="1" smtClean="0"/>
              <a:t>xdd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CA" sz="3600" dirty="0"/>
              <a:t>Sometimes you need to represent a character constant that doesn’t appear on the </a:t>
            </a:r>
            <a:r>
              <a:rPr lang="en-CA" sz="3600" dirty="0" smtClean="0"/>
              <a:t>keyboard, such </a:t>
            </a:r>
            <a:r>
              <a:rPr lang="en-CA" sz="3600" dirty="0"/>
              <a:t>as the graphics characters above ASCII code 127. To do this, you can use the ‘\</a:t>
            </a:r>
            <a:r>
              <a:rPr lang="en-CA" sz="3600" dirty="0" err="1"/>
              <a:t>xdd</a:t>
            </a:r>
            <a:r>
              <a:rPr lang="en-CA" sz="3600" dirty="0"/>
              <a:t>’ </a:t>
            </a:r>
            <a:r>
              <a:rPr lang="en-CA" sz="3600" dirty="0" smtClean="0"/>
              <a:t>representation, where </a:t>
            </a:r>
            <a:r>
              <a:rPr lang="en-CA" sz="3600" dirty="0"/>
              <a:t>each d stands for a hexadecimal digit. If you want to print a solid </a:t>
            </a:r>
            <a:r>
              <a:rPr lang="en-CA" sz="3600" dirty="0" err="1" smtClean="0"/>
              <a:t>rectangle,for</a:t>
            </a:r>
            <a:r>
              <a:rPr lang="en-CA" sz="3600" dirty="0" smtClean="0"/>
              <a:t> </a:t>
            </a:r>
            <a:r>
              <a:rPr lang="en-CA" sz="3600" dirty="0"/>
              <a:t>example, you’ll find such a character listed as decimal number 178, which is </a:t>
            </a:r>
            <a:r>
              <a:rPr lang="en-CA" sz="3600" dirty="0" smtClean="0"/>
              <a:t>hexadecimal number </a:t>
            </a:r>
            <a:r>
              <a:rPr lang="en-CA" sz="3600" dirty="0"/>
              <a:t>B2 in the ASCII table. This character would be represented by the character </a:t>
            </a:r>
            <a:r>
              <a:rPr lang="en-CA" sz="3600" dirty="0" smtClean="0"/>
              <a:t>constant ‘\</a:t>
            </a:r>
            <a:r>
              <a:rPr lang="en-CA" sz="3600" dirty="0"/>
              <a:t>xB2’.</a:t>
            </a:r>
          </a:p>
        </p:txBody>
      </p:sp>
    </p:spTree>
    <p:extLst>
      <p:ext uri="{BB962C8B-B14F-4D97-AF65-F5344CB8AC3E}">
        <p14:creationId xmlns:p14="http://schemas.microsoft.com/office/powerpoint/2010/main" val="11165665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Input with </a:t>
            </a:r>
            <a:r>
              <a:rPr lang="en-CA" b="1" dirty="0" err="1"/>
              <a:t>cin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088" y="1444752"/>
            <a:ext cx="11292840" cy="5413248"/>
          </a:xfrm>
        </p:spPr>
        <p:txBody>
          <a:bodyPr>
            <a:normAutofit fontScale="85000" lnSpcReduction="20000"/>
          </a:bodyPr>
          <a:lstStyle/>
          <a:p>
            <a:r>
              <a:rPr lang="en-CA" dirty="0"/>
              <a:t>#include &lt;</a:t>
            </a:r>
            <a:r>
              <a:rPr lang="en-CA" dirty="0" err="1"/>
              <a:t>iostream</a:t>
            </a:r>
            <a:r>
              <a:rPr lang="en-CA" dirty="0"/>
              <a:t>&gt;</a:t>
            </a:r>
          </a:p>
          <a:p>
            <a:r>
              <a:rPr lang="en-CA" dirty="0"/>
              <a:t>using namespace </a:t>
            </a:r>
            <a:r>
              <a:rPr lang="en-CA" dirty="0" err="1"/>
              <a:t>std</a:t>
            </a:r>
            <a:r>
              <a:rPr lang="en-CA" dirty="0"/>
              <a:t>;</a:t>
            </a:r>
          </a:p>
          <a:p>
            <a:r>
              <a:rPr lang="en-CA" dirty="0" err="1"/>
              <a:t>int</a:t>
            </a:r>
            <a:r>
              <a:rPr lang="en-CA" dirty="0"/>
              <a:t> main()</a:t>
            </a:r>
          </a:p>
          <a:p>
            <a:r>
              <a:rPr lang="en-CA" dirty="0"/>
              <a:t>{</a:t>
            </a:r>
          </a:p>
          <a:p>
            <a:r>
              <a:rPr lang="de-DE" dirty="0"/>
              <a:t>int ftemp; //for temperature in fahrenheit</a:t>
            </a:r>
          </a:p>
          <a:p>
            <a:r>
              <a:rPr lang="de-DE" dirty="0"/>
              <a:t>cout &lt;&lt; “Enter temperature in fahrenheit: “;</a:t>
            </a:r>
          </a:p>
          <a:p>
            <a:r>
              <a:rPr lang="en-CA" dirty="0" err="1"/>
              <a:t>cin</a:t>
            </a:r>
            <a:r>
              <a:rPr lang="en-CA" dirty="0"/>
              <a:t> &gt;&gt; </a:t>
            </a:r>
            <a:r>
              <a:rPr lang="en-CA" dirty="0" err="1"/>
              <a:t>ftemp</a:t>
            </a:r>
            <a:r>
              <a:rPr lang="en-CA" dirty="0"/>
              <a:t>;</a:t>
            </a:r>
          </a:p>
          <a:p>
            <a:r>
              <a:rPr lang="fr-FR" dirty="0" err="1"/>
              <a:t>int</a:t>
            </a:r>
            <a:r>
              <a:rPr lang="fr-FR" dirty="0"/>
              <a:t> </a:t>
            </a:r>
            <a:r>
              <a:rPr lang="fr-FR" dirty="0" err="1"/>
              <a:t>ctemp</a:t>
            </a:r>
            <a:r>
              <a:rPr lang="fr-FR" dirty="0"/>
              <a:t> = (ftemp-32) * 5 / 9;</a:t>
            </a:r>
          </a:p>
          <a:p>
            <a:r>
              <a:rPr lang="en-CA" dirty="0" err="1"/>
              <a:t>cout</a:t>
            </a:r>
            <a:r>
              <a:rPr lang="en-CA" dirty="0"/>
              <a:t> &lt;&lt; “Equivalent in Celsius is: “ &lt;&lt; </a:t>
            </a:r>
            <a:r>
              <a:rPr lang="en-CA" dirty="0" err="1"/>
              <a:t>ctemp</a:t>
            </a:r>
            <a:r>
              <a:rPr lang="en-CA" dirty="0"/>
              <a:t> &lt;&lt; ‘\n’;</a:t>
            </a:r>
          </a:p>
          <a:p>
            <a:r>
              <a:rPr lang="en-CA" dirty="0"/>
              <a:t>return 0;</a:t>
            </a:r>
          </a:p>
          <a:p>
            <a:r>
              <a:rPr lang="en-CA" dirty="0" smtClean="0"/>
              <a:t>}</a:t>
            </a:r>
          </a:p>
          <a:p>
            <a:pPr marL="0" indent="0" algn="just">
              <a:buNone/>
            </a:pPr>
            <a:r>
              <a:rPr lang="en-CA" sz="3800" b="1" dirty="0" smtClean="0"/>
              <a:t>The </a:t>
            </a:r>
            <a:r>
              <a:rPr lang="en-CA" sz="3800" b="1" dirty="0"/>
              <a:t>&gt;&gt; is the </a:t>
            </a:r>
            <a:r>
              <a:rPr lang="en-CA" sz="3800" b="1" i="1" dirty="0"/>
              <a:t>extraction </a:t>
            </a:r>
            <a:r>
              <a:rPr lang="en-CA" sz="3800" b="1" dirty="0"/>
              <a:t>or </a:t>
            </a:r>
            <a:r>
              <a:rPr lang="en-CA" sz="3800" b="1" i="1" dirty="0"/>
              <a:t>get from </a:t>
            </a:r>
            <a:r>
              <a:rPr lang="en-CA" sz="3800" b="1" dirty="0"/>
              <a:t>operator. It takes the </a:t>
            </a:r>
            <a:r>
              <a:rPr lang="en-CA" sz="3800" b="1" dirty="0" smtClean="0"/>
              <a:t>value from </a:t>
            </a:r>
            <a:r>
              <a:rPr lang="en-CA" sz="3800" b="1" dirty="0"/>
              <a:t>the stream object on its left and places it in the variable on its right.</a:t>
            </a:r>
          </a:p>
        </p:txBody>
      </p:sp>
    </p:spTree>
    <p:extLst>
      <p:ext uri="{BB962C8B-B14F-4D97-AF65-F5344CB8AC3E}">
        <p14:creationId xmlns:p14="http://schemas.microsoft.com/office/powerpoint/2010/main" val="15385231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Type bool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CA" dirty="0"/>
              <a:t>Variables of type bool can have only two possible values: true and </a:t>
            </a:r>
            <a:r>
              <a:rPr lang="en-CA" dirty="0" smtClean="0"/>
              <a:t>false. In </a:t>
            </a:r>
            <a:r>
              <a:rPr lang="en-CA" dirty="0"/>
              <a:t>theory a bool type requires only one bit (not byte) of storage, but in practice </a:t>
            </a:r>
            <a:r>
              <a:rPr lang="en-CA" dirty="0" smtClean="0"/>
              <a:t>compilers often </a:t>
            </a:r>
            <a:r>
              <a:rPr lang="en-CA" dirty="0"/>
              <a:t>store them as bytes because a byte can be quickly accessed, while an individual bit </a:t>
            </a:r>
            <a:r>
              <a:rPr lang="en-CA" dirty="0" smtClean="0"/>
              <a:t>must be </a:t>
            </a:r>
            <a:r>
              <a:rPr lang="en-CA" dirty="0"/>
              <a:t>extracted from a byte, which requires additional time</a:t>
            </a:r>
            <a:r>
              <a:rPr lang="en-CA" dirty="0" smtClean="0"/>
              <a:t>.</a:t>
            </a:r>
          </a:p>
          <a:p>
            <a:pPr algn="just"/>
            <a:r>
              <a:rPr lang="en-CA" dirty="0"/>
              <a:t>type bool is most commonly used to hold the results of comparisons. Is </a:t>
            </a:r>
            <a:r>
              <a:rPr lang="en-CA" dirty="0" smtClean="0"/>
              <a:t>alpha less </a:t>
            </a:r>
            <a:r>
              <a:rPr lang="en-CA" dirty="0"/>
              <a:t>than beta? If so, a bool value is given the value true; if not, it’s given the value false.</a:t>
            </a:r>
          </a:p>
        </p:txBody>
      </p:sp>
    </p:spTree>
    <p:extLst>
      <p:ext uri="{BB962C8B-B14F-4D97-AF65-F5344CB8AC3E}">
        <p14:creationId xmlns:p14="http://schemas.microsoft.com/office/powerpoint/2010/main" val="20189972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The </a:t>
            </a:r>
            <a:r>
              <a:rPr lang="en-CA" b="1" dirty="0" err="1"/>
              <a:t>setw</a:t>
            </a:r>
            <a:r>
              <a:rPr lang="en-CA" b="1" dirty="0"/>
              <a:t> Manipulator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CA" dirty="0" err="1" smtClean="0"/>
              <a:t>setw</a:t>
            </a:r>
            <a:r>
              <a:rPr lang="en-CA" dirty="0" smtClean="0"/>
              <a:t> </a:t>
            </a:r>
            <a:r>
              <a:rPr lang="en-CA" dirty="0"/>
              <a:t>changes the field width of output</a:t>
            </a:r>
            <a:r>
              <a:rPr lang="en-CA" dirty="0" smtClean="0"/>
              <a:t>.</a:t>
            </a:r>
            <a:r>
              <a:rPr lang="en-CA" dirty="0"/>
              <a:t> The WIDTH1 program </a:t>
            </a:r>
            <a:r>
              <a:rPr lang="en-CA" dirty="0" smtClean="0"/>
              <a:t>below prints </a:t>
            </a:r>
            <a:r>
              <a:rPr lang="en-CA" dirty="0"/>
              <a:t>the names of three cities in one column, and their </a:t>
            </a:r>
            <a:r>
              <a:rPr lang="en-CA" dirty="0" smtClean="0"/>
              <a:t>populations in </a:t>
            </a:r>
            <a:r>
              <a:rPr lang="en-CA" dirty="0"/>
              <a:t>another</a:t>
            </a:r>
            <a:r>
              <a:rPr lang="en-CA" dirty="0" smtClean="0"/>
              <a:t>.</a:t>
            </a:r>
            <a:endParaRPr lang="en-CA" dirty="0"/>
          </a:p>
          <a:p>
            <a:pPr algn="just"/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887" y="3208556"/>
            <a:ext cx="5287113" cy="32389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5313" y="4417778"/>
            <a:ext cx="3820058" cy="1533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20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Basic Program Construction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Let’s </a:t>
            </a:r>
            <a:r>
              <a:rPr lang="en-CA" dirty="0"/>
              <a:t>look at a very simple C++ program. This program is called FIRST, so its source file is</a:t>
            </a:r>
          </a:p>
          <a:p>
            <a:r>
              <a:rPr lang="en-CA" dirty="0"/>
              <a:t>FIRST.CPP. It simply prints a sentence on the screen. Here it is:</a:t>
            </a:r>
          </a:p>
          <a:p>
            <a:r>
              <a:rPr lang="en-CA" dirty="0"/>
              <a:t>#include &lt;</a:t>
            </a:r>
            <a:r>
              <a:rPr lang="en-CA" dirty="0" err="1"/>
              <a:t>iostream</a:t>
            </a:r>
            <a:r>
              <a:rPr lang="en-CA" dirty="0"/>
              <a:t>&gt;</a:t>
            </a:r>
          </a:p>
          <a:p>
            <a:r>
              <a:rPr lang="en-CA" dirty="0"/>
              <a:t>using namespace </a:t>
            </a:r>
            <a:r>
              <a:rPr lang="en-CA" dirty="0" err="1"/>
              <a:t>std</a:t>
            </a:r>
            <a:r>
              <a:rPr lang="en-CA" dirty="0"/>
              <a:t>;</a:t>
            </a:r>
          </a:p>
          <a:p>
            <a:r>
              <a:rPr lang="en-CA" dirty="0" err="1"/>
              <a:t>int</a:t>
            </a:r>
            <a:r>
              <a:rPr lang="en-CA" dirty="0"/>
              <a:t> main()</a:t>
            </a:r>
          </a:p>
          <a:p>
            <a:r>
              <a:rPr lang="en-CA" dirty="0"/>
              <a:t>{</a:t>
            </a:r>
          </a:p>
          <a:p>
            <a:r>
              <a:rPr lang="en-CA" dirty="0" err="1"/>
              <a:t>cout</a:t>
            </a:r>
            <a:r>
              <a:rPr lang="en-CA" dirty="0"/>
              <a:t> &lt;&lt; </a:t>
            </a:r>
            <a:r>
              <a:rPr lang="en-CA" dirty="0" smtClean="0"/>
              <a:t>“Hello World\n</a:t>
            </a:r>
            <a:r>
              <a:rPr lang="en-CA" dirty="0"/>
              <a:t>”;</a:t>
            </a:r>
          </a:p>
          <a:p>
            <a:r>
              <a:rPr lang="en-CA" dirty="0"/>
              <a:t>return 0;</a:t>
            </a:r>
          </a:p>
          <a:p>
            <a:r>
              <a:rPr lang="en-CA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218282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The </a:t>
            </a:r>
            <a:r>
              <a:rPr lang="en-CA" b="1" dirty="0" err="1" smtClean="0"/>
              <a:t>setw</a:t>
            </a:r>
            <a:r>
              <a:rPr lang="en-CA" b="1" dirty="0" smtClean="0"/>
              <a:t> Manipulator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CA" dirty="0"/>
              <a:t>Here’s a variation of this program, WIDTH2, that uses the </a:t>
            </a:r>
            <a:r>
              <a:rPr lang="en-CA" dirty="0" err="1"/>
              <a:t>setw</a:t>
            </a:r>
            <a:r>
              <a:rPr lang="en-CA" dirty="0"/>
              <a:t> manipulator to eliminate </a:t>
            </a:r>
            <a:r>
              <a:rPr lang="en-CA" dirty="0" smtClean="0"/>
              <a:t>these problems </a:t>
            </a:r>
            <a:r>
              <a:rPr lang="en-CA" dirty="0"/>
              <a:t>by specifying field widths for the names and the numbers</a:t>
            </a:r>
            <a:r>
              <a:rPr lang="en-CA" dirty="0" smtClean="0"/>
              <a:t>:</a:t>
            </a:r>
          </a:p>
          <a:p>
            <a:pPr algn="just"/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127" y="3113468"/>
            <a:ext cx="7059010" cy="36485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7168" y="2978531"/>
            <a:ext cx="4713671" cy="2463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0387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Observation 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Cascading the Insertion </a:t>
            </a:r>
            <a:r>
              <a:rPr lang="en-CA" b="1" dirty="0" smtClean="0"/>
              <a:t>Operator</a:t>
            </a:r>
          </a:p>
          <a:p>
            <a:r>
              <a:rPr lang="en-CA" b="1" dirty="0"/>
              <a:t>Multiple </a:t>
            </a:r>
            <a:r>
              <a:rPr lang="en-CA" b="1" dirty="0" smtClean="0"/>
              <a:t>Definitions</a:t>
            </a:r>
          </a:p>
          <a:p>
            <a:r>
              <a:rPr lang="en-CA" b="1"/>
              <a:t>The IOMANIP Header File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11321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Basic Program Construction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 identifier </a:t>
            </a:r>
            <a:r>
              <a:rPr lang="en-CA" dirty="0" err="1"/>
              <a:t>cout</a:t>
            </a:r>
            <a:r>
              <a:rPr lang="en-CA" dirty="0"/>
              <a:t> (pronounced “C out”) is actually an </a:t>
            </a:r>
            <a:r>
              <a:rPr lang="en-CA" i="1" dirty="0"/>
              <a:t>object</a:t>
            </a:r>
            <a:r>
              <a:rPr lang="en-CA" dirty="0"/>
              <a:t>. It is predefined in C++ to </a:t>
            </a:r>
            <a:r>
              <a:rPr lang="en-CA" dirty="0" smtClean="0"/>
              <a:t>correspond to </a:t>
            </a:r>
            <a:r>
              <a:rPr lang="en-CA" dirty="0"/>
              <a:t>the </a:t>
            </a:r>
            <a:r>
              <a:rPr lang="en-CA" i="1" dirty="0"/>
              <a:t>standard output stream</a:t>
            </a:r>
            <a:r>
              <a:rPr lang="en-CA" dirty="0"/>
              <a:t>. A </a:t>
            </a:r>
            <a:r>
              <a:rPr lang="en-CA" i="1" dirty="0"/>
              <a:t>stream </a:t>
            </a:r>
            <a:r>
              <a:rPr lang="en-CA" dirty="0"/>
              <a:t>is an abstraction that refers to a flow of data.</a:t>
            </a:r>
          </a:p>
          <a:p>
            <a:r>
              <a:rPr lang="en-CA" dirty="0"/>
              <a:t>The standard output stream normally flows to the screen display—although it can be </a:t>
            </a:r>
            <a:r>
              <a:rPr lang="en-CA" dirty="0" smtClean="0"/>
              <a:t>redirected to </a:t>
            </a:r>
            <a:r>
              <a:rPr lang="en-CA" dirty="0"/>
              <a:t>other output devices</a:t>
            </a:r>
            <a:r>
              <a:rPr lang="en-CA" dirty="0" smtClean="0"/>
              <a:t>.</a:t>
            </a:r>
          </a:p>
          <a:p>
            <a:r>
              <a:rPr lang="en-CA" dirty="0"/>
              <a:t>The operator &lt;&lt; is called the </a:t>
            </a:r>
            <a:r>
              <a:rPr lang="en-CA" i="1" dirty="0"/>
              <a:t>insertion </a:t>
            </a:r>
            <a:r>
              <a:rPr lang="en-CA" dirty="0"/>
              <a:t>or </a:t>
            </a:r>
            <a:r>
              <a:rPr lang="en-CA" i="1" dirty="0"/>
              <a:t>put to </a:t>
            </a:r>
            <a:r>
              <a:rPr lang="en-CA" dirty="0"/>
              <a:t>operator. It directs the contents of the </a:t>
            </a:r>
            <a:r>
              <a:rPr lang="en-CA" dirty="0" smtClean="0"/>
              <a:t>variable on </a:t>
            </a:r>
            <a:r>
              <a:rPr lang="en-CA" dirty="0"/>
              <a:t>its right to the object on its left.</a:t>
            </a:r>
          </a:p>
        </p:txBody>
      </p:sp>
    </p:spTree>
    <p:extLst>
      <p:ext uri="{BB962C8B-B14F-4D97-AF65-F5344CB8AC3E}">
        <p14:creationId xmlns:p14="http://schemas.microsoft.com/office/powerpoint/2010/main" val="10574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String Constants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</a:t>
            </a:r>
            <a:r>
              <a:rPr lang="en-CA" dirty="0"/>
              <a:t>phrase in quotation marks, “Every age has a language of its own\n”, is an </a:t>
            </a:r>
            <a:r>
              <a:rPr lang="en-CA" dirty="0" smtClean="0"/>
              <a:t>example of </a:t>
            </a:r>
            <a:r>
              <a:rPr lang="en-CA" dirty="0"/>
              <a:t>a </a:t>
            </a:r>
            <a:r>
              <a:rPr lang="en-CA" i="1" dirty="0"/>
              <a:t>string constant</a:t>
            </a:r>
            <a:r>
              <a:rPr lang="en-C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7863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Directives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CA" dirty="0"/>
              <a:t>The two lines that begin the FIRST program are </a:t>
            </a:r>
            <a:r>
              <a:rPr lang="en-CA" i="1" dirty="0"/>
              <a:t>directives</a:t>
            </a:r>
            <a:r>
              <a:rPr lang="en-CA" dirty="0"/>
              <a:t>. The first is a </a:t>
            </a:r>
            <a:r>
              <a:rPr lang="en-CA" i="1" dirty="0"/>
              <a:t>preprocessor </a:t>
            </a:r>
            <a:r>
              <a:rPr lang="en-CA" i="1" dirty="0" smtClean="0"/>
              <a:t>directive</a:t>
            </a:r>
            <a:r>
              <a:rPr lang="en-CA" dirty="0" smtClean="0"/>
              <a:t>, and </a:t>
            </a:r>
            <a:r>
              <a:rPr lang="en-CA" dirty="0"/>
              <a:t>the second is a using </a:t>
            </a:r>
            <a:r>
              <a:rPr lang="en-CA" i="1" dirty="0"/>
              <a:t>directive</a:t>
            </a:r>
            <a:r>
              <a:rPr lang="en-CA" dirty="0"/>
              <a:t>. They occupy a sort of gray area: They’re not part of </a:t>
            </a:r>
            <a:r>
              <a:rPr lang="en-CA" dirty="0" smtClean="0"/>
              <a:t>the basic </a:t>
            </a:r>
            <a:r>
              <a:rPr lang="en-CA" dirty="0"/>
              <a:t>C++ language, but they’re </a:t>
            </a:r>
            <a:r>
              <a:rPr lang="en-CA" dirty="0" smtClean="0"/>
              <a:t>necessary anyway.</a:t>
            </a:r>
          </a:p>
          <a:p>
            <a:pPr algn="just"/>
            <a:r>
              <a:rPr lang="en-CA" dirty="0"/>
              <a:t>#include &lt;</a:t>
            </a:r>
            <a:r>
              <a:rPr lang="en-CA" dirty="0" err="1"/>
              <a:t>iostream</a:t>
            </a:r>
            <a:r>
              <a:rPr lang="en-CA" dirty="0" smtClean="0"/>
              <a:t>&gt;</a:t>
            </a:r>
          </a:p>
          <a:p>
            <a:pPr algn="just"/>
            <a:r>
              <a:rPr lang="en-CA" dirty="0"/>
              <a:t>The preprocessor directive #include tells the compiler to insert another file into your </a:t>
            </a:r>
            <a:r>
              <a:rPr lang="en-CA" dirty="0" smtClean="0"/>
              <a:t>source file</a:t>
            </a:r>
            <a:r>
              <a:rPr lang="en-CA" dirty="0"/>
              <a:t>. In effect, the #include directive is replaced by the contents of the file indicated. Using </a:t>
            </a:r>
            <a:r>
              <a:rPr lang="en-CA" dirty="0" smtClean="0"/>
              <a:t>an #include </a:t>
            </a:r>
            <a:r>
              <a:rPr lang="en-CA" dirty="0"/>
              <a:t>directive to insert another file into your source file is similar to pasting a block </a:t>
            </a:r>
            <a:r>
              <a:rPr lang="en-CA" dirty="0" smtClean="0"/>
              <a:t>of text </a:t>
            </a:r>
            <a:r>
              <a:rPr lang="en-CA" dirty="0"/>
              <a:t>into a document with your word processor.</a:t>
            </a:r>
          </a:p>
        </p:txBody>
      </p:sp>
    </p:spTree>
    <p:extLst>
      <p:ext uri="{BB962C8B-B14F-4D97-AF65-F5344CB8AC3E}">
        <p14:creationId xmlns:p14="http://schemas.microsoft.com/office/powerpoint/2010/main" val="3265016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Header Files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CA" dirty="0"/>
              <a:t>IOSTREAM is an </a:t>
            </a:r>
            <a:r>
              <a:rPr lang="en-CA" dirty="0" smtClean="0"/>
              <a:t>example of </a:t>
            </a:r>
            <a:r>
              <a:rPr lang="en-CA" dirty="0"/>
              <a:t>a </a:t>
            </a:r>
            <a:r>
              <a:rPr lang="en-CA" i="1" dirty="0"/>
              <a:t>header file </a:t>
            </a:r>
            <a:r>
              <a:rPr lang="en-CA" dirty="0"/>
              <a:t>(sometimes called an </a:t>
            </a:r>
            <a:r>
              <a:rPr lang="en-CA" i="1" dirty="0"/>
              <a:t>include file</a:t>
            </a:r>
            <a:r>
              <a:rPr lang="en-CA" dirty="0"/>
              <a:t>). It’s concerned with basic </a:t>
            </a:r>
            <a:r>
              <a:rPr lang="en-CA" dirty="0" smtClean="0"/>
              <a:t>input/output operations</a:t>
            </a:r>
            <a:r>
              <a:rPr lang="en-CA" dirty="0"/>
              <a:t>, and contains declarations that are needed by the </a:t>
            </a:r>
            <a:r>
              <a:rPr lang="en-CA" dirty="0" err="1"/>
              <a:t>cout</a:t>
            </a:r>
            <a:r>
              <a:rPr lang="en-CA" dirty="0"/>
              <a:t> identifier and the &lt;&lt; operator.</a:t>
            </a:r>
          </a:p>
          <a:p>
            <a:pPr algn="just"/>
            <a:r>
              <a:rPr lang="en-CA" dirty="0"/>
              <a:t>Without these declarations, the compiler won’t recognize </a:t>
            </a:r>
            <a:r>
              <a:rPr lang="en-CA" dirty="0" err="1"/>
              <a:t>cout</a:t>
            </a:r>
            <a:r>
              <a:rPr lang="en-CA" dirty="0"/>
              <a:t> and will think &lt;&lt; is being </a:t>
            </a:r>
            <a:r>
              <a:rPr lang="en-CA" dirty="0" smtClean="0"/>
              <a:t>used incorrectly</a:t>
            </a:r>
            <a:r>
              <a:rPr lang="en-C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3684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The using Directive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352" y="1380744"/>
            <a:ext cx="10823448" cy="479621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CA" dirty="0"/>
              <a:t>A C++ program can be divided into different </a:t>
            </a:r>
            <a:r>
              <a:rPr lang="en-CA" i="1" dirty="0"/>
              <a:t>namespaces</a:t>
            </a:r>
            <a:r>
              <a:rPr lang="en-CA" dirty="0"/>
              <a:t>. A namespace is a part of the </a:t>
            </a:r>
            <a:r>
              <a:rPr lang="en-CA" dirty="0" smtClean="0"/>
              <a:t>program in </a:t>
            </a:r>
            <a:r>
              <a:rPr lang="en-CA" dirty="0"/>
              <a:t>which certain names are recognized; outside of the namespace they’re unknown. </a:t>
            </a:r>
            <a:r>
              <a:rPr lang="en-CA" dirty="0" smtClean="0"/>
              <a:t>The directive</a:t>
            </a:r>
          </a:p>
          <a:p>
            <a:pPr marL="0" indent="0" algn="ctr">
              <a:buNone/>
            </a:pPr>
            <a:r>
              <a:rPr lang="en-CA" b="1" dirty="0">
                <a:solidFill>
                  <a:srgbClr val="FF0000"/>
                </a:solidFill>
              </a:rPr>
              <a:t>using namespace </a:t>
            </a:r>
            <a:r>
              <a:rPr lang="en-CA" b="1" dirty="0" err="1">
                <a:solidFill>
                  <a:srgbClr val="FF0000"/>
                </a:solidFill>
              </a:rPr>
              <a:t>std</a:t>
            </a:r>
            <a:r>
              <a:rPr lang="en-CA" b="1" dirty="0">
                <a:solidFill>
                  <a:srgbClr val="FF0000"/>
                </a:solidFill>
              </a:rPr>
              <a:t>;</a:t>
            </a:r>
          </a:p>
          <a:p>
            <a:pPr algn="just"/>
            <a:r>
              <a:rPr lang="en-CA" dirty="0"/>
              <a:t>says that all the program statements that follow are within the </a:t>
            </a:r>
            <a:r>
              <a:rPr lang="en-CA" dirty="0" err="1"/>
              <a:t>std</a:t>
            </a:r>
            <a:r>
              <a:rPr lang="en-CA" dirty="0"/>
              <a:t> namespace. Various </a:t>
            </a:r>
            <a:r>
              <a:rPr lang="en-CA" dirty="0" smtClean="0"/>
              <a:t>program components </a:t>
            </a:r>
            <a:r>
              <a:rPr lang="en-CA" dirty="0"/>
              <a:t>such as </a:t>
            </a:r>
            <a:r>
              <a:rPr lang="en-CA" dirty="0" err="1"/>
              <a:t>cout</a:t>
            </a:r>
            <a:r>
              <a:rPr lang="en-CA" dirty="0"/>
              <a:t> are declared within this namespace. If we didn’t use the using </a:t>
            </a:r>
            <a:r>
              <a:rPr lang="en-CA" dirty="0" smtClean="0"/>
              <a:t>directive, we </a:t>
            </a:r>
            <a:r>
              <a:rPr lang="en-CA" dirty="0"/>
              <a:t>would need to add the </a:t>
            </a:r>
            <a:r>
              <a:rPr lang="en-CA" dirty="0" err="1"/>
              <a:t>std</a:t>
            </a:r>
            <a:r>
              <a:rPr lang="en-CA" dirty="0"/>
              <a:t> name to many program elements. For example, in the </a:t>
            </a:r>
            <a:r>
              <a:rPr lang="en-CA" dirty="0" smtClean="0"/>
              <a:t>FIRST program </a:t>
            </a:r>
            <a:r>
              <a:rPr lang="en-CA" dirty="0"/>
              <a:t>we’d need to say</a:t>
            </a:r>
          </a:p>
          <a:p>
            <a:pPr algn="just"/>
            <a:r>
              <a:rPr lang="en-CA" dirty="0" err="1"/>
              <a:t>std</a:t>
            </a:r>
            <a:r>
              <a:rPr lang="en-CA" dirty="0"/>
              <a:t>::</a:t>
            </a:r>
            <a:r>
              <a:rPr lang="en-CA" dirty="0" err="1"/>
              <a:t>cout</a:t>
            </a:r>
            <a:r>
              <a:rPr lang="en-CA" dirty="0"/>
              <a:t> &lt;&lt; “Every age has a language of its own.”;</a:t>
            </a:r>
          </a:p>
          <a:p>
            <a:pPr algn="just"/>
            <a:r>
              <a:rPr lang="en-CA" dirty="0"/>
              <a:t>To avoid adding </a:t>
            </a:r>
            <a:r>
              <a:rPr lang="en-CA" dirty="0" err="1"/>
              <a:t>std</a:t>
            </a:r>
            <a:r>
              <a:rPr lang="en-CA" dirty="0"/>
              <a:t>:: dozens of times in programs we use the using directive instead</a:t>
            </a:r>
          </a:p>
        </p:txBody>
      </p:sp>
    </p:spTree>
    <p:extLst>
      <p:ext uri="{BB962C8B-B14F-4D97-AF65-F5344CB8AC3E}">
        <p14:creationId xmlns:p14="http://schemas.microsoft.com/office/powerpoint/2010/main" val="2478932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Integer Variables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/>
              <a:t>#include &lt;</a:t>
            </a:r>
            <a:r>
              <a:rPr lang="en-CA" dirty="0" err="1"/>
              <a:t>iostream</a:t>
            </a:r>
            <a:r>
              <a:rPr lang="en-CA" dirty="0"/>
              <a:t>&gt;</a:t>
            </a:r>
          </a:p>
          <a:p>
            <a:r>
              <a:rPr lang="en-CA" dirty="0"/>
              <a:t>using namespace </a:t>
            </a:r>
            <a:r>
              <a:rPr lang="en-CA" dirty="0" err="1"/>
              <a:t>std</a:t>
            </a:r>
            <a:r>
              <a:rPr lang="en-CA" dirty="0"/>
              <a:t>;</a:t>
            </a:r>
          </a:p>
          <a:p>
            <a:r>
              <a:rPr lang="en-CA" dirty="0" err="1"/>
              <a:t>int</a:t>
            </a:r>
            <a:r>
              <a:rPr lang="en-CA" dirty="0"/>
              <a:t> main()</a:t>
            </a:r>
          </a:p>
          <a:p>
            <a:r>
              <a:rPr lang="en-CA" dirty="0"/>
              <a:t>{</a:t>
            </a:r>
          </a:p>
          <a:p>
            <a:r>
              <a:rPr lang="en-CA" dirty="0" err="1"/>
              <a:t>int</a:t>
            </a:r>
            <a:r>
              <a:rPr lang="en-CA" dirty="0"/>
              <a:t> var1; //define var1</a:t>
            </a:r>
          </a:p>
          <a:p>
            <a:r>
              <a:rPr lang="en-CA" dirty="0" err="1"/>
              <a:t>int</a:t>
            </a:r>
            <a:r>
              <a:rPr lang="en-CA" dirty="0"/>
              <a:t> var2; //define </a:t>
            </a:r>
            <a:r>
              <a:rPr lang="en-CA" dirty="0" smtClean="0"/>
              <a:t>var2</a:t>
            </a:r>
          </a:p>
          <a:p>
            <a:r>
              <a:rPr lang="en-CA" dirty="0"/>
              <a:t>var1 = 20; //assign value to var1</a:t>
            </a:r>
          </a:p>
          <a:p>
            <a:r>
              <a:rPr lang="en-CA" dirty="0"/>
              <a:t>var2 = var1 + 10; //assign value to var2</a:t>
            </a:r>
          </a:p>
          <a:p>
            <a:r>
              <a:rPr lang="en-CA" dirty="0" err="1"/>
              <a:t>cout</a:t>
            </a:r>
            <a:r>
              <a:rPr lang="en-CA" dirty="0"/>
              <a:t> &lt;&lt; “var1+10 is “; //output text</a:t>
            </a:r>
          </a:p>
          <a:p>
            <a:r>
              <a:rPr lang="en-CA" dirty="0" err="1"/>
              <a:t>cout</a:t>
            </a:r>
            <a:r>
              <a:rPr lang="en-CA" dirty="0"/>
              <a:t> &lt;&lt; var2 &lt;&lt; </a:t>
            </a:r>
            <a:r>
              <a:rPr lang="en-CA" dirty="0" err="1"/>
              <a:t>endl</a:t>
            </a:r>
            <a:r>
              <a:rPr lang="en-CA" dirty="0"/>
              <a:t>; //output value of var2</a:t>
            </a:r>
          </a:p>
          <a:p>
            <a:r>
              <a:rPr lang="en-CA" dirty="0"/>
              <a:t>return 0;</a:t>
            </a:r>
          </a:p>
          <a:p>
            <a:r>
              <a:rPr lang="en-CA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96518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Variable Names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The names given to variables (</a:t>
            </a:r>
            <a:r>
              <a:rPr lang="en-CA" dirty="0" smtClean="0"/>
              <a:t>and other </a:t>
            </a:r>
            <a:r>
              <a:rPr lang="en-CA" dirty="0"/>
              <a:t>program features) are called </a:t>
            </a:r>
            <a:r>
              <a:rPr lang="en-CA" i="1" dirty="0"/>
              <a:t>identifiers</a:t>
            </a:r>
            <a:r>
              <a:rPr lang="en-CA" dirty="0" smtClean="0"/>
              <a:t>.</a:t>
            </a:r>
          </a:p>
          <a:p>
            <a:r>
              <a:rPr lang="en-CA" dirty="0"/>
              <a:t>What are the rules for writing identifiers?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CA" dirty="0" smtClean="0"/>
              <a:t>You can </a:t>
            </a:r>
            <a:r>
              <a:rPr lang="en-CA" dirty="0"/>
              <a:t>use upper- and lowercase letters, and the digits from 1 to 9. You can also use the </a:t>
            </a:r>
            <a:r>
              <a:rPr lang="en-CA" dirty="0" smtClean="0"/>
              <a:t>underscore (_). </a:t>
            </a:r>
            <a:r>
              <a:rPr lang="en-CA" dirty="0"/>
              <a:t>The first character must be a letter or underscore. Identifiers can be as long as </a:t>
            </a:r>
            <a:r>
              <a:rPr lang="en-CA" dirty="0" smtClean="0"/>
              <a:t>you like</a:t>
            </a:r>
            <a:r>
              <a:rPr lang="en-CA" dirty="0"/>
              <a:t>, but most compilers will only recognize the first few hundred characters. The compiler </a:t>
            </a:r>
            <a:r>
              <a:rPr lang="en-CA" dirty="0" smtClean="0"/>
              <a:t>distinguishes between </a:t>
            </a:r>
            <a:r>
              <a:rPr lang="en-CA" dirty="0"/>
              <a:t>upper- and lowercase letters, so </a:t>
            </a:r>
            <a:r>
              <a:rPr lang="en-CA" dirty="0" err="1"/>
              <a:t>Var</a:t>
            </a:r>
            <a:r>
              <a:rPr lang="en-CA" dirty="0"/>
              <a:t> is not the same as </a:t>
            </a:r>
            <a:r>
              <a:rPr lang="en-CA" dirty="0" err="1"/>
              <a:t>var</a:t>
            </a:r>
            <a:r>
              <a:rPr lang="en-CA" dirty="0"/>
              <a:t> or VAR.</a:t>
            </a:r>
          </a:p>
        </p:txBody>
      </p:sp>
    </p:spTree>
    <p:extLst>
      <p:ext uri="{BB962C8B-B14F-4D97-AF65-F5344CB8AC3E}">
        <p14:creationId xmlns:p14="http://schemas.microsoft.com/office/powerpoint/2010/main" val="3843051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1400</Words>
  <Application>Microsoft Office PowerPoint</Application>
  <PresentationFormat>Widescreen</PresentationFormat>
  <Paragraphs>102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Programming Fundamentals</vt:lpstr>
      <vt:lpstr>Basic Program Construction</vt:lpstr>
      <vt:lpstr>Basic Program Construction</vt:lpstr>
      <vt:lpstr>String Constants</vt:lpstr>
      <vt:lpstr>Directives</vt:lpstr>
      <vt:lpstr>Header Files</vt:lpstr>
      <vt:lpstr>The using Directive</vt:lpstr>
      <vt:lpstr>Integer Variables</vt:lpstr>
      <vt:lpstr>Variable Names</vt:lpstr>
      <vt:lpstr>Rules for Variable Names</vt:lpstr>
      <vt:lpstr>Assignment Statements</vt:lpstr>
      <vt:lpstr>The endl Manipulator</vt:lpstr>
      <vt:lpstr>Character Constants </vt:lpstr>
      <vt:lpstr>Escape Sequences</vt:lpstr>
      <vt:lpstr>Escape Sequences</vt:lpstr>
      <vt:lpstr>\xdd</vt:lpstr>
      <vt:lpstr>Input with cin</vt:lpstr>
      <vt:lpstr>Type bool</vt:lpstr>
      <vt:lpstr>The setw Manipulator</vt:lpstr>
      <vt:lpstr>The setw Manipulator</vt:lpstr>
      <vt:lpstr>Observation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Fundamentals</dc:title>
  <dc:creator>Microsoft account</dc:creator>
  <cp:lastModifiedBy>Microsoft account</cp:lastModifiedBy>
  <cp:revision>84</cp:revision>
  <dcterms:created xsi:type="dcterms:W3CDTF">2024-03-10T19:53:23Z</dcterms:created>
  <dcterms:modified xsi:type="dcterms:W3CDTF">2024-03-10T21:01:41Z</dcterms:modified>
</cp:coreProperties>
</file>