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B7179CD-EF0B-4620-B6CA-F5CE976818FC}" type="datetimeFigureOut">
              <a:rPr lang="en-CA" smtClean="0"/>
              <a:t>2024-09-30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115070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7179CD-EF0B-4620-B6CA-F5CE976818FC}" type="datetimeFigureOut">
              <a:rPr lang="en-CA" smtClean="0"/>
              <a:t>2024-09-30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55994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7179CD-EF0B-4620-B6CA-F5CE976818FC}" type="datetimeFigureOut">
              <a:rPr lang="en-CA" smtClean="0"/>
              <a:t>2024-09-30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242710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7179CD-EF0B-4620-B6CA-F5CE976818FC}" type="datetimeFigureOut">
              <a:rPr lang="en-CA" smtClean="0"/>
              <a:t>2024-09-30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95978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7179CD-EF0B-4620-B6CA-F5CE976818FC}" type="datetimeFigureOut">
              <a:rPr lang="en-CA" smtClean="0"/>
              <a:t>2024-09-30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121600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B7179CD-EF0B-4620-B6CA-F5CE976818FC}" type="datetimeFigureOut">
              <a:rPr lang="en-CA" smtClean="0"/>
              <a:t>2024-09-30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3634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B7179CD-EF0B-4620-B6CA-F5CE976818FC}" type="datetimeFigureOut">
              <a:rPr lang="en-CA" smtClean="0"/>
              <a:t>2024-09-30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111617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B7179CD-EF0B-4620-B6CA-F5CE976818FC}" type="datetimeFigureOut">
              <a:rPr lang="en-CA" smtClean="0"/>
              <a:t>2024-09-30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297092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179CD-EF0B-4620-B6CA-F5CE976818FC}" type="datetimeFigureOut">
              <a:rPr lang="en-CA" smtClean="0"/>
              <a:t>2024-09-30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414121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179CD-EF0B-4620-B6CA-F5CE976818FC}" type="datetimeFigureOut">
              <a:rPr lang="en-CA" smtClean="0"/>
              <a:t>2024-09-30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109843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179CD-EF0B-4620-B6CA-F5CE976818FC}" type="datetimeFigureOut">
              <a:rPr lang="en-CA" smtClean="0"/>
              <a:t>2024-09-30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84D527-AD4B-4C3A-B1E7-F35B67AFEAEE}" type="slidenum">
              <a:rPr lang="en-CA" smtClean="0"/>
              <a:t>‹#›</a:t>
            </a:fld>
            <a:endParaRPr lang="en-CA"/>
          </a:p>
        </p:txBody>
      </p:sp>
    </p:spTree>
    <p:extLst>
      <p:ext uri="{BB962C8B-B14F-4D97-AF65-F5344CB8AC3E}">
        <p14:creationId xmlns:p14="http://schemas.microsoft.com/office/powerpoint/2010/main" val="392820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179CD-EF0B-4620-B6CA-F5CE976818FC}" type="datetimeFigureOut">
              <a:rPr lang="en-CA" smtClean="0"/>
              <a:t>2024-09-30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4D527-AD4B-4C3A-B1E7-F35B67AFEAEE}" type="slidenum">
              <a:rPr lang="en-CA" smtClean="0"/>
              <a:t>‹#›</a:t>
            </a:fld>
            <a:endParaRPr lang="en-CA"/>
          </a:p>
        </p:txBody>
      </p:sp>
    </p:spTree>
    <p:extLst>
      <p:ext uri="{BB962C8B-B14F-4D97-AF65-F5344CB8AC3E}">
        <p14:creationId xmlns:p14="http://schemas.microsoft.com/office/powerpoint/2010/main" val="154933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Applied Thermodynamics</a:t>
            </a:r>
            <a:br>
              <a:rPr lang="en-CA" dirty="0" smtClean="0"/>
            </a:br>
            <a:r>
              <a:rPr lang="en-CA" dirty="0" smtClean="0"/>
              <a:t>Lecture 2</a:t>
            </a:r>
            <a:endParaRPr lang="en-CA" dirty="0"/>
          </a:p>
        </p:txBody>
      </p:sp>
      <p:sp>
        <p:nvSpPr>
          <p:cNvPr id="3" name="Subtitle 2"/>
          <p:cNvSpPr>
            <a:spLocks noGrp="1"/>
          </p:cNvSpPr>
          <p:nvPr>
            <p:ph type="subTitle" idx="1"/>
          </p:nvPr>
        </p:nvSpPr>
        <p:spPr/>
        <p:txBody>
          <a:bodyPr/>
          <a:lstStyle/>
          <a:p>
            <a:r>
              <a:rPr lang="en-CA" dirty="0" smtClean="0"/>
              <a:t>Asma </a:t>
            </a:r>
            <a:r>
              <a:rPr lang="en-CA" dirty="0" err="1" smtClean="0"/>
              <a:t>Mushtaq</a:t>
            </a:r>
            <a:r>
              <a:rPr lang="en-CA" dirty="0" smtClean="0"/>
              <a:t> </a:t>
            </a:r>
          </a:p>
          <a:p>
            <a:r>
              <a:rPr lang="en-CA" dirty="0" smtClean="0"/>
              <a:t>asmamushtaq@gcu.edu.pk</a:t>
            </a:r>
            <a:endParaRPr lang="en-CA" dirty="0"/>
          </a:p>
        </p:txBody>
      </p:sp>
    </p:spTree>
    <p:extLst>
      <p:ext uri="{BB962C8B-B14F-4D97-AF65-F5344CB8AC3E}">
        <p14:creationId xmlns:p14="http://schemas.microsoft.com/office/powerpoint/2010/main" val="258068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Reversible process </a:t>
            </a:r>
          </a:p>
        </p:txBody>
      </p:sp>
      <p:pic>
        <p:nvPicPr>
          <p:cNvPr id="4" name="Content Placeholder 3"/>
          <p:cNvPicPr>
            <a:picLocks noGrp="1" noChangeAspect="1"/>
          </p:cNvPicPr>
          <p:nvPr>
            <p:ph idx="1"/>
          </p:nvPr>
        </p:nvPicPr>
        <p:blipFill>
          <a:blip r:embed="rId2"/>
          <a:stretch>
            <a:fillRect/>
          </a:stretch>
        </p:blipFill>
        <p:spPr>
          <a:xfrm>
            <a:off x="1447363" y="2170546"/>
            <a:ext cx="8407635" cy="3281028"/>
          </a:xfrm>
          <a:prstGeom prst="rect">
            <a:avLst/>
          </a:prstGeom>
        </p:spPr>
      </p:pic>
    </p:spTree>
    <p:extLst>
      <p:ext uri="{BB962C8B-B14F-4D97-AF65-F5344CB8AC3E}">
        <p14:creationId xmlns:p14="http://schemas.microsoft.com/office/powerpoint/2010/main" val="275909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pPr marL="0" indent="0" algn="just">
              <a:buNone/>
            </a:pPr>
            <a:r>
              <a:rPr lang="en-CA" dirty="0" smtClean="0"/>
              <a:t>where </a:t>
            </a:r>
            <a:r>
              <a:rPr lang="en-CA" dirty="0" err="1"/>
              <a:t>dV</a:t>
            </a:r>
            <a:r>
              <a:rPr lang="en-CA" dirty="0"/>
              <a:t> is a small increase in volume. The negative sign is necessary because the volume is decreasing.</a:t>
            </a:r>
          </a:p>
          <a:p>
            <a:pPr marL="0" indent="0" algn="just">
              <a:buNone/>
            </a:pPr>
            <a:r>
              <a:rPr lang="en-CA" dirty="0"/>
              <a:t>Or for a mass, m,</a:t>
            </a:r>
          </a:p>
          <a:p>
            <a:pPr marL="0" indent="0" algn="ctr">
              <a:buNone/>
            </a:pPr>
            <a:r>
              <a:rPr lang="en-CA" sz="3000" b="1" dirty="0" err="1">
                <a:solidFill>
                  <a:srgbClr val="FF0000"/>
                </a:solidFill>
              </a:rPr>
              <a:t>dw</a:t>
            </a:r>
            <a:r>
              <a:rPr lang="en-CA" sz="3000" b="1" dirty="0">
                <a:solidFill>
                  <a:srgbClr val="FF0000"/>
                </a:solidFill>
              </a:rPr>
              <a:t>= -</a:t>
            </a:r>
            <a:r>
              <a:rPr lang="en-CA" sz="3000" b="1" dirty="0" err="1">
                <a:solidFill>
                  <a:srgbClr val="FF0000"/>
                </a:solidFill>
              </a:rPr>
              <a:t>mp</a:t>
            </a:r>
            <a:r>
              <a:rPr lang="en-CA" sz="3000" b="1" dirty="0">
                <a:solidFill>
                  <a:srgbClr val="FF0000"/>
                </a:solidFill>
              </a:rPr>
              <a:t> </a:t>
            </a:r>
            <a:r>
              <a:rPr lang="en-CA" sz="3000" b="1" dirty="0" smtClean="0">
                <a:solidFill>
                  <a:srgbClr val="FF0000"/>
                </a:solidFill>
              </a:rPr>
              <a:t>dv</a:t>
            </a:r>
            <a:endParaRPr lang="en-CA" sz="3000" b="1" dirty="0">
              <a:solidFill>
                <a:srgbClr val="FF0000"/>
              </a:solidFill>
            </a:endParaRPr>
          </a:p>
          <a:p>
            <a:pPr marL="0" indent="0" algn="just">
              <a:buNone/>
            </a:pPr>
            <a:r>
              <a:rPr lang="en-CA" dirty="0"/>
              <a:t>where </a:t>
            </a:r>
            <a:r>
              <a:rPr lang="en-CA" dirty="0" smtClean="0"/>
              <a:t>v </a:t>
            </a:r>
            <a:r>
              <a:rPr lang="en-CA" dirty="0"/>
              <a:t>is the specific volume. </a:t>
            </a:r>
            <a:r>
              <a:rPr lang="en-CA" dirty="0" smtClean="0"/>
              <a:t>When </a:t>
            </a:r>
            <a:r>
              <a:rPr lang="en-CA" dirty="0"/>
              <a:t>a fluid undergoes a reversible process a series of state points can be joined up to form a line on a diagram of properties. The work done on the fluid during any reversible process, W, is therefore given by the area under the line of the process plotted on a p-v </a:t>
            </a:r>
            <a:r>
              <a:rPr lang="en-CA" dirty="0" smtClean="0"/>
              <a:t>diagram.</a:t>
            </a:r>
            <a:endParaRPr lang="en-CA" dirty="0"/>
          </a:p>
          <a:p>
            <a:pPr marL="0" indent="0" algn="ctr">
              <a:buNone/>
            </a:pPr>
            <a:r>
              <a:rPr lang="en-CA" b="1" dirty="0">
                <a:solidFill>
                  <a:srgbClr val="FF0000"/>
                </a:solidFill>
              </a:rPr>
              <a:t>W = -</a:t>
            </a:r>
            <a:r>
              <a:rPr lang="en-CA" b="1" dirty="0" err="1" smtClean="0">
                <a:solidFill>
                  <a:srgbClr val="FF0000"/>
                </a:solidFill>
              </a:rPr>
              <a:t>mpdv</a:t>
            </a:r>
            <a:endParaRPr lang="en-CA" b="1" dirty="0" smtClean="0">
              <a:solidFill>
                <a:srgbClr val="FF0000"/>
              </a:solidFill>
            </a:endParaRPr>
          </a:p>
          <a:p>
            <a:pPr marL="0" indent="0" algn="ctr">
              <a:buNone/>
            </a:pPr>
            <a:endParaRPr lang="en-CA" b="1" dirty="0" smtClean="0">
              <a:solidFill>
                <a:srgbClr val="FF0000"/>
              </a:solidFill>
            </a:endParaRPr>
          </a:p>
          <a:p>
            <a:pPr marL="0" indent="0" algn="ctr">
              <a:buNone/>
            </a:pPr>
            <a:endParaRPr lang="en-CA" b="1" dirty="0" smtClean="0">
              <a:solidFill>
                <a:srgbClr val="FF0000"/>
              </a:solidFill>
            </a:endParaRPr>
          </a:p>
        </p:txBody>
      </p:sp>
      <p:pic>
        <p:nvPicPr>
          <p:cNvPr id="4" name="Picture 3"/>
          <p:cNvPicPr>
            <a:picLocks noChangeAspect="1"/>
          </p:cNvPicPr>
          <p:nvPr/>
        </p:nvPicPr>
        <p:blipFill>
          <a:blip r:embed="rId2"/>
          <a:stretch>
            <a:fillRect/>
          </a:stretch>
        </p:blipFill>
        <p:spPr>
          <a:xfrm>
            <a:off x="3900181" y="5832109"/>
            <a:ext cx="4391638" cy="1105054"/>
          </a:xfrm>
          <a:prstGeom prst="rect">
            <a:avLst/>
          </a:prstGeom>
        </p:spPr>
      </p:pic>
    </p:spTree>
    <p:extLst>
      <p:ext uri="{BB962C8B-B14F-4D97-AF65-F5344CB8AC3E}">
        <p14:creationId xmlns:p14="http://schemas.microsoft.com/office/powerpoint/2010/main" val="3483364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stretch>
            <a:fillRect/>
          </a:stretch>
        </p:blipFill>
        <p:spPr>
          <a:xfrm>
            <a:off x="3914014" y="2281625"/>
            <a:ext cx="4696480" cy="3753374"/>
          </a:xfrm>
          <a:prstGeom prst="rect">
            <a:avLst/>
          </a:prstGeom>
        </p:spPr>
      </p:pic>
    </p:spTree>
    <p:extLst>
      <p:ext uri="{BB962C8B-B14F-4D97-AF65-F5344CB8AC3E}">
        <p14:creationId xmlns:p14="http://schemas.microsoft.com/office/powerpoint/2010/main" val="2458687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pic>
        <p:nvPicPr>
          <p:cNvPr id="5" name="Content Placeholder 4"/>
          <p:cNvPicPr>
            <a:picLocks noGrp="1" noChangeAspect="1"/>
          </p:cNvPicPr>
          <p:nvPr>
            <p:ph idx="1"/>
          </p:nvPr>
        </p:nvPicPr>
        <p:blipFill>
          <a:blip r:embed="rId2"/>
          <a:stretch>
            <a:fillRect/>
          </a:stretch>
        </p:blipFill>
        <p:spPr>
          <a:xfrm>
            <a:off x="3823855" y="1825624"/>
            <a:ext cx="4098719" cy="4882065"/>
          </a:xfrm>
          <a:prstGeom prst="rect">
            <a:avLst/>
          </a:prstGeom>
        </p:spPr>
      </p:pic>
      <p:pic>
        <p:nvPicPr>
          <p:cNvPr id="4" name="Picture 3"/>
          <p:cNvPicPr>
            <a:picLocks noChangeAspect="1"/>
          </p:cNvPicPr>
          <p:nvPr/>
        </p:nvPicPr>
        <p:blipFill>
          <a:blip r:embed="rId3"/>
          <a:stretch>
            <a:fillRect/>
          </a:stretch>
        </p:blipFill>
        <p:spPr>
          <a:xfrm>
            <a:off x="838200" y="204581"/>
            <a:ext cx="9507277" cy="1486107"/>
          </a:xfrm>
          <a:prstGeom prst="rect">
            <a:avLst/>
          </a:prstGeom>
        </p:spPr>
      </p:pic>
    </p:spTree>
    <p:extLst>
      <p:ext uri="{BB962C8B-B14F-4D97-AF65-F5344CB8AC3E}">
        <p14:creationId xmlns:p14="http://schemas.microsoft.com/office/powerpoint/2010/main" val="3781539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When Expansion takes place reversibly </a:t>
            </a:r>
            <a:endParaRPr lang="en-CA" dirty="0"/>
          </a:p>
        </p:txBody>
      </p:sp>
      <p:pic>
        <p:nvPicPr>
          <p:cNvPr id="4" name="Content Placeholder 3"/>
          <p:cNvPicPr>
            <a:picLocks noGrp="1" noChangeAspect="1"/>
          </p:cNvPicPr>
          <p:nvPr>
            <p:ph idx="1"/>
          </p:nvPr>
        </p:nvPicPr>
        <p:blipFill>
          <a:blip r:embed="rId2"/>
          <a:stretch>
            <a:fillRect/>
          </a:stretch>
        </p:blipFill>
        <p:spPr>
          <a:xfrm>
            <a:off x="2750811" y="1545163"/>
            <a:ext cx="5254430" cy="3257746"/>
          </a:xfrm>
          <a:prstGeom prst="rect">
            <a:avLst/>
          </a:prstGeom>
        </p:spPr>
      </p:pic>
      <p:pic>
        <p:nvPicPr>
          <p:cNvPr id="5" name="Content Placeholder 3"/>
          <p:cNvPicPr>
            <a:picLocks noChangeAspect="1"/>
          </p:cNvPicPr>
          <p:nvPr/>
        </p:nvPicPr>
        <p:blipFill>
          <a:blip r:embed="rId3"/>
          <a:stretch>
            <a:fillRect/>
          </a:stretch>
        </p:blipFill>
        <p:spPr>
          <a:xfrm>
            <a:off x="838200" y="4693190"/>
            <a:ext cx="8821381" cy="1571844"/>
          </a:xfrm>
          <a:prstGeom prst="rect">
            <a:avLst/>
          </a:prstGeom>
        </p:spPr>
      </p:pic>
    </p:spTree>
    <p:extLst>
      <p:ext uri="{BB962C8B-B14F-4D97-AF65-F5344CB8AC3E}">
        <p14:creationId xmlns:p14="http://schemas.microsoft.com/office/powerpoint/2010/main" val="411641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14035" y="184726"/>
            <a:ext cx="11545455" cy="6816437"/>
          </a:xfrm>
        </p:spPr>
        <p:txBody>
          <a:bodyPr>
            <a:normAutofit fontScale="92500"/>
          </a:bodyPr>
          <a:lstStyle/>
          <a:p>
            <a:pPr algn="just"/>
            <a:endParaRPr lang="en-CA" dirty="0"/>
          </a:p>
          <a:p>
            <a:pPr algn="just"/>
            <a:r>
              <a:rPr lang="en-CA" dirty="0"/>
              <a:t>A process from right to left on the </a:t>
            </a:r>
            <a:r>
              <a:rPr lang="en-CA" dirty="0" err="1" smtClean="0"/>
              <a:t>pv</a:t>
            </a:r>
            <a:r>
              <a:rPr lang="en-CA" dirty="0" smtClean="0"/>
              <a:t> </a:t>
            </a:r>
            <a:r>
              <a:rPr lang="en-CA" dirty="0"/>
              <a:t>diagram is one in which there is a work input to the fluid (</a:t>
            </a:r>
            <a:r>
              <a:rPr lang="en-CA" dirty="0" err="1"/>
              <a:t>ie</a:t>
            </a:r>
            <a:r>
              <a:rPr lang="en-CA" dirty="0"/>
              <a:t>. W is positive). Conversely, a process from left to right is one in which there is a work output from the fluid (</a:t>
            </a:r>
            <a:r>
              <a:rPr lang="en-CA" dirty="0" err="1"/>
              <a:t>ie</a:t>
            </a:r>
            <a:r>
              <a:rPr lang="en-CA" dirty="0"/>
              <a:t>. W is negative).</a:t>
            </a:r>
          </a:p>
          <a:p>
            <a:pPr algn="just"/>
            <a:r>
              <a:rPr lang="en-CA" dirty="0"/>
              <a:t>When a fluid undergoes a series of process and finally returns to its initial state, then it is said to have undergone a thermodynamic cycle. A cycle which consists only of reversible processes is a reversible cycle. A cycle plotted on a diagram of properties forms a closed figure, and a reversible cycle plotted on a p-v diagram forms a closed figure the area of which represents the net work of the cycle. </a:t>
            </a:r>
            <a:endParaRPr lang="en-CA" dirty="0" smtClean="0"/>
          </a:p>
          <a:p>
            <a:pPr algn="just"/>
            <a:r>
              <a:rPr lang="en-CA" dirty="0" smtClean="0"/>
              <a:t>For </a:t>
            </a:r>
            <a:r>
              <a:rPr lang="en-CA" dirty="0"/>
              <a:t>example, a reversible cycle consisting of four reversible processes 1 to 2, 2 to 3, 3 to 4, and 4 to 1 is shown in </a:t>
            </a:r>
            <a:r>
              <a:rPr lang="en-CA" dirty="0" smtClean="0"/>
              <a:t>Figure. </a:t>
            </a:r>
            <a:r>
              <a:rPr lang="en-CA" dirty="0"/>
              <a:t>The net work input is equal to the shaded area. If the cycle were described in the reverse direction (</a:t>
            </a:r>
            <a:r>
              <a:rPr lang="en-CA" dirty="0" err="1"/>
              <a:t>ie</a:t>
            </a:r>
            <a:r>
              <a:rPr lang="en-CA" dirty="0"/>
              <a:t>. 1 to 4, 4 to 3, 3 to 2, and 2 to 1), then the shaded area would represent net work output from the system. The rule is that the enclosed area of a reversible cycle represents net work input (i.e. net work done on the system) when the cycle is described in an anticlockwise manner, and the enclosed area represents work output (</a:t>
            </a:r>
            <a:r>
              <a:rPr lang="en-CA" dirty="0" err="1"/>
              <a:t>i.c</a:t>
            </a:r>
            <a:r>
              <a:rPr lang="en-CA" dirty="0"/>
              <a:t>. work done by the system) when the cycle is described in a clockwise manner.</a:t>
            </a:r>
          </a:p>
        </p:txBody>
      </p:sp>
    </p:spTree>
    <p:extLst>
      <p:ext uri="{BB962C8B-B14F-4D97-AF65-F5344CB8AC3E}">
        <p14:creationId xmlns:p14="http://schemas.microsoft.com/office/powerpoint/2010/main" val="415496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stretch>
            <a:fillRect/>
          </a:stretch>
        </p:blipFill>
        <p:spPr>
          <a:xfrm>
            <a:off x="3435927" y="2144282"/>
            <a:ext cx="5070605" cy="3953353"/>
          </a:xfrm>
          <a:prstGeom prst="rect">
            <a:avLst/>
          </a:prstGeom>
        </p:spPr>
      </p:pic>
    </p:spTree>
    <p:extLst>
      <p:ext uri="{BB962C8B-B14F-4D97-AF65-F5344CB8AC3E}">
        <p14:creationId xmlns:p14="http://schemas.microsoft.com/office/powerpoint/2010/main" val="3462410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Difference between Volume (V) and Specific Volume (v)</a:t>
            </a:r>
            <a:endParaRPr lang="en-CA" dirty="0"/>
          </a:p>
        </p:txBody>
      </p:sp>
      <p:sp>
        <p:nvSpPr>
          <p:cNvPr id="3" name="Content Placeholder 2"/>
          <p:cNvSpPr>
            <a:spLocks noGrp="1"/>
          </p:cNvSpPr>
          <p:nvPr>
            <p:ph idx="1"/>
          </p:nvPr>
        </p:nvSpPr>
        <p:spPr/>
        <p:txBody>
          <a:bodyPr>
            <a:normAutofit fontScale="92500" lnSpcReduction="20000"/>
          </a:bodyPr>
          <a:lstStyle/>
          <a:p>
            <a:r>
              <a:rPr lang="en-CA" b="1" dirty="0"/>
              <a:t>Volume</a:t>
            </a:r>
            <a:r>
              <a:rPr lang="en-CA" dirty="0"/>
              <a:t> (V):</a:t>
            </a:r>
          </a:p>
          <a:p>
            <a:pPr lvl="1" algn="just"/>
            <a:r>
              <a:rPr lang="en-CA" dirty="0"/>
              <a:t>Refers to the total amount of three-dimensional space occupied by a substance or system.</a:t>
            </a:r>
          </a:p>
          <a:p>
            <a:pPr lvl="1" algn="just"/>
            <a:r>
              <a:rPr lang="en-CA" dirty="0"/>
              <a:t>It's an extensive property, meaning it depends on the amount of substance present.</a:t>
            </a:r>
          </a:p>
          <a:p>
            <a:pPr lvl="1" algn="just"/>
            <a:r>
              <a:rPr lang="en-CA" dirty="0"/>
              <a:t>The unit of volume is typically cubic meters (m³) or liters (L).</a:t>
            </a:r>
          </a:p>
          <a:p>
            <a:r>
              <a:rPr lang="en-CA" b="1" dirty="0"/>
              <a:t>Specific Volume</a:t>
            </a:r>
            <a:r>
              <a:rPr lang="en-CA" dirty="0"/>
              <a:t> (v):</a:t>
            </a:r>
          </a:p>
          <a:p>
            <a:pPr lvl="1" algn="just"/>
            <a:r>
              <a:rPr lang="en-CA" dirty="0"/>
              <a:t>Defined as the volume per unit mass of a substance.</a:t>
            </a:r>
          </a:p>
          <a:p>
            <a:pPr lvl="1" algn="just"/>
            <a:r>
              <a:rPr lang="en-CA" dirty="0"/>
              <a:t>It's an intensive property, meaning it is independent of the amount of substance.</a:t>
            </a:r>
          </a:p>
          <a:p>
            <a:pPr lvl="1" algn="just"/>
            <a:r>
              <a:rPr lang="en-CA" dirty="0"/>
              <a:t>Specific volume is the reciprocal of density: </a:t>
            </a:r>
            <a:r>
              <a:rPr lang="en-CA" dirty="0" smtClean="0"/>
              <a:t>v=1/ρ where V is </a:t>
            </a:r>
            <a:r>
              <a:rPr lang="en-CA" dirty="0"/>
              <a:t>the total volume, </a:t>
            </a:r>
            <a:r>
              <a:rPr lang="en-CA" dirty="0" smtClean="0"/>
              <a:t>m </a:t>
            </a:r>
            <a:r>
              <a:rPr lang="en-CA" dirty="0"/>
              <a:t>is the mass, and </a:t>
            </a:r>
            <a:r>
              <a:rPr lang="en-CA" dirty="0" smtClean="0"/>
              <a:t>ρ </a:t>
            </a:r>
            <a:r>
              <a:rPr lang="en-CA" dirty="0"/>
              <a:t>is the density.</a:t>
            </a:r>
          </a:p>
          <a:p>
            <a:pPr lvl="1" algn="just"/>
            <a:r>
              <a:rPr lang="en-CA" dirty="0"/>
              <a:t>The unit of specific volume is typically cubic meters per kilogram (m³/kg).</a:t>
            </a:r>
          </a:p>
          <a:p>
            <a:r>
              <a:rPr lang="en-CA" dirty="0"/>
              <a:t>In summary, </a:t>
            </a:r>
            <a:r>
              <a:rPr lang="en-CA" b="1" dirty="0"/>
              <a:t>volume</a:t>
            </a:r>
            <a:r>
              <a:rPr lang="en-CA" dirty="0"/>
              <a:t> is the total space a substance occupies, while </a:t>
            </a:r>
            <a:r>
              <a:rPr lang="en-CA" b="1" dirty="0"/>
              <a:t>specific volume</a:t>
            </a:r>
            <a:r>
              <a:rPr lang="en-CA" dirty="0"/>
              <a:t> is the volume occupied per unit mass of that substance.</a:t>
            </a:r>
          </a:p>
        </p:txBody>
      </p:sp>
    </p:spTree>
    <p:extLst>
      <p:ext uri="{BB962C8B-B14F-4D97-AF65-F5344CB8AC3E}">
        <p14:creationId xmlns:p14="http://schemas.microsoft.com/office/powerpoint/2010/main" val="1095795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Reversible Process </a:t>
            </a:r>
            <a:endParaRPr lang="en-CA" dirty="0"/>
          </a:p>
        </p:txBody>
      </p:sp>
      <p:sp>
        <p:nvSpPr>
          <p:cNvPr id="3" name="Content Placeholder 2"/>
          <p:cNvSpPr>
            <a:spLocks noGrp="1"/>
          </p:cNvSpPr>
          <p:nvPr>
            <p:ph idx="1"/>
          </p:nvPr>
        </p:nvSpPr>
        <p:spPr/>
        <p:txBody>
          <a:bodyPr/>
          <a:lstStyle/>
          <a:p>
            <a:pPr algn="just"/>
            <a:r>
              <a:rPr lang="en-CA" dirty="0" smtClean="0"/>
              <a:t>When a system changes state in such a way that at any instant during the process the state point can be located on the diagram, then the process is said to be reversible. </a:t>
            </a:r>
          </a:p>
          <a:p>
            <a:pPr algn="just"/>
            <a:r>
              <a:rPr lang="en-CA" dirty="0" smtClean="0"/>
              <a:t>The fluid undergoing the process passes through a continuous series of equilibrium states. </a:t>
            </a:r>
          </a:p>
          <a:p>
            <a:pPr algn="just"/>
            <a:r>
              <a:rPr lang="en-CA" dirty="0" smtClean="0"/>
              <a:t>A reversible process is shown as a line on any diagram of properties. </a:t>
            </a:r>
          </a:p>
          <a:p>
            <a:pPr algn="just"/>
            <a:r>
              <a:rPr lang="en-CA" dirty="0" smtClean="0"/>
              <a:t>Practically the fluid undergoing a process can not be kept in equilibrium in its intermediate states and a continuous path can not be traced on a diagram of properties. Such real processes are called irreversible processes. </a:t>
            </a:r>
            <a:endParaRPr lang="en-CA" dirty="0"/>
          </a:p>
        </p:txBody>
      </p:sp>
    </p:spTree>
    <p:extLst>
      <p:ext uri="{BB962C8B-B14F-4D97-AF65-F5344CB8AC3E}">
        <p14:creationId xmlns:p14="http://schemas.microsoft.com/office/powerpoint/2010/main" val="188266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Irreversible </a:t>
            </a:r>
            <a:r>
              <a:rPr lang="en-CA" dirty="0"/>
              <a:t>process</a:t>
            </a:r>
          </a:p>
        </p:txBody>
      </p:sp>
      <p:sp>
        <p:nvSpPr>
          <p:cNvPr id="3" name="Content Placeholder 2"/>
          <p:cNvSpPr>
            <a:spLocks noGrp="1"/>
          </p:cNvSpPr>
          <p:nvPr>
            <p:ph idx="1"/>
          </p:nvPr>
        </p:nvSpPr>
        <p:spPr/>
        <p:txBody>
          <a:bodyPr/>
          <a:lstStyle/>
          <a:p>
            <a:pPr algn="just"/>
            <a:r>
              <a:rPr lang="en-CA" dirty="0" smtClean="0"/>
              <a:t>An irreversible process is usually represented by a dotted line joining the end states to indicate that the intermediate states are indeterminate. </a:t>
            </a:r>
          </a:p>
          <a:p>
            <a:endParaRPr lang="en-CA" dirty="0"/>
          </a:p>
        </p:txBody>
      </p:sp>
      <p:pic>
        <p:nvPicPr>
          <p:cNvPr id="4" name="Picture 3"/>
          <p:cNvPicPr>
            <a:picLocks noChangeAspect="1"/>
          </p:cNvPicPr>
          <p:nvPr/>
        </p:nvPicPr>
        <p:blipFill>
          <a:blip r:embed="rId2"/>
          <a:stretch>
            <a:fillRect/>
          </a:stretch>
        </p:blipFill>
        <p:spPr>
          <a:xfrm>
            <a:off x="3199996" y="3566752"/>
            <a:ext cx="5792008" cy="3086531"/>
          </a:xfrm>
          <a:prstGeom prst="rect">
            <a:avLst/>
          </a:prstGeom>
        </p:spPr>
      </p:pic>
    </p:spTree>
    <p:extLst>
      <p:ext uri="{BB962C8B-B14F-4D97-AF65-F5344CB8AC3E}">
        <p14:creationId xmlns:p14="http://schemas.microsoft.com/office/powerpoint/2010/main" val="373269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Criteria for Reversibility </a:t>
            </a:r>
            <a:endParaRPr lang="en-CA" dirty="0"/>
          </a:p>
        </p:txBody>
      </p:sp>
      <p:sp>
        <p:nvSpPr>
          <p:cNvPr id="3" name="Content Placeholder 2"/>
          <p:cNvSpPr>
            <a:spLocks noGrp="1"/>
          </p:cNvSpPr>
          <p:nvPr>
            <p:ph idx="1"/>
          </p:nvPr>
        </p:nvSpPr>
        <p:spPr/>
        <p:txBody>
          <a:bodyPr>
            <a:normAutofit fontScale="92500" lnSpcReduction="10000"/>
          </a:bodyPr>
          <a:lstStyle/>
          <a:p>
            <a:pPr algn="just"/>
            <a:r>
              <a:rPr lang="en-CA" dirty="0" smtClean="0"/>
              <a:t>When a fluid undergoes a reversible process, both the fluid and its surroundings can always be restored to their original state. </a:t>
            </a:r>
          </a:p>
          <a:p>
            <a:pPr marL="0" indent="0" algn="just">
              <a:buNone/>
            </a:pPr>
            <a:r>
              <a:rPr lang="en-CA" b="1" i="1" u="sng" dirty="0" smtClean="0">
                <a:solidFill>
                  <a:srgbClr val="FF0000"/>
                </a:solidFill>
              </a:rPr>
              <a:t>The criteria for reversibility is as follows:</a:t>
            </a:r>
          </a:p>
          <a:p>
            <a:pPr marL="914400" lvl="1" indent="-457200" algn="just">
              <a:lnSpc>
                <a:spcPct val="150000"/>
              </a:lnSpc>
              <a:buAutoNum type="arabicPeriod"/>
            </a:pPr>
            <a:r>
              <a:rPr lang="en-CA" dirty="0" smtClean="0"/>
              <a:t>The </a:t>
            </a:r>
            <a:r>
              <a:rPr lang="en-CA" dirty="0" smtClean="0"/>
              <a:t>process must be frictionless. The fluid itself must have no internal friction and there must be no mechanical friction (e.g. between cylinder and piston). </a:t>
            </a:r>
            <a:endParaRPr lang="en-CA" dirty="0" smtClean="0"/>
          </a:p>
          <a:p>
            <a:pPr marL="914400" lvl="1" indent="-457200" algn="just">
              <a:lnSpc>
                <a:spcPct val="150000"/>
              </a:lnSpc>
              <a:buAutoNum type="arabicPeriod"/>
            </a:pPr>
            <a:r>
              <a:rPr lang="en-CA" dirty="0" smtClean="0"/>
              <a:t>The </a:t>
            </a:r>
            <a:r>
              <a:rPr lang="en-CA" dirty="0" smtClean="0"/>
              <a:t>difference in pressure between the fluid and its surroundings during the process must be infinitely small. This means that the process must take place infinitely slowly, since the force to accelerate the boundaries of the system is infinitely small.  </a:t>
            </a:r>
            <a:endParaRPr lang="en-CA" dirty="0"/>
          </a:p>
        </p:txBody>
      </p:sp>
    </p:spTree>
    <p:extLst>
      <p:ext uri="{BB962C8B-B14F-4D97-AF65-F5344CB8AC3E}">
        <p14:creationId xmlns:p14="http://schemas.microsoft.com/office/powerpoint/2010/main" val="362225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Criteria for Reversibility </a:t>
            </a:r>
          </a:p>
        </p:txBody>
      </p:sp>
      <p:sp>
        <p:nvSpPr>
          <p:cNvPr id="3" name="Content Placeholder 2"/>
          <p:cNvSpPr>
            <a:spLocks noGrp="1"/>
          </p:cNvSpPr>
          <p:nvPr>
            <p:ph idx="1"/>
          </p:nvPr>
        </p:nvSpPr>
        <p:spPr/>
        <p:txBody>
          <a:bodyPr>
            <a:normAutofit fontScale="92500"/>
          </a:bodyPr>
          <a:lstStyle/>
          <a:p>
            <a:pPr marL="0" indent="0" algn="just">
              <a:buNone/>
            </a:pPr>
            <a:r>
              <a:rPr lang="en-CA" dirty="0" smtClean="0"/>
              <a:t>3. The </a:t>
            </a:r>
            <a:r>
              <a:rPr lang="en-CA" dirty="0" smtClean="0"/>
              <a:t>difference in temperature between the fluid and its surroundings during the process must be infinitely small. This means that the heat supplied or rejected to or from the fluid must be transferred infinitely slowly. </a:t>
            </a:r>
          </a:p>
          <a:p>
            <a:pPr algn="just"/>
            <a:r>
              <a:rPr lang="en-CA" dirty="0" smtClean="0"/>
              <a:t>No process in practice is truly reversible. In an internally reversible process, although the surroundings can never be restored to their original state, the fluid itself is at all times in an equilibrium state and the path of the process can be exactly replaced to the initial state.   </a:t>
            </a:r>
          </a:p>
          <a:p>
            <a:pPr algn="just"/>
            <a:r>
              <a:rPr lang="en-CA" dirty="0" smtClean="0"/>
              <a:t>In general, processes in cylinders with a reciprocating piston are assumed to be internally reversible as a reasonable approximation, but process in rotary machinery (e.g. turbines) are known to be irreversible due to the high degree of turbulence and scrubbing of the fluid. </a:t>
            </a:r>
            <a:endParaRPr lang="en-CA" dirty="0"/>
          </a:p>
        </p:txBody>
      </p:sp>
    </p:spTree>
    <p:extLst>
      <p:ext uri="{BB962C8B-B14F-4D97-AF65-F5344CB8AC3E}">
        <p14:creationId xmlns:p14="http://schemas.microsoft.com/office/powerpoint/2010/main" val="230333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 of internal </a:t>
            </a:r>
            <a:r>
              <a:rPr lang="en-CA" dirty="0" smtClean="0"/>
              <a:t>reversibility</a:t>
            </a:r>
            <a:endParaRPr lang="en-CA" dirty="0"/>
          </a:p>
        </p:txBody>
      </p:sp>
      <p:sp>
        <p:nvSpPr>
          <p:cNvPr id="3" name="Content Placeholder 2"/>
          <p:cNvSpPr>
            <a:spLocks noGrp="1"/>
          </p:cNvSpPr>
          <p:nvPr>
            <p:ph idx="1"/>
          </p:nvPr>
        </p:nvSpPr>
        <p:spPr/>
        <p:txBody>
          <a:bodyPr>
            <a:normAutofit/>
          </a:bodyPr>
          <a:lstStyle/>
          <a:p>
            <a:pPr algn="just"/>
            <a:r>
              <a:rPr lang="en-CA" b="1" dirty="0"/>
              <a:t>Ideal gases:</a:t>
            </a:r>
            <a:r>
              <a:rPr lang="en-CA" dirty="0"/>
              <a:t> Processes involving ideal gases are often considered internally reversible, as they are assumed to have no internal friction and follow the ideal gas law</a:t>
            </a:r>
            <a:r>
              <a:rPr lang="en-CA" dirty="0" smtClean="0"/>
              <a:t>.</a:t>
            </a:r>
          </a:p>
          <a:p>
            <a:pPr algn="just"/>
            <a:r>
              <a:rPr lang="en-CA" dirty="0"/>
              <a:t>Consider a gas trapped inside a cylinder with a movable piston. If you very slowly pull the piston out, the gas inside will expand. During this process:</a:t>
            </a:r>
          </a:p>
          <a:p>
            <a:pPr algn="just"/>
            <a:r>
              <a:rPr lang="en-CA" dirty="0"/>
              <a:t>If you expand the piston extremely slowly, the gas adjusts its pressure and volume step-by-step, and at each moment, the pressure and temperature throughout the gas are uniform.</a:t>
            </a:r>
          </a:p>
          <a:p>
            <a:pPr algn="just"/>
            <a:endParaRPr lang="en-CA" dirty="0"/>
          </a:p>
        </p:txBody>
      </p:sp>
    </p:spTree>
    <p:extLst>
      <p:ext uri="{BB962C8B-B14F-4D97-AF65-F5344CB8AC3E}">
        <p14:creationId xmlns:p14="http://schemas.microsoft.com/office/powerpoint/2010/main" val="98309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 of internal reversibility</a:t>
            </a:r>
          </a:p>
        </p:txBody>
      </p:sp>
      <p:sp>
        <p:nvSpPr>
          <p:cNvPr id="3" name="Content Placeholder 2"/>
          <p:cNvSpPr>
            <a:spLocks noGrp="1"/>
          </p:cNvSpPr>
          <p:nvPr>
            <p:ph idx="1"/>
          </p:nvPr>
        </p:nvSpPr>
        <p:spPr/>
        <p:txBody>
          <a:bodyPr/>
          <a:lstStyle/>
          <a:p>
            <a:pPr algn="just"/>
            <a:r>
              <a:rPr lang="en-CA" dirty="0"/>
              <a:t>Since the process is happening gradually, the gas passes through a series of equilibrium states, meaning at each small step, the system is in balance internally (no unbalanced forces or rapid changes).</a:t>
            </a:r>
          </a:p>
          <a:p>
            <a:pPr algn="just"/>
            <a:endParaRPr lang="en-CA" dirty="0"/>
          </a:p>
          <a:p>
            <a:pPr algn="just"/>
            <a:r>
              <a:rPr lang="en-CA" b="1" dirty="0"/>
              <a:t>Quasi-static compression:</a:t>
            </a:r>
            <a:r>
              <a:rPr lang="en-CA" dirty="0"/>
              <a:t> If a gas is compressed slowly enough that it remains in thermal equilibrium with its surroundings, the process can be considered internally reversible.</a:t>
            </a:r>
          </a:p>
        </p:txBody>
      </p:sp>
    </p:spTree>
    <p:extLst>
      <p:ext uri="{BB962C8B-B14F-4D97-AF65-F5344CB8AC3E}">
        <p14:creationId xmlns:p14="http://schemas.microsoft.com/office/powerpoint/2010/main" val="84916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Reversible process </a:t>
            </a:r>
            <a:endParaRPr lang="en-CA" dirty="0"/>
          </a:p>
        </p:txBody>
      </p:sp>
      <p:sp>
        <p:nvSpPr>
          <p:cNvPr id="3" name="Content Placeholder 2"/>
          <p:cNvSpPr>
            <a:spLocks noGrp="1"/>
          </p:cNvSpPr>
          <p:nvPr>
            <p:ph idx="1"/>
          </p:nvPr>
        </p:nvSpPr>
        <p:spPr/>
        <p:txBody>
          <a:bodyPr>
            <a:normAutofit lnSpcReduction="10000"/>
          </a:bodyPr>
          <a:lstStyle/>
          <a:p>
            <a:pPr algn="just"/>
            <a:r>
              <a:rPr lang="en-CA" dirty="0"/>
              <a:t>Consider an ideal frictionless fluid contained in a cylinder behind a piston. Assume that the pressure and temperature of the fluid are uniform and that there is no friction between the piston and the cylinder walls. Let the cross-sectional area of the piston be A, let the pressure of the fluid be p, let the pressure of the surroundings be (p + </a:t>
            </a:r>
            <a:r>
              <a:rPr lang="en-CA" dirty="0" err="1"/>
              <a:t>dp</a:t>
            </a:r>
            <a:r>
              <a:rPr lang="en-CA" dirty="0" smtClean="0"/>
              <a:t>). </a:t>
            </a:r>
            <a:r>
              <a:rPr lang="en-CA" dirty="0"/>
              <a:t>The force exerted by the piston on the fluid is </a:t>
            </a:r>
            <a:r>
              <a:rPr lang="en-CA" dirty="0" err="1"/>
              <a:t>pA.</a:t>
            </a:r>
            <a:r>
              <a:rPr lang="en-CA" dirty="0"/>
              <a:t> Let the piston move under the action of the force exerted a distance dl to the left. Then work done on the fluid by the piston is given by force times the distance moved,</a:t>
            </a:r>
          </a:p>
          <a:p>
            <a:pPr algn="just"/>
            <a:r>
              <a:rPr lang="en-CA" dirty="0"/>
              <a:t>i.e.</a:t>
            </a:r>
          </a:p>
          <a:p>
            <a:pPr algn="ctr"/>
            <a:r>
              <a:rPr lang="en-CA" dirty="0"/>
              <a:t>Work done, </a:t>
            </a:r>
            <a:r>
              <a:rPr lang="en-CA" dirty="0" err="1"/>
              <a:t>dW</a:t>
            </a:r>
            <a:r>
              <a:rPr lang="en-CA" dirty="0"/>
              <a:t> = </a:t>
            </a:r>
            <a:r>
              <a:rPr lang="en-CA" dirty="0" smtClean="0"/>
              <a:t>-(</a:t>
            </a:r>
            <a:r>
              <a:rPr lang="en-CA" dirty="0" err="1"/>
              <a:t>pA</a:t>
            </a:r>
            <a:r>
              <a:rPr lang="en-CA" dirty="0"/>
              <a:t>) x </a:t>
            </a:r>
            <a:r>
              <a:rPr lang="en-CA" dirty="0" smtClean="0"/>
              <a:t>dl=-</a:t>
            </a:r>
            <a:r>
              <a:rPr lang="en-CA" dirty="0" err="1" smtClean="0"/>
              <a:t>p.dv</a:t>
            </a:r>
            <a:endParaRPr lang="en-CA" dirty="0"/>
          </a:p>
        </p:txBody>
      </p:sp>
    </p:spTree>
    <p:extLst>
      <p:ext uri="{BB962C8B-B14F-4D97-AF65-F5344CB8AC3E}">
        <p14:creationId xmlns:p14="http://schemas.microsoft.com/office/powerpoint/2010/main" val="316151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1232</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Applied Thermodynamics Lecture 2</vt:lpstr>
      <vt:lpstr>Difference between Volume (V) and Specific Volume (v)</vt:lpstr>
      <vt:lpstr>Reversible Process </vt:lpstr>
      <vt:lpstr>Irreversible process</vt:lpstr>
      <vt:lpstr>Criteria for Reversibility </vt:lpstr>
      <vt:lpstr>Criteria for Reversibility </vt:lpstr>
      <vt:lpstr>Examples of internal reversibility</vt:lpstr>
      <vt:lpstr>Examples of internal reversibility</vt:lpstr>
      <vt:lpstr>Example of Reversible process </vt:lpstr>
      <vt:lpstr>Example of Reversible process </vt:lpstr>
      <vt:lpstr>PowerPoint Presentation</vt:lpstr>
      <vt:lpstr>PowerPoint Presentation</vt:lpstr>
      <vt:lpstr> </vt:lpstr>
      <vt:lpstr>When Expansion takes place reversibly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75</cp:revision>
  <dcterms:created xsi:type="dcterms:W3CDTF">2024-09-23T06:44:02Z</dcterms:created>
  <dcterms:modified xsi:type="dcterms:W3CDTF">2024-09-29T21:49:53Z</dcterms:modified>
</cp:coreProperties>
</file>