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>
        <p:scale>
          <a:sx n="69" d="100"/>
          <a:sy n="69" d="100"/>
        </p:scale>
        <p:origin x="564" y="48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11/11/2024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11/11/2024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11/11/2024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11/11/2024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11/11/2024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988" y="836712"/>
            <a:ext cx="8329031" cy="2680127"/>
          </a:xfrm>
        </p:spPr>
        <p:txBody>
          <a:bodyPr/>
          <a:lstStyle/>
          <a:p>
            <a:r>
              <a:rPr lang="en-US" dirty="0" smtClean="0"/>
              <a:t>Chapter 3</a:t>
            </a:r>
            <a:br>
              <a:rPr lang="en-US" dirty="0" smtClean="0"/>
            </a:br>
            <a:r>
              <a:rPr lang="en-US" sz="4400" dirty="0" smtClean="0"/>
              <a:t>Reversible non-flow Processes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48" y="5741915"/>
            <a:ext cx="7516442" cy="1116085"/>
          </a:xfrm>
        </p:spPr>
        <p:txBody>
          <a:bodyPr/>
          <a:lstStyle/>
          <a:p>
            <a:r>
              <a:rPr lang="en-US" dirty="0" smtClean="0"/>
              <a:t>Asma </a:t>
            </a:r>
            <a:r>
              <a:rPr lang="en-US" dirty="0" err="1" smtClean="0"/>
              <a:t>Mushtaq</a:t>
            </a:r>
            <a:endParaRPr lang="en-US" dirty="0" smtClean="0"/>
          </a:p>
          <a:p>
            <a:r>
              <a:rPr lang="en-US" dirty="0" smtClean="0"/>
              <a:t>asmamushtaq@gcu.edu.pk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Isothermal Process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7512" y="1623697"/>
            <a:ext cx="5734850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Isothermal Process for a Perfect Gas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CA" dirty="0" smtClean="0"/>
              <a:t>An isothermal process for a perfect gas is more </a:t>
            </a:r>
            <a:r>
              <a:rPr lang="en-CA" dirty="0"/>
              <a:t>e</a:t>
            </a:r>
            <a:r>
              <a:rPr lang="en-CA" dirty="0" smtClean="0"/>
              <a:t>asily dealt with than an isothermal process for a vapour, since there are definite laws for a perfect gas relating </a:t>
            </a:r>
            <a:r>
              <a:rPr lang="en-CA" dirty="0" err="1" smtClean="0"/>
              <a:t>p,v</a:t>
            </a:r>
            <a:r>
              <a:rPr lang="en-CA" dirty="0" smtClean="0"/>
              <a:t>, and T, and the internal energy u. </a:t>
            </a:r>
          </a:p>
          <a:p>
            <a:pPr marL="0" indent="0" algn="ctr">
              <a:buNone/>
            </a:pPr>
            <a:r>
              <a:rPr lang="en-CA" b="1" dirty="0" err="1">
                <a:solidFill>
                  <a:srgbClr val="FF0000"/>
                </a:solidFill>
              </a:rPr>
              <a:t>p</a:t>
            </a:r>
            <a:r>
              <a:rPr lang="en-CA" b="1" dirty="0" err="1" smtClean="0">
                <a:solidFill>
                  <a:srgbClr val="FF0000"/>
                </a:solidFill>
              </a:rPr>
              <a:t>v</a:t>
            </a:r>
            <a:r>
              <a:rPr lang="en-CA" b="1" dirty="0" smtClean="0">
                <a:solidFill>
                  <a:srgbClr val="FF0000"/>
                </a:solidFill>
              </a:rPr>
              <a:t>=RT</a:t>
            </a:r>
          </a:p>
          <a:p>
            <a:pPr marL="0" indent="0">
              <a:buNone/>
            </a:pPr>
            <a:r>
              <a:rPr lang="en-CA" dirty="0" smtClean="0"/>
              <a:t>When temperature is constant </a:t>
            </a:r>
          </a:p>
          <a:p>
            <a:pPr marL="0" indent="0" algn="ctr">
              <a:buNone/>
            </a:pPr>
            <a:r>
              <a:rPr lang="en-CA" b="1" dirty="0" err="1" smtClean="0">
                <a:solidFill>
                  <a:srgbClr val="FF0000"/>
                </a:solidFill>
              </a:rPr>
              <a:t>pv</a:t>
            </a:r>
            <a:r>
              <a:rPr lang="en-CA" b="1" dirty="0" smtClean="0">
                <a:solidFill>
                  <a:srgbClr val="FF0000"/>
                </a:solidFill>
              </a:rPr>
              <a:t>=RT=constant </a:t>
            </a:r>
          </a:p>
          <a:p>
            <a:pPr marL="0" indent="0" algn="ctr">
              <a:buNone/>
            </a:pPr>
            <a:r>
              <a:rPr lang="en-CA" b="1" dirty="0" err="1">
                <a:solidFill>
                  <a:srgbClr val="FF0000"/>
                </a:solidFill>
              </a:rPr>
              <a:t>p</a:t>
            </a:r>
            <a:r>
              <a:rPr lang="en-CA" b="1" dirty="0" err="1" smtClean="0">
                <a:solidFill>
                  <a:srgbClr val="FF0000"/>
                </a:solidFill>
              </a:rPr>
              <a:t>v</a:t>
            </a:r>
            <a:r>
              <a:rPr lang="en-CA" b="1" dirty="0" smtClean="0">
                <a:solidFill>
                  <a:srgbClr val="FF0000"/>
                </a:solidFill>
              </a:rPr>
              <a:t>=constant </a:t>
            </a:r>
          </a:p>
          <a:p>
            <a:pPr marL="0" indent="0">
              <a:buNone/>
            </a:pPr>
            <a:r>
              <a:rPr lang="en-CA" dirty="0" smtClean="0"/>
              <a:t>So 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FF0000"/>
                </a:solidFill>
              </a:rPr>
              <a:t>p</a:t>
            </a:r>
            <a:r>
              <a:rPr lang="en-CA" b="1" baseline="-25000" dirty="0" smtClean="0">
                <a:solidFill>
                  <a:srgbClr val="FF0000"/>
                </a:solidFill>
              </a:rPr>
              <a:t>1</a:t>
            </a:r>
            <a:r>
              <a:rPr lang="en-CA" b="1" dirty="0" smtClean="0">
                <a:solidFill>
                  <a:srgbClr val="FF0000"/>
                </a:solidFill>
              </a:rPr>
              <a:t>v</a:t>
            </a:r>
            <a:r>
              <a:rPr lang="en-CA" b="1" baseline="-25000" dirty="0" smtClean="0">
                <a:solidFill>
                  <a:srgbClr val="FF0000"/>
                </a:solidFill>
              </a:rPr>
              <a:t>1</a:t>
            </a:r>
            <a:r>
              <a:rPr lang="en-CA" b="1" dirty="0" smtClean="0">
                <a:solidFill>
                  <a:srgbClr val="FF0000"/>
                </a:solidFill>
              </a:rPr>
              <a:t>=p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r>
              <a:rPr lang="en-CA" b="1" dirty="0" smtClean="0">
                <a:solidFill>
                  <a:srgbClr val="FF0000"/>
                </a:solidFill>
              </a:rPr>
              <a:t>v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55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Isothermal Compression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CA" dirty="0" smtClean="0"/>
              <a:t>Isothermal compression for a perfect gas is shown in the figure below</a:t>
            </a:r>
          </a:p>
          <a:p>
            <a:pPr marL="0" indent="0" algn="just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04" y="2852936"/>
            <a:ext cx="3953427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Isothermal Compression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6180" y="1432592"/>
            <a:ext cx="3772426" cy="1009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64" y="2204864"/>
            <a:ext cx="8986153" cy="216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56" y="4365104"/>
            <a:ext cx="4763165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Isothermal Compression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076" y="1738012"/>
            <a:ext cx="5958391" cy="50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5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Isothermal Compression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028" y="2420888"/>
            <a:ext cx="7339213" cy="39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Isothermal Compression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For a perfect gas from Joule’s Law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For an isothermal Process, T</a:t>
            </a:r>
            <a:r>
              <a:rPr lang="en-CA" baseline="-25000" dirty="0" smtClean="0"/>
              <a:t>2</a:t>
            </a:r>
            <a:r>
              <a:rPr lang="en-CA" dirty="0" smtClean="0"/>
              <a:t>=T</a:t>
            </a:r>
            <a:r>
              <a:rPr lang="en-CA" baseline="-25000" dirty="0" smtClean="0"/>
              <a:t>1. So,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U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r>
              <a:rPr lang="en-CA" b="1" dirty="0" smtClean="0">
                <a:solidFill>
                  <a:srgbClr val="FF0000"/>
                </a:solidFill>
              </a:rPr>
              <a:t>-U</a:t>
            </a:r>
            <a:r>
              <a:rPr lang="en-CA" b="1" baseline="-25000" dirty="0" smtClean="0">
                <a:solidFill>
                  <a:srgbClr val="FF0000"/>
                </a:solidFill>
              </a:rPr>
              <a:t>1</a:t>
            </a:r>
            <a:r>
              <a:rPr lang="en-CA" b="1" dirty="0" smtClean="0">
                <a:solidFill>
                  <a:srgbClr val="FF0000"/>
                </a:solidFill>
              </a:rPr>
              <a:t>=0</a:t>
            </a:r>
            <a:endParaRPr lang="en-C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baseline="-25000" dirty="0" smtClean="0"/>
              <a:t> </a:t>
            </a:r>
          </a:p>
          <a:p>
            <a:pPr marL="0" indent="0" algn="just">
              <a:buNone/>
            </a:pPr>
            <a:r>
              <a:rPr lang="en-CA" dirty="0" smtClean="0"/>
              <a:t>This implies that the internal energy remains constant for an isothermal process for a perfect gas.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72" y="2132856"/>
            <a:ext cx="369550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Isothermal Compression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From non-flow energy equation of unit mass, 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Q+W=u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r>
              <a:rPr lang="en-CA" b="1" dirty="0" smtClean="0">
                <a:solidFill>
                  <a:srgbClr val="FF0000"/>
                </a:solidFill>
              </a:rPr>
              <a:t>-u</a:t>
            </a:r>
            <a:r>
              <a:rPr lang="en-CA" b="1" baseline="-25000" dirty="0" smtClean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Q+W=0</a:t>
            </a:r>
          </a:p>
          <a:p>
            <a:pPr marL="0" indent="0" algn="just">
              <a:buNone/>
            </a:pPr>
            <a:r>
              <a:rPr lang="en-CA" b="1" dirty="0" smtClean="0">
                <a:solidFill>
                  <a:srgbClr val="002060"/>
                </a:solidFill>
              </a:rPr>
              <a:t>Note that the heat flow plus the work input is zero in an isothermal process for a perfect gas only. This is not true in case of steam. </a:t>
            </a:r>
          </a:p>
          <a:p>
            <a:pPr marL="0" indent="0">
              <a:buNone/>
            </a:pPr>
            <a:endParaRPr lang="en-C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09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Reversible Adiabatic non-flow Processes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CA" dirty="0"/>
              <a:t>A </a:t>
            </a:r>
            <a:r>
              <a:rPr lang="en-CA" b="1" dirty="0"/>
              <a:t>reversible adiabatic non-flow process</a:t>
            </a:r>
            <a:r>
              <a:rPr lang="en-CA" dirty="0"/>
              <a:t> (also called an </a:t>
            </a:r>
            <a:r>
              <a:rPr lang="en-CA" b="1" dirty="0"/>
              <a:t>isentropic process</a:t>
            </a:r>
            <a:r>
              <a:rPr lang="en-CA" dirty="0"/>
              <a:t>) is a thermodynamic process that occurs in a closed system without any heat exchange between the system and its surroundings, while being carried out in such a way that it could theoretically be reversed. Since it’s adiabatic and reversible, the process results in no entropy change</a:t>
            </a:r>
            <a:r>
              <a:rPr lang="en-CA" dirty="0" smtClean="0"/>
              <a:t>.</a:t>
            </a:r>
          </a:p>
          <a:p>
            <a:pPr marL="0" indent="0" algn="just">
              <a:buNone/>
            </a:pPr>
            <a:r>
              <a:rPr lang="en-CA" dirty="0" smtClean="0"/>
              <a:t>From the non-flow equation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Q+W=u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r>
              <a:rPr lang="en-CA" b="1" dirty="0" smtClean="0">
                <a:solidFill>
                  <a:srgbClr val="FF0000"/>
                </a:solidFill>
              </a:rPr>
              <a:t>-u</a:t>
            </a:r>
            <a:r>
              <a:rPr lang="en-CA" b="1" baseline="-25000" dirty="0" smtClean="0">
                <a:solidFill>
                  <a:srgbClr val="FF0000"/>
                </a:solidFill>
              </a:rPr>
              <a:t>1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for an adiabatic process since Q=0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So, 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W=u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r>
              <a:rPr lang="en-CA" b="1" dirty="0" smtClean="0">
                <a:solidFill>
                  <a:srgbClr val="FF0000"/>
                </a:solidFill>
              </a:rPr>
              <a:t>-u</a:t>
            </a:r>
            <a:r>
              <a:rPr lang="en-CA" b="1" baseline="-25000" dirty="0" smtClean="0">
                <a:solidFill>
                  <a:srgbClr val="FF0000"/>
                </a:solidFill>
              </a:rPr>
              <a:t>1</a:t>
            </a:r>
            <a:endParaRPr lang="en-CA" b="1" baseline="-25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CA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CA" dirty="0" smtClean="0"/>
          </a:p>
          <a:p>
            <a:pPr marL="0" indent="0" algn="just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1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Reversible Adiabatic non-flow Processes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W=u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r>
              <a:rPr lang="en-CA" b="1" dirty="0" smtClean="0">
                <a:solidFill>
                  <a:srgbClr val="FF0000"/>
                </a:solidFill>
              </a:rPr>
              <a:t>-u</a:t>
            </a:r>
            <a:r>
              <a:rPr lang="en-CA" b="1" baseline="-25000" dirty="0" smtClean="0">
                <a:solidFill>
                  <a:srgbClr val="FF0000"/>
                </a:solidFill>
              </a:rPr>
              <a:t>1</a:t>
            </a:r>
            <a:endParaRPr lang="en-CA" b="1" baseline="-25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CA" b="1" dirty="0" smtClean="0">
                <a:solidFill>
                  <a:schemeClr val="tx2"/>
                </a:solidFill>
              </a:rPr>
              <a:t>This equation is true either the process is reversible or irreversible. </a:t>
            </a:r>
          </a:p>
          <a:p>
            <a:pPr marL="0" indent="0" algn="just">
              <a:buNone/>
            </a:pPr>
            <a:r>
              <a:rPr lang="en-CA" b="1" dirty="0">
                <a:solidFill>
                  <a:schemeClr val="tx2"/>
                </a:solidFill>
              </a:rPr>
              <a:t>In an adiabatic </a:t>
            </a:r>
            <a:r>
              <a:rPr lang="en-CA" b="1" dirty="0">
                <a:solidFill>
                  <a:srgbClr val="FF0000"/>
                </a:solidFill>
              </a:rPr>
              <a:t>compression</a:t>
            </a:r>
            <a:r>
              <a:rPr lang="en-CA" b="1" dirty="0">
                <a:solidFill>
                  <a:schemeClr val="tx2"/>
                </a:solidFill>
              </a:rPr>
              <a:t> process all the work done on the fluid goes to </a:t>
            </a:r>
            <a:r>
              <a:rPr lang="en-CA" b="1" dirty="0">
                <a:solidFill>
                  <a:srgbClr val="FF0000"/>
                </a:solidFill>
              </a:rPr>
              <a:t>increasing</a:t>
            </a:r>
            <a:r>
              <a:rPr lang="en-CA" b="1" dirty="0">
                <a:solidFill>
                  <a:schemeClr val="tx2"/>
                </a:solidFill>
              </a:rPr>
              <a:t> the internal energy of the fluid. Similarly in an adiabatic </a:t>
            </a:r>
            <a:r>
              <a:rPr lang="en-CA" b="1" dirty="0">
                <a:solidFill>
                  <a:srgbClr val="FF0000"/>
                </a:solidFill>
              </a:rPr>
              <a:t>expansion</a:t>
            </a:r>
            <a:r>
              <a:rPr lang="en-CA" b="1" dirty="0">
                <a:solidFill>
                  <a:schemeClr val="tx2"/>
                </a:solidFill>
              </a:rPr>
              <a:t> process, the work done by the fluid is at the expense of a </a:t>
            </a:r>
            <a:r>
              <a:rPr lang="en-CA" b="1" dirty="0">
                <a:solidFill>
                  <a:srgbClr val="FF0000"/>
                </a:solidFill>
              </a:rPr>
              <a:t>reduction</a:t>
            </a:r>
            <a:r>
              <a:rPr lang="en-CA" b="1" dirty="0">
                <a:solidFill>
                  <a:schemeClr val="tx2"/>
                </a:solidFill>
              </a:rPr>
              <a:t> in the internal energy of the fluid. For an adiabatic process to take place, perfect thermal insulation for the system must be available.</a:t>
            </a:r>
          </a:p>
          <a:p>
            <a:pPr marL="0" indent="0" algn="just">
              <a:buNone/>
            </a:pPr>
            <a:endParaRPr lang="en-CA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Constant Volume Process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CA" dirty="0"/>
              <a:t>A </a:t>
            </a:r>
            <a:r>
              <a:rPr lang="en-CA" b="1" dirty="0"/>
              <a:t>reversible non-flow process</a:t>
            </a:r>
            <a:r>
              <a:rPr lang="en-CA" dirty="0"/>
              <a:t> with </a:t>
            </a:r>
            <a:r>
              <a:rPr lang="en-CA" b="1" dirty="0"/>
              <a:t>constant volume</a:t>
            </a:r>
            <a:r>
              <a:rPr lang="en-CA" dirty="0"/>
              <a:t> (also called an </a:t>
            </a:r>
            <a:r>
              <a:rPr lang="en-CA" b="1" dirty="0"/>
              <a:t>isochoric process</a:t>
            </a:r>
            <a:r>
              <a:rPr lang="en-CA" dirty="0"/>
              <a:t>) is one in which the volume of a closed system remains unchanged throughout the process, while the process is carried out in such a way that it could be theoretically reversed without entropy generation. Here are the key characteristics of this specific type of process:</a:t>
            </a:r>
          </a:p>
        </p:txBody>
      </p:sp>
    </p:spTree>
    <p:extLst>
      <p:ext uri="{BB962C8B-B14F-4D97-AF65-F5344CB8AC3E}">
        <p14:creationId xmlns:p14="http://schemas.microsoft.com/office/powerpoint/2010/main" val="2599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50091"/>
            <a:ext cx="9782801" cy="1239837"/>
          </a:xfrm>
        </p:spPr>
        <p:txBody>
          <a:bodyPr/>
          <a:lstStyle/>
          <a:p>
            <a:r>
              <a:rPr lang="en-CA" dirty="0" smtClean="0"/>
              <a:t>Adiabatic Process for Vapour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CA" dirty="0"/>
              <a:t>For a vapour undergoing a reversible adiabatic process the work done can be found from equation </a:t>
            </a:r>
            <a:r>
              <a:rPr lang="en-CA" b="1" dirty="0" smtClean="0">
                <a:solidFill>
                  <a:srgbClr val="FF0000"/>
                </a:solidFill>
              </a:rPr>
              <a:t>W=u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r>
              <a:rPr lang="en-CA" b="1" dirty="0" smtClean="0">
                <a:solidFill>
                  <a:srgbClr val="FF0000"/>
                </a:solidFill>
              </a:rPr>
              <a:t>-u</a:t>
            </a:r>
            <a:r>
              <a:rPr lang="en-CA" b="1" baseline="-25000" dirty="0" smtClean="0">
                <a:solidFill>
                  <a:srgbClr val="FF0000"/>
                </a:solidFill>
              </a:rPr>
              <a:t>1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by </a:t>
            </a:r>
            <a:r>
              <a:rPr lang="en-CA" dirty="0"/>
              <a:t>evaluating </a:t>
            </a:r>
            <a:r>
              <a:rPr lang="en-CA" dirty="0" smtClean="0"/>
              <a:t>u</a:t>
            </a:r>
            <a:r>
              <a:rPr lang="en-CA" baseline="-25000" dirty="0" smtClean="0"/>
              <a:t>1</a:t>
            </a:r>
            <a:r>
              <a:rPr lang="en-CA" dirty="0" smtClean="0"/>
              <a:t> </a:t>
            </a:r>
            <a:r>
              <a:rPr lang="en-CA" dirty="0"/>
              <a:t>and </a:t>
            </a:r>
            <a:r>
              <a:rPr lang="en-CA" dirty="0" smtClean="0"/>
              <a:t>u</a:t>
            </a:r>
            <a:r>
              <a:rPr lang="en-CA" baseline="-25000" dirty="0" smtClean="0"/>
              <a:t>2</a:t>
            </a:r>
            <a:r>
              <a:rPr lang="en-CA" dirty="0" smtClean="0"/>
              <a:t> </a:t>
            </a:r>
            <a:r>
              <a:rPr lang="en-CA" dirty="0"/>
              <a:t>from tables. In order to fix state 2, use must be made of the fact that the process is reversible and adiabatic. </a:t>
            </a:r>
          </a:p>
        </p:txBody>
      </p:sp>
    </p:spTree>
    <p:extLst>
      <p:ext uri="{BB962C8B-B14F-4D97-AF65-F5344CB8AC3E}">
        <p14:creationId xmlns:p14="http://schemas.microsoft.com/office/powerpoint/2010/main" val="20867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Adiabatic Process for </a:t>
            </a:r>
            <a:r>
              <a:rPr lang="en-CA" dirty="0" smtClean="0"/>
              <a:t>Perfect Gas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CA" dirty="0" smtClean="0"/>
              <a:t>For a perfect gas, a law relating p and v may be obtained for a reversible adiabatic process, by considering the non-flow energy equation in differential form. For unit mass:</a:t>
            </a:r>
          </a:p>
          <a:p>
            <a:pPr marL="0" indent="0" algn="just">
              <a:buNone/>
            </a:pPr>
            <a:endParaRPr lang="en-CA" dirty="0" smtClean="0"/>
          </a:p>
          <a:p>
            <a:pPr marL="0" indent="0" algn="just">
              <a:buNone/>
            </a:pPr>
            <a:endParaRPr lang="en-CA" dirty="0" smtClean="0"/>
          </a:p>
          <a:p>
            <a:pPr marL="0" indent="0" algn="just">
              <a:buNone/>
            </a:pPr>
            <a:endParaRPr lang="en-CA" dirty="0" smtClean="0"/>
          </a:p>
          <a:p>
            <a:pPr marL="0" indent="0" algn="just">
              <a:buNone/>
            </a:pPr>
            <a:endParaRPr lang="en-CA" dirty="0" smtClean="0"/>
          </a:p>
          <a:p>
            <a:pPr marL="0" indent="0" algn="just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00" y="2852936"/>
            <a:ext cx="1895740" cy="562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325" y="3400357"/>
            <a:ext cx="4229690" cy="485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325" y="3886200"/>
            <a:ext cx="5315692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Adiabatic Process for Perfect Gas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0116" y="1484784"/>
            <a:ext cx="5229955" cy="1952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116" y="3504829"/>
            <a:ext cx="7497221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Adiabatic Process for Perfect Gas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1695144"/>
            <a:ext cx="8564170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Adiabatic Process for Perfect Gas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3723" y="1818986"/>
            <a:ext cx="5582429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Adiabatic Process for Perfect Gas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Using Ideal gas equation </a:t>
            </a:r>
          </a:p>
          <a:p>
            <a:pPr marL="0" indent="0" algn="ctr">
              <a:buNone/>
            </a:pPr>
            <a:r>
              <a:rPr lang="en-CA" dirty="0" err="1" smtClean="0"/>
              <a:t>pv</a:t>
            </a:r>
            <a:r>
              <a:rPr lang="en-CA" dirty="0" smtClean="0"/>
              <a:t>=RT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148" y="2708920"/>
            <a:ext cx="6600067" cy="40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Adiabatic Process for Perfect Gas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772" y="1988840"/>
            <a:ext cx="997012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Adiabatic Process for Perfect Gas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536" y="1916832"/>
            <a:ext cx="9140445" cy="383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Adiabatic Process for Perfect Gas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084" y="1772816"/>
            <a:ext cx="6339820" cy="42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Adiabatic Process for Perfect Gas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6724" y="2195276"/>
            <a:ext cx="4496427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Key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CA" b="1" dirty="0" smtClean="0"/>
              <a:t>Constant </a:t>
            </a:r>
            <a:r>
              <a:rPr lang="en-CA" b="1" dirty="0"/>
              <a:t>Volume</a:t>
            </a:r>
            <a:r>
              <a:rPr lang="en-CA" dirty="0"/>
              <a:t>: Since the volume remains fixed, there is no expansion or compression work (W=0W = 0W=0) done on or by the system.</a:t>
            </a:r>
          </a:p>
          <a:p>
            <a:pPr algn="just"/>
            <a:r>
              <a:rPr lang="en-CA" b="1" dirty="0"/>
              <a:t>Closed System</a:t>
            </a:r>
            <a:r>
              <a:rPr lang="en-CA" dirty="0"/>
              <a:t>: No mass enters or exits the system, meaning it's a non-flow process. Energy transfer, however, can occur in the form of heat</a:t>
            </a:r>
            <a:r>
              <a:rPr lang="en-CA" dirty="0" smtClean="0"/>
              <a:t>.</a:t>
            </a:r>
          </a:p>
          <a:p>
            <a:pPr algn="just"/>
            <a:r>
              <a:rPr lang="en-CA" dirty="0"/>
              <a:t>For a constant volume process in a closed system</a:t>
            </a:r>
            <a:r>
              <a:rPr lang="en-CA" dirty="0" smtClean="0"/>
              <a:t>: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Q+W=</a:t>
            </a:r>
            <a:r>
              <a:rPr lang="en-CA" b="1" dirty="0">
                <a:solidFill>
                  <a:srgbClr val="FF0000"/>
                </a:solidFill>
              </a:rPr>
              <a:t>u</a:t>
            </a:r>
            <a:r>
              <a:rPr lang="en-CA" b="1" baseline="-25000" dirty="0">
                <a:solidFill>
                  <a:srgbClr val="FF0000"/>
                </a:solidFill>
              </a:rPr>
              <a:t>2</a:t>
            </a:r>
            <a:r>
              <a:rPr lang="en-CA" b="1" dirty="0">
                <a:solidFill>
                  <a:srgbClr val="FF0000"/>
                </a:solidFill>
              </a:rPr>
              <a:t>-u</a:t>
            </a:r>
            <a:r>
              <a:rPr lang="en-CA" b="1" baseline="-25000" dirty="0">
                <a:solidFill>
                  <a:srgbClr val="FF0000"/>
                </a:solidFill>
              </a:rPr>
              <a:t>1</a:t>
            </a:r>
            <a:endParaRPr lang="en-CA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ΔU= Q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u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r>
              <a:rPr lang="en-CA" b="1" dirty="0" smtClean="0">
                <a:solidFill>
                  <a:srgbClr val="FF0000"/>
                </a:solidFill>
              </a:rPr>
              <a:t>-u</a:t>
            </a:r>
            <a:r>
              <a:rPr lang="en-CA" b="1" baseline="-25000" dirty="0" smtClean="0">
                <a:solidFill>
                  <a:srgbClr val="FF0000"/>
                </a:solidFill>
              </a:rPr>
              <a:t>1</a:t>
            </a:r>
            <a:r>
              <a:rPr lang="en-CA" b="1" dirty="0" smtClean="0">
                <a:solidFill>
                  <a:srgbClr val="FF0000"/>
                </a:solidFill>
              </a:rPr>
              <a:t>=Q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For unit mass 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U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r>
              <a:rPr lang="en-CA" b="1" dirty="0" smtClean="0">
                <a:solidFill>
                  <a:srgbClr val="FF0000"/>
                </a:solidFill>
              </a:rPr>
              <a:t>-U</a:t>
            </a:r>
            <a:r>
              <a:rPr lang="en-CA" b="1" baseline="-25000" dirty="0" smtClean="0">
                <a:solidFill>
                  <a:srgbClr val="FF0000"/>
                </a:solidFill>
              </a:rPr>
              <a:t>1</a:t>
            </a:r>
            <a:r>
              <a:rPr lang="en-CA" b="1" dirty="0" smtClean="0">
                <a:solidFill>
                  <a:srgbClr val="FF0000"/>
                </a:solidFill>
              </a:rPr>
              <a:t>=Q</a:t>
            </a:r>
          </a:p>
          <a:p>
            <a:pPr marL="0" indent="0" algn="just">
              <a:buNone/>
            </a:pPr>
            <a:r>
              <a:rPr lang="en-CA" b="1" dirty="0" smtClean="0">
                <a:solidFill>
                  <a:srgbClr val="FF0000"/>
                </a:solidFill>
              </a:rPr>
              <a:t>Also, 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Q=mc</a:t>
            </a:r>
            <a:r>
              <a:rPr lang="en-CA" b="1" baseline="-25000" dirty="0">
                <a:solidFill>
                  <a:srgbClr val="FF0000"/>
                </a:solidFill>
              </a:rPr>
              <a:t>v</a:t>
            </a:r>
            <a:r>
              <a:rPr lang="en-CA" b="1" dirty="0" smtClean="0">
                <a:solidFill>
                  <a:srgbClr val="FF0000"/>
                </a:solidFill>
              </a:rPr>
              <a:t>(T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r>
              <a:rPr lang="en-CA" b="1" dirty="0" smtClean="0">
                <a:solidFill>
                  <a:srgbClr val="FF0000"/>
                </a:solidFill>
              </a:rPr>
              <a:t>-T</a:t>
            </a:r>
            <a:r>
              <a:rPr lang="en-CA" b="1" baseline="-25000" dirty="0" smtClean="0">
                <a:solidFill>
                  <a:srgbClr val="FF0000"/>
                </a:solidFill>
              </a:rPr>
              <a:t>1</a:t>
            </a:r>
            <a:r>
              <a:rPr lang="en-CA" b="1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83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Adiabatic Process for Perfect Gas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892" y="1628800"/>
            <a:ext cx="10366508" cy="48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CA" dirty="0"/>
              <a:t>An example of a reversible constant volume process is the </a:t>
            </a:r>
            <a:r>
              <a:rPr lang="en-CA" b="1" dirty="0"/>
              <a:t>heating of an ideal gas in a rigid, sealed container</a:t>
            </a:r>
            <a:r>
              <a:rPr lang="en-CA" dirty="0"/>
              <a:t>. If the heat is added very slowly, allowing the system to stay in thermal equilibrium, the process can be considered reversible</a:t>
            </a:r>
            <a:r>
              <a:rPr lang="en-CA" dirty="0" smtClean="0"/>
              <a:t>.</a:t>
            </a:r>
          </a:p>
          <a:p>
            <a:pPr algn="just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60" y="3645024"/>
            <a:ext cx="7468642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Constant Pressure Process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CA" dirty="0"/>
              <a:t>A </a:t>
            </a:r>
            <a:r>
              <a:rPr lang="en-CA" b="1" dirty="0"/>
              <a:t>reversible non-flow process</a:t>
            </a:r>
            <a:r>
              <a:rPr lang="en-CA" dirty="0"/>
              <a:t> with </a:t>
            </a:r>
            <a:r>
              <a:rPr lang="en-CA" b="1" dirty="0"/>
              <a:t>constant pressure</a:t>
            </a:r>
            <a:r>
              <a:rPr lang="en-CA" dirty="0"/>
              <a:t> (also known as an </a:t>
            </a:r>
            <a:r>
              <a:rPr lang="en-CA" b="1" dirty="0"/>
              <a:t>isobaric process</a:t>
            </a:r>
            <a:r>
              <a:rPr lang="en-CA" dirty="0"/>
              <a:t>) is a process in which the pressure of a closed system remains constant while the process occurs in such a way that it could be theoretically reversed. Here are the main aspects of a reversible constant </a:t>
            </a:r>
            <a:r>
              <a:rPr lang="en-CA" dirty="0" smtClean="0"/>
              <a:t>pressure process. </a:t>
            </a:r>
          </a:p>
          <a:p>
            <a:pPr marL="0" indent="0" algn="just">
              <a:buNone/>
            </a:pPr>
            <a:r>
              <a:rPr lang="en-CA" b="1" u="sng" dirty="0" smtClean="0">
                <a:solidFill>
                  <a:srgbClr val="FF0000"/>
                </a:solidFill>
              </a:rPr>
              <a:t>Example:</a:t>
            </a:r>
          </a:p>
          <a:p>
            <a:pPr marL="0" indent="0" algn="just">
              <a:buNone/>
            </a:pPr>
            <a:r>
              <a:rPr lang="en-CA" b="1" dirty="0" smtClean="0">
                <a:solidFill>
                  <a:srgbClr val="FF0000"/>
                </a:solidFill>
              </a:rPr>
              <a:t>Fluid in a cylinder behind a piston can be made to undergo a constant pressure process. Since the piston is pushed through a certain distance by the force exerted by the fluid, the work is done by the fluid on its surroundings.</a:t>
            </a:r>
            <a:endParaRPr lang="en-CA" b="1" dirty="0" smtClean="0">
              <a:solidFill>
                <a:schemeClr val="tx2"/>
              </a:solidFill>
            </a:endParaRPr>
          </a:p>
          <a:p>
            <a:pPr algn="just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51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Constant Pressure Process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044" y="1417637"/>
            <a:ext cx="7023347" cy="54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Example of a Reversible Constant Pressure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CA" dirty="0" smtClean="0"/>
              <a:t>An </a:t>
            </a:r>
            <a:r>
              <a:rPr lang="en-CA" dirty="0"/>
              <a:t>example of a reversible constant pressure process is the </a:t>
            </a:r>
            <a:r>
              <a:rPr lang="en-CA" b="1" dirty="0"/>
              <a:t>heating of an ideal gas in a piston-cylinder arrangement</a:t>
            </a:r>
            <a:r>
              <a:rPr lang="en-CA" dirty="0"/>
              <a:t> where the piston is free to move, allowing the gas to expand </a:t>
            </a:r>
            <a:r>
              <a:rPr lang="en-CA" dirty="0" smtClean="0"/>
              <a:t> </a:t>
            </a:r>
            <a:r>
              <a:rPr lang="en-CA" dirty="0"/>
              <a:t>to maintain constant pressure. If heat is added very slowly </a:t>
            </a:r>
            <a:r>
              <a:rPr lang="en-CA" dirty="0" smtClean="0"/>
              <a:t> </a:t>
            </a:r>
            <a:r>
              <a:rPr lang="en-CA" dirty="0"/>
              <a:t>to the gas, the system remains close to equilibrium, making the process reversible</a:t>
            </a:r>
            <a:r>
              <a:rPr lang="en-CA" dirty="0" smtClean="0"/>
              <a:t>.</a:t>
            </a:r>
          </a:p>
          <a:p>
            <a:pPr marL="0" indent="0" algn="just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52" y="4005064"/>
            <a:ext cx="7754432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1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Constant Temperature Process (Isothermal)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CA" dirty="0"/>
              <a:t>A process at constant temperature is called an isothermal process. </a:t>
            </a:r>
            <a:endParaRPr lang="en-CA" dirty="0" smtClean="0"/>
          </a:p>
          <a:p>
            <a:pPr marL="0" indent="0" algn="just">
              <a:buNone/>
            </a:pPr>
            <a:r>
              <a:rPr lang="en-CA" b="1" u="sng" dirty="0" smtClean="0">
                <a:solidFill>
                  <a:srgbClr val="FF0000"/>
                </a:solidFill>
              </a:rPr>
              <a:t>Example</a:t>
            </a:r>
          </a:p>
          <a:p>
            <a:pPr marL="0" indent="0" algn="just">
              <a:buNone/>
            </a:pPr>
            <a:r>
              <a:rPr lang="en-CA" dirty="0" smtClean="0"/>
              <a:t>When </a:t>
            </a:r>
            <a:r>
              <a:rPr lang="en-CA" dirty="0"/>
              <a:t>a fluid in a cylinder behind a piston expands from a high pressure to a low pressure there is a tendency for the temperature to fall. In an </a:t>
            </a:r>
            <a:r>
              <a:rPr lang="en-CA" b="1" dirty="0">
                <a:solidFill>
                  <a:srgbClr val="FF0000"/>
                </a:solidFill>
              </a:rPr>
              <a:t>isothermal expansion </a:t>
            </a:r>
            <a:r>
              <a:rPr lang="en-CA" dirty="0"/>
              <a:t>heat must be </a:t>
            </a:r>
            <a:r>
              <a:rPr lang="en-CA" b="1" dirty="0">
                <a:solidFill>
                  <a:srgbClr val="FF0000"/>
                </a:solidFill>
              </a:rPr>
              <a:t>added</a:t>
            </a:r>
            <a:r>
              <a:rPr lang="en-CA" dirty="0"/>
              <a:t> continuously in order to keep the temperature at the initial value. Similarly in an </a:t>
            </a:r>
            <a:r>
              <a:rPr lang="en-CA" b="1" dirty="0">
                <a:solidFill>
                  <a:srgbClr val="FF0000"/>
                </a:solidFill>
              </a:rPr>
              <a:t>isothermal compression </a:t>
            </a:r>
            <a:r>
              <a:rPr lang="en-CA" dirty="0"/>
              <a:t>heat must be </a:t>
            </a:r>
            <a:r>
              <a:rPr lang="en-CA" b="1" dirty="0">
                <a:solidFill>
                  <a:srgbClr val="FF0000"/>
                </a:solidFill>
              </a:rPr>
              <a:t>removed</a:t>
            </a:r>
            <a:r>
              <a:rPr lang="en-CA" dirty="0"/>
              <a:t> from the fluid continuously during the process. </a:t>
            </a:r>
          </a:p>
        </p:txBody>
      </p:sp>
    </p:spTree>
    <p:extLst>
      <p:ext uri="{BB962C8B-B14F-4D97-AF65-F5344CB8AC3E}">
        <p14:creationId xmlns:p14="http://schemas.microsoft.com/office/powerpoint/2010/main" val="104745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Isothermal Process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CA" dirty="0" smtClean="0"/>
              <a:t>From </a:t>
            </a:r>
            <a:r>
              <a:rPr lang="en-CA" dirty="0"/>
              <a:t>state 1 to state A the pressure remains at P1, since in the wet region the pressure and temperature are the corresponding saturation values</a:t>
            </a:r>
            <a:r>
              <a:rPr lang="en-CA" dirty="0" smtClean="0"/>
              <a:t>. Heat </a:t>
            </a:r>
            <a:r>
              <a:rPr lang="en-CA" dirty="0"/>
              <a:t>supplied from state 1 to state A per kilogram of steam = </a:t>
            </a:r>
            <a:r>
              <a:rPr lang="en-CA" dirty="0" smtClean="0"/>
              <a:t>h</a:t>
            </a:r>
            <a:r>
              <a:rPr lang="en-CA" baseline="-25000" dirty="0" smtClean="0"/>
              <a:t>A</a:t>
            </a:r>
            <a:r>
              <a:rPr lang="en-CA" dirty="0" smtClean="0"/>
              <a:t>-h</a:t>
            </a:r>
            <a:r>
              <a:rPr lang="en-CA" baseline="-25000" dirty="0" smtClean="0"/>
              <a:t>1</a:t>
            </a:r>
            <a:r>
              <a:rPr lang="en-CA" dirty="0" smtClean="0"/>
              <a:t>. </a:t>
            </a:r>
            <a:r>
              <a:rPr lang="en-CA" dirty="0"/>
              <a:t>In the superheat region the pressure falls to p</a:t>
            </a:r>
            <a:r>
              <a:rPr lang="en-CA" baseline="-25000" dirty="0"/>
              <a:t>2</a:t>
            </a:r>
            <a:r>
              <a:rPr lang="en-CA" dirty="0"/>
              <a:t> as </a:t>
            </a:r>
            <a:r>
              <a:rPr lang="en-CA" dirty="0" smtClean="0"/>
              <a:t>shown, </a:t>
            </a:r>
            <a:r>
              <a:rPr lang="en-CA" dirty="0"/>
              <a:t>and the procedure is not so simple. When states 1 and 2 are fixed then the internal energies </a:t>
            </a:r>
            <a:r>
              <a:rPr lang="en-CA" dirty="0" smtClean="0"/>
              <a:t>u</a:t>
            </a:r>
            <a:r>
              <a:rPr lang="en-CA" baseline="-25000" dirty="0" smtClean="0"/>
              <a:t>1</a:t>
            </a:r>
            <a:r>
              <a:rPr lang="en-CA" dirty="0" smtClean="0"/>
              <a:t> </a:t>
            </a:r>
            <a:r>
              <a:rPr lang="en-CA" dirty="0"/>
              <a:t>and u</a:t>
            </a:r>
            <a:r>
              <a:rPr lang="en-CA" baseline="-25000" dirty="0"/>
              <a:t>2</a:t>
            </a:r>
            <a:r>
              <a:rPr lang="en-CA" dirty="0"/>
              <a:t> may be obtained from tables. </a:t>
            </a:r>
            <a:r>
              <a:rPr lang="en-CA" dirty="0" smtClean="0"/>
              <a:t>When </a:t>
            </a:r>
            <a:r>
              <a:rPr lang="en-CA" dirty="0"/>
              <a:t>the heat flow is calculated the work done can then be obtained using the non-flow energy </a:t>
            </a:r>
            <a:r>
              <a:rPr lang="en-CA" dirty="0" smtClean="0"/>
              <a:t>equation, </a:t>
            </a:r>
            <a:r>
              <a:rPr lang="en-CA" dirty="0"/>
              <a:t>for unit </a:t>
            </a:r>
            <a:r>
              <a:rPr lang="en-CA" dirty="0" smtClean="0"/>
              <a:t>mass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Q+W=u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r>
              <a:rPr lang="en-CA" b="1" dirty="0" smtClean="0">
                <a:solidFill>
                  <a:srgbClr val="FF0000"/>
                </a:solidFill>
              </a:rPr>
              <a:t>-u</a:t>
            </a:r>
            <a:r>
              <a:rPr lang="en-CA" b="1" baseline="-25000" dirty="0" smtClean="0">
                <a:solidFill>
                  <a:srgbClr val="FF0000"/>
                </a:solidFill>
              </a:rPr>
              <a:t>1</a:t>
            </a:r>
            <a:endParaRPr lang="en-CA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613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147</TotalTime>
  <Words>1026</Words>
  <Application>Microsoft Office PowerPoint</Application>
  <PresentationFormat>Custom</PresentationFormat>
  <Paragraphs>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Euphemia</vt:lpstr>
      <vt:lpstr>Math 16x9</vt:lpstr>
      <vt:lpstr>Chapter 3 Reversible non-flow Processes</vt:lpstr>
      <vt:lpstr>Constant Volume Process </vt:lpstr>
      <vt:lpstr>Key Characteristics</vt:lpstr>
      <vt:lpstr>Example </vt:lpstr>
      <vt:lpstr>Constant Pressure Process </vt:lpstr>
      <vt:lpstr>Constant Pressure Process </vt:lpstr>
      <vt:lpstr>Example of a Reversible Constant Pressure Process</vt:lpstr>
      <vt:lpstr>Constant Temperature Process (Isothermal) </vt:lpstr>
      <vt:lpstr>Isothermal Process </vt:lpstr>
      <vt:lpstr>Isothermal Process </vt:lpstr>
      <vt:lpstr>Isothermal Process for a Perfect Gas </vt:lpstr>
      <vt:lpstr>Isothermal Compression </vt:lpstr>
      <vt:lpstr>Isothermal Compression </vt:lpstr>
      <vt:lpstr>Isothermal Compression </vt:lpstr>
      <vt:lpstr>Isothermal Compression </vt:lpstr>
      <vt:lpstr>Isothermal Compression </vt:lpstr>
      <vt:lpstr>Isothermal Compression </vt:lpstr>
      <vt:lpstr>Reversible Adiabatic non-flow Processes  </vt:lpstr>
      <vt:lpstr>Reversible Adiabatic non-flow Processes </vt:lpstr>
      <vt:lpstr>Adiabatic Process for Vapour </vt:lpstr>
      <vt:lpstr>Adiabatic Process for Perfect Gas </vt:lpstr>
      <vt:lpstr>Adiabatic Process for Perfect Gas </vt:lpstr>
      <vt:lpstr>Adiabatic Process for Perfect Gas </vt:lpstr>
      <vt:lpstr>Adiabatic Process for Perfect Gas </vt:lpstr>
      <vt:lpstr>Adiabatic Process for Perfect Gas </vt:lpstr>
      <vt:lpstr>Adiabatic Process for Perfect Gas </vt:lpstr>
      <vt:lpstr>Adiabatic Process for Perfect Gas </vt:lpstr>
      <vt:lpstr>Adiabatic Process for Perfect Gas </vt:lpstr>
      <vt:lpstr>Adiabatic Process for Perfect Gas </vt:lpstr>
      <vt:lpstr>Adiabatic Process for Perfect Gas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Reversible non-flow Processes</dc:title>
  <dc:creator>Microsoft account</dc:creator>
  <cp:lastModifiedBy>Microsoft account</cp:lastModifiedBy>
  <cp:revision>119</cp:revision>
  <dcterms:created xsi:type="dcterms:W3CDTF">2024-11-09T22:04:34Z</dcterms:created>
  <dcterms:modified xsi:type="dcterms:W3CDTF">2024-11-10T23:35:41Z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