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7" r:id="rId10"/>
    <p:sldId id="265" r:id="rId11"/>
    <p:sldId id="266" r:id="rId12"/>
    <p:sldId id="268" r:id="rId13"/>
    <p:sldId id="269" r:id="rId14"/>
    <p:sldId id="270" r:id="rId15"/>
    <p:sldId id="28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7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58B81D-187F-8B4B-8092-4D2DEF0CD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11E1B53-5FAF-00B6-038B-2C13A59FAC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6AB7DD4-47E2-09FC-40A6-84DE8F8508F9}"/>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5" name="Footer Placeholder 4">
            <a:extLst>
              <a:ext uri="{FF2B5EF4-FFF2-40B4-BE49-F238E27FC236}">
                <a16:creationId xmlns:a16="http://schemas.microsoft.com/office/drawing/2014/main" xmlns="" id="{CCBA06B7-DBE0-AA62-D10B-C10C877E3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0306F23-422A-937D-306D-C962A657EFBC}"/>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7591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0C9BE-58EE-CCDE-EE58-58DF2DA9D2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D04CF57-8A5B-7C57-1845-A8B6B95BF5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7EB2AA-27A9-A465-DA26-B51268B5728E}"/>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5" name="Footer Placeholder 4">
            <a:extLst>
              <a:ext uri="{FF2B5EF4-FFF2-40B4-BE49-F238E27FC236}">
                <a16:creationId xmlns:a16="http://schemas.microsoft.com/office/drawing/2014/main" xmlns="" id="{B6785DEE-6ADF-79B7-FF19-4D9388FA62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11FF20-8F87-CE17-C8AB-A6F585178FAF}"/>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29390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45BCA-8EB6-BE77-872E-0601B7482A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6F36912-41F7-CFEF-0BE4-195CD1F9B3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426D0F-31E6-D185-6D8C-5D54B05E17E0}"/>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5" name="Footer Placeholder 4">
            <a:extLst>
              <a:ext uri="{FF2B5EF4-FFF2-40B4-BE49-F238E27FC236}">
                <a16:creationId xmlns:a16="http://schemas.microsoft.com/office/drawing/2014/main" xmlns="" id="{3C9BC551-FCBB-CD40-8FAD-0671EB78D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A79200A-E361-D373-269D-40C200DADD6A}"/>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312449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BA224E-7552-B4D3-4A63-E2E7A45D5B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D266750-A6B3-AC6B-350A-ACDD3FE547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D89B47E-C1D8-D490-9E2B-7BD73ABBA8D4}"/>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5" name="Footer Placeholder 4">
            <a:extLst>
              <a:ext uri="{FF2B5EF4-FFF2-40B4-BE49-F238E27FC236}">
                <a16:creationId xmlns:a16="http://schemas.microsoft.com/office/drawing/2014/main" xmlns="" id="{F6E0F3CE-D734-CC22-538E-F10796140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9BF730D-DE2D-2775-F9A1-49AF1D0DD44B}"/>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196997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F4955-6628-0B84-6AF3-07DB9CC8B7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B7CD59E-D1A5-5445-0A86-5BB4E197D8C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131AFBD-2E5B-FA2F-B3A0-E416719406FE}"/>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5" name="Footer Placeholder 4">
            <a:extLst>
              <a:ext uri="{FF2B5EF4-FFF2-40B4-BE49-F238E27FC236}">
                <a16:creationId xmlns:a16="http://schemas.microsoft.com/office/drawing/2014/main" xmlns="" id="{A8445DF8-CA19-E75F-FB36-2AE06072BB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BF2E2A2-5C7D-10AF-1E09-4C899E63EC04}"/>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425130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2A95A0-2C14-A39A-ABF6-A71DF0545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57FCB46-FFB2-AE94-982B-56B60F20CD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0AED6B7-A245-B0FC-7B50-4E636CDE28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1AC0430-8A8F-251C-EA8C-D9E08E5FBFBE}"/>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6" name="Footer Placeholder 5">
            <a:extLst>
              <a:ext uri="{FF2B5EF4-FFF2-40B4-BE49-F238E27FC236}">
                <a16:creationId xmlns:a16="http://schemas.microsoft.com/office/drawing/2014/main" xmlns="" id="{610BA4EF-EEA9-6593-091E-AEE6F85A9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DBF76FA-DC27-29B0-6C80-C9AD35519474}"/>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56627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E3949-D6C5-31DB-9783-3DDD7C4DA4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B252DAC-FC5A-758C-1BCD-6D3BA694FD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86B46F7-A4D8-5D67-B292-73DD0DFA85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CEDD8C5-2BB7-4C41-1342-40DE11D00D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B26A75A-AA32-09B4-332B-092A370505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C7A02FD-1C9B-5651-3591-92C889CF25BD}"/>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8" name="Footer Placeholder 7">
            <a:extLst>
              <a:ext uri="{FF2B5EF4-FFF2-40B4-BE49-F238E27FC236}">
                <a16:creationId xmlns:a16="http://schemas.microsoft.com/office/drawing/2014/main" xmlns="" id="{B03DB94E-57FD-5322-0C56-6F19B3B607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943A4AD-218C-75EA-491E-B1F537844694}"/>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1873548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BBD3F-2FC7-8BC1-42C7-C68A1568C0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A2D8FDE-3004-04B0-0392-2815E002195C}"/>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4" name="Footer Placeholder 3">
            <a:extLst>
              <a:ext uri="{FF2B5EF4-FFF2-40B4-BE49-F238E27FC236}">
                <a16:creationId xmlns:a16="http://schemas.microsoft.com/office/drawing/2014/main" xmlns="" id="{8F69F676-9874-4BE2-4351-2FAE2CCB9B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E652CFF-EFF5-5F36-4FCF-5E4FAB015E90}"/>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378677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E8EA1EB-8590-BA99-56BC-A00ED050EF02}"/>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3" name="Footer Placeholder 2">
            <a:extLst>
              <a:ext uri="{FF2B5EF4-FFF2-40B4-BE49-F238E27FC236}">
                <a16:creationId xmlns:a16="http://schemas.microsoft.com/office/drawing/2014/main" xmlns="" id="{EBCF2375-31B5-2F35-1E35-3EE5EBC435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A0F3225-2AF1-E094-F063-F1E74BF2607E}"/>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321842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0EEDD5-E651-2309-4B76-DAB2DA687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84E3EEE-4B7C-9CF1-2E99-B045F8CC5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C304A1C-788E-3097-0942-FB7852EC5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1AC87A9-C6AD-CC16-1978-2418CB96D0AE}"/>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6" name="Footer Placeholder 5">
            <a:extLst>
              <a:ext uri="{FF2B5EF4-FFF2-40B4-BE49-F238E27FC236}">
                <a16:creationId xmlns:a16="http://schemas.microsoft.com/office/drawing/2014/main" xmlns="" id="{BC11CA6E-1C13-76E3-7263-1C8C9BF31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46AAE41-733F-CF03-445E-CD0BD5898386}"/>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345996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3C1122-8A02-4967-7522-BAB9FE76FC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A979A2D-7EB1-76CD-31AD-2E02790F36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F5C3CE4-8414-A08F-08AA-0063200473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BC7B914-0634-6C0D-D42A-1ADA6D624033}"/>
              </a:ext>
            </a:extLst>
          </p:cNvPr>
          <p:cNvSpPr>
            <a:spLocks noGrp="1"/>
          </p:cNvSpPr>
          <p:nvPr>
            <p:ph type="dt" sz="half" idx="10"/>
          </p:nvPr>
        </p:nvSpPr>
        <p:spPr/>
        <p:txBody>
          <a:bodyPr/>
          <a:lstStyle/>
          <a:p>
            <a:fld id="{1ADBD447-2D89-4525-9222-9657172C75CE}" type="datetimeFigureOut">
              <a:rPr lang="en-US" smtClean="0"/>
              <a:t>11/11/2024</a:t>
            </a:fld>
            <a:endParaRPr lang="en-US"/>
          </a:p>
        </p:txBody>
      </p:sp>
      <p:sp>
        <p:nvSpPr>
          <p:cNvPr id="6" name="Footer Placeholder 5">
            <a:extLst>
              <a:ext uri="{FF2B5EF4-FFF2-40B4-BE49-F238E27FC236}">
                <a16:creationId xmlns:a16="http://schemas.microsoft.com/office/drawing/2014/main" xmlns="" id="{3E99C7EC-61CE-49FE-B018-A25A6D6FCF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C1D6CCD-3542-301A-C3B0-3A0B17D9AF6B}"/>
              </a:ext>
            </a:extLst>
          </p:cNvPr>
          <p:cNvSpPr>
            <a:spLocks noGrp="1"/>
          </p:cNvSpPr>
          <p:nvPr>
            <p:ph type="sldNum" sz="quarter" idx="12"/>
          </p:nvPr>
        </p:nvSpPr>
        <p:spPr/>
        <p:txBody>
          <a:bodyPr/>
          <a:lstStyle/>
          <a:p>
            <a:fld id="{87299751-17B0-44CE-9EEA-8A12D9AA4592}" type="slidenum">
              <a:rPr lang="en-US" smtClean="0"/>
              <a:t>‹#›</a:t>
            </a:fld>
            <a:endParaRPr lang="en-US"/>
          </a:p>
        </p:txBody>
      </p:sp>
    </p:spTree>
    <p:extLst>
      <p:ext uri="{BB962C8B-B14F-4D97-AF65-F5344CB8AC3E}">
        <p14:creationId xmlns:p14="http://schemas.microsoft.com/office/powerpoint/2010/main" val="11971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0323AE7-56B0-339C-8664-AD49997060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DBAFECE-5E91-FE7C-7E6A-B458CECDE7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3A23D0E-9888-EA54-571F-8869102EBE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ADBD447-2D89-4525-9222-9657172C75CE}" type="datetimeFigureOut">
              <a:rPr lang="en-US" smtClean="0"/>
              <a:t>11/11/2024</a:t>
            </a:fld>
            <a:endParaRPr lang="en-US"/>
          </a:p>
        </p:txBody>
      </p:sp>
      <p:sp>
        <p:nvSpPr>
          <p:cNvPr id="5" name="Footer Placeholder 4">
            <a:extLst>
              <a:ext uri="{FF2B5EF4-FFF2-40B4-BE49-F238E27FC236}">
                <a16:creationId xmlns:a16="http://schemas.microsoft.com/office/drawing/2014/main" xmlns="" id="{6A1C7EA0-BEE2-B431-74C1-062688077D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xmlns="" id="{A46D3F2B-CF03-A6E6-EA9E-BEA21F07F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7299751-17B0-44CE-9EEA-8A12D9AA4592}" type="slidenum">
              <a:rPr lang="en-US" smtClean="0"/>
              <a:t>‹#›</a:t>
            </a:fld>
            <a:endParaRPr lang="en-US"/>
          </a:p>
        </p:txBody>
      </p:sp>
    </p:spTree>
    <p:extLst>
      <p:ext uri="{BB962C8B-B14F-4D97-AF65-F5344CB8AC3E}">
        <p14:creationId xmlns:p14="http://schemas.microsoft.com/office/powerpoint/2010/main" val="3054107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899CA5-224E-AF08-7979-08C589BBB807}"/>
              </a:ext>
            </a:extLst>
          </p:cNvPr>
          <p:cNvSpPr>
            <a:spLocks noGrp="1"/>
          </p:cNvSpPr>
          <p:nvPr>
            <p:ph type="title"/>
          </p:nvPr>
        </p:nvSpPr>
        <p:spPr>
          <a:xfrm>
            <a:off x="3467100" y="2766218"/>
            <a:ext cx="5257800" cy="1325563"/>
          </a:xfrm>
        </p:spPr>
        <p:txBody>
          <a:bodyPr>
            <a:normAutofit/>
          </a:bodyPr>
          <a:lstStyle/>
          <a:p>
            <a:r>
              <a:rPr lang="en-US" sz="6000" b="1" dirty="0">
                <a:latin typeface="Times New Roman" panose="02020603050405020304" pitchFamily="18" charset="0"/>
                <a:cs typeface="Times New Roman" panose="02020603050405020304" pitchFamily="18" charset="0"/>
              </a:rPr>
              <a:t>OTTO CYCLE</a:t>
            </a:r>
          </a:p>
        </p:txBody>
      </p:sp>
    </p:spTree>
    <p:extLst>
      <p:ext uri="{BB962C8B-B14F-4D97-AF65-F5344CB8AC3E}">
        <p14:creationId xmlns:p14="http://schemas.microsoft.com/office/powerpoint/2010/main" val="96743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CC2ECB-D40C-A5CA-9386-AEF089A1AEB8}"/>
              </a:ext>
            </a:extLst>
          </p:cNvPr>
          <p:cNvSpPr>
            <a:spLocks noGrp="1"/>
          </p:cNvSpPr>
          <p:nvPr>
            <p:ph type="title"/>
          </p:nvPr>
        </p:nvSpPr>
        <p:spPr/>
        <p:txBody>
          <a:bodyPr>
            <a:normAutofit/>
          </a:bodyPr>
          <a:lstStyle/>
          <a:p>
            <a:r>
              <a:rPr lang="en-US" b="1" u="sng" dirty="0">
                <a:latin typeface="Times New Roman" panose="02020603050405020304" pitchFamily="18" charset="0"/>
                <a:cs typeface="Times New Roman" panose="02020603050405020304" pitchFamily="18" charset="0"/>
              </a:rPr>
              <a:t>Thermodynamic Efficiency:</a:t>
            </a:r>
          </a:p>
        </p:txBody>
      </p:sp>
      <p:sp>
        <p:nvSpPr>
          <p:cNvPr id="3" name="Content Placeholder 2">
            <a:extLst>
              <a:ext uri="{FF2B5EF4-FFF2-40B4-BE49-F238E27FC236}">
                <a16:creationId xmlns:a16="http://schemas.microsoft.com/office/drawing/2014/main" xmlns="" id="{F6CEC541-972F-E7DD-7A5D-A377FE3EE8EB}"/>
              </a:ext>
            </a:extLst>
          </p:cNvPr>
          <p:cNvSpPr>
            <a:spLocks noGrp="1"/>
          </p:cNvSpPr>
          <p:nvPr>
            <p:ph idx="1"/>
          </p:nvPr>
        </p:nvSpPr>
        <p:spPr>
          <a:xfrm>
            <a:off x="838200" y="1689145"/>
            <a:ext cx="10515600" cy="4351338"/>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Efficiency measures how much of the fuel’s energy is converted to useful work.</a:t>
            </a:r>
          </a:p>
          <a:p>
            <a:pPr marL="0" indent="0">
              <a:buNone/>
            </a:pPr>
            <a:r>
              <a:rPr lang="en-US" dirty="0">
                <a:latin typeface="Times New Roman" panose="02020603050405020304" pitchFamily="18" charset="0"/>
                <a:cs typeface="Times New Roman" panose="02020603050405020304" pitchFamily="18" charset="0"/>
              </a:rPr>
              <a:t>The efficiency of the Otto cycle depends on the compression ratio (how much the piston compresses the gas) and the specific heat ratio of the gases used.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075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928271-F58D-6F25-27FF-1F53B9A26EE5}"/>
              </a:ext>
            </a:extLst>
          </p:cNvPr>
          <p:cNvSpPr>
            <a:spLocks noGrp="1"/>
          </p:cNvSpPr>
          <p:nvPr>
            <p:ph type="title"/>
          </p:nvPr>
        </p:nvSpPr>
        <p:spPr>
          <a:xfrm>
            <a:off x="838200" y="624433"/>
            <a:ext cx="10515600" cy="1325563"/>
          </a:xfrm>
        </p:spPr>
        <p:txBody>
          <a:bodyPr/>
          <a:lstStyle/>
          <a:p>
            <a:pPr algn="just"/>
            <a:r>
              <a:rPr lang="en-US" b="1" u="sng" dirty="0">
                <a:latin typeface="Times New Roman" panose="02020603050405020304" pitchFamily="18" charset="0"/>
                <a:cs typeface="Times New Roman" panose="02020603050405020304" pitchFamily="18" charset="0"/>
              </a:rPr>
              <a:t>Applications of the Otto Cycle:</a:t>
            </a:r>
          </a:p>
        </p:txBody>
      </p:sp>
      <p:sp>
        <p:nvSpPr>
          <p:cNvPr id="3" name="Content Placeholder 2">
            <a:extLst>
              <a:ext uri="{FF2B5EF4-FFF2-40B4-BE49-F238E27FC236}">
                <a16:creationId xmlns:a16="http://schemas.microsoft.com/office/drawing/2014/main" xmlns="" id="{F4748719-0DC1-2D8B-7690-0CADB7097A2B}"/>
              </a:ext>
            </a:extLst>
          </p:cNvPr>
          <p:cNvSpPr>
            <a:spLocks noGrp="1"/>
          </p:cNvSpPr>
          <p:nvPr>
            <p:ph idx="1"/>
          </p:nvPr>
        </p:nvSpPr>
        <p:spPr>
          <a:xfrm>
            <a:off x="838200" y="1907513"/>
            <a:ext cx="10515600" cy="2609897"/>
          </a:xfrm>
        </p:spPr>
        <p:txBody>
          <a:bodyPr/>
          <a:lstStyle/>
          <a:p>
            <a:pPr algn="just"/>
            <a:r>
              <a:rPr lang="en-US" dirty="0">
                <a:latin typeface="Times New Roman" panose="02020603050405020304" pitchFamily="18" charset="0"/>
                <a:cs typeface="Times New Roman" panose="02020603050405020304" pitchFamily="18" charset="0"/>
              </a:rPr>
              <a:t>The Otto cycle is applied in most gasoline-powered vehicles (e.g., cars, motorcycles), small engines (e.g., lawnmowers, leaf blowers), and even small aircraft engines.</a:t>
            </a:r>
          </a:p>
          <a:p>
            <a:pPr algn="just"/>
            <a:r>
              <a:rPr lang="en-US" dirty="0">
                <a:latin typeface="Times New Roman" panose="02020603050405020304" pitchFamily="18" charset="0"/>
                <a:cs typeface="Times New Roman" panose="02020603050405020304" pitchFamily="18" charset="0"/>
              </a:rPr>
              <a:t>These engines are typically chosen for their compact design and reasonable efficiency.</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60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DB125B-F80F-3A3E-F8CE-FAF2CC4353C9}"/>
              </a:ext>
            </a:extLst>
          </p:cNvPr>
          <p:cNvSpPr>
            <a:spLocks noGrp="1"/>
          </p:cNvSpPr>
          <p:nvPr>
            <p:ph type="title"/>
          </p:nvPr>
        </p:nvSpPr>
        <p:spPr>
          <a:xfrm>
            <a:off x="3928565" y="2766219"/>
            <a:ext cx="4334870" cy="1325563"/>
          </a:xfrm>
        </p:spPr>
        <p:txBody>
          <a:bodyPr/>
          <a:lstStyle/>
          <a:p>
            <a:r>
              <a:rPr lang="en-US" b="1" u="sng" dirty="0">
                <a:latin typeface="Times New Roman" panose="02020603050405020304" pitchFamily="18" charset="0"/>
                <a:cs typeface="Times New Roman" panose="02020603050405020304" pitchFamily="18" charset="0"/>
              </a:rPr>
              <a:t>DIESEL CYCLE</a:t>
            </a:r>
          </a:p>
        </p:txBody>
      </p:sp>
    </p:spTree>
    <p:extLst>
      <p:ext uri="{BB962C8B-B14F-4D97-AF65-F5344CB8AC3E}">
        <p14:creationId xmlns:p14="http://schemas.microsoft.com/office/powerpoint/2010/main" val="3719544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BDCA3FA-6DDF-55C9-5DBB-F6789B7BFD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2067DAB1-9C75-0239-F400-A530269BDD83}"/>
              </a:ext>
            </a:extLst>
          </p:cNvPr>
          <p:cNvSpPr>
            <a:spLocks noGrp="1"/>
          </p:cNvSpPr>
          <p:nvPr>
            <p:ph type="title"/>
          </p:nvPr>
        </p:nvSpPr>
        <p:spPr>
          <a:xfrm>
            <a:off x="838200" y="1046509"/>
            <a:ext cx="10515600" cy="1325563"/>
          </a:xfrm>
        </p:spPr>
        <p:txBody>
          <a:bodyPr/>
          <a:lstStyle/>
          <a:p>
            <a:r>
              <a:rPr lang="en-US" b="1" u="sng" dirty="0">
                <a:latin typeface="Times New Roman" panose="02020603050405020304" pitchFamily="18" charset="0"/>
                <a:cs typeface="Times New Roman" panose="02020603050405020304" pitchFamily="18" charset="0"/>
              </a:rPr>
              <a:t>Introduction</a:t>
            </a:r>
          </a:p>
        </p:txBody>
      </p:sp>
      <p:sp>
        <p:nvSpPr>
          <p:cNvPr id="5" name="Rectangle 2">
            <a:extLst>
              <a:ext uri="{FF2B5EF4-FFF2-40B4-BE49-F238E27FC236}">
                <a16:creationId xmlns:a16="http://schemas.microsoft.com/office/drawing/2014/main" xmlns="" id="{644A2F17-4DAB-E4FD-AEE9-807989574C21}"/>
              </a:ext>
            </a:extLst>
          </p:cNvPr>
          <p:cNvSpPr>
            <a:spLocks noGrp="1" noChangeArrowheads="1"/>
          </p:cNvSpPr>
          <p:nvPr>
            <p:ph idx="1"/>
          </p:nvPr>
        </p:nvSpPr>
        <p:spPr bwMode="auto">
          <a:xfrm>
            <a:off x="838200" y="2203822"/>
            <a:ext cx="1012095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lnSpc>
                <a:spcPct val="100000"/>
              </a:lnSpc>
              <a:spcBef>
                <a:spcPct val="0"/>
              </a:spcBef>
              <a:spcAft>
                <a:spcPct val="0"/>
              </a:spcAf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Diesel Cycle is a thermodynamic cycle commonly used in diesel engines.</a:t>
            </a:r>
          </a:p>
          <a:p>
            <a:pPr algn="just" eaLnBrk="0" fontAlgn="base" hangingPunct="0">
              <a:lnSpc>
                <a:spcPct val="100000"/>
              </a:lnSpc>
              <a:spcBef>
                <a:spcPct val="0"/>
              </a:spcBef>
              <a:spcAft>
                <a:spcPct val="0"/>
              </a:spcAf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It is characterized by its use in internal combustion engines, where fuel is injected at high pressure, causing ignition due to compression.</a:t>
            </a:r>
          </a:p>
          <a:p>
            <a:pPr algn="just" eaLnBrk="0" fontAlgn="base" hangingPunct="0">
              <a:lnSpc>
                <a:spcPct val="100000"/>
              </a:lnSpc>
              <a:spcBef>
                <a:spcPct val="0"/>
              </a:spcBef>
              <a:spcAft>
                <a:spcPct val="0"/>
              </a:spcAf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Named after Rudolf Diesel, who patented the diesel engine in 1892. </a:t>
            </a:r>
          </a:p>
        </p:txBody>
      </p:sp>
    </p:spTree>
    <p:extLst>
      <p:ext uri="{BB962C8B-B14F-4D97-AF65-F5344CB8AC3E}">
        <p14:creationId xmlns:p14="http://schemas.microsoft.com/office/powerpoint/2010/main" val="2262099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314693-9370-8D59-6597-1065C133E8AB}"/>
              </a:ext>
            </a:extLst>
          </p:cNvPr>
          <p:cNvSpPr>
            <a:spLocks noGrp="1"/>
          </p:cNvSpPr>
          <p:nvPr>
            <p:ph type="title"/>
          </p:nvPr>
        </p:nvSpPr>
        <p:spPr/>
        <p:txBody>
          <a:bodyPr/>
          <a:lstStyle/>
          <a:p>
            <a:pPr algn="just"/>
            <a:r>
              <a:rPr lang="en-US" b="1" u="sng" dirty="0">
                <a:latin typeface="Times New Roman" panose="02020603050405020304" pitchFamily="18" charset="0"/>
                <a:cs typeface="Times New Roman" panose="02020603050405020304" pitchFamily="18" charset="0"/>
              </a:rPr>
              <a:t>Stages of the Diesel Cycle</a:t>
            </a:r>
          </a:p>
        </p:txBody>
      </p:sp>
      <p:sp>
        <p:nvSpPr>
          <p:cNvPr id="3" name="Content Placeholder 2">
            <a:extLst>
              <a:ext uri="{FF2B5EF4-FFF2-40B4-BE49-F238E27FC236}">
                <a16:creationId xmlns:a16="http://schemas.microsoft.com/office/drawing/2014/main" xmlns="" id="{EE2E483F-F5F9-C35B-A9CF-4CA7C171355E}"/>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 Diesel Cycle consists of </a:t>
            </a:r>
            <a:r>
              <a:rPr lang="en-US" b="1" dirty="0">
                <a:latin typeface="Times New Roman" panose="02020603050405020304" pitchFamily="18" charset="0"/>
                <a:cs typeface="Times New Roman" panose="02020603050405020304" pitchFamily="18" charset="0"/>
              </a:rPr>
              <a:t>four main stages</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Isentropic Compression</a:t>
            </a:r>
          </a:p>
          <a:p>
            <a:pPr algn="just"/>
            <a:r>
              <a:rPr lang="en-US" dirty="0">
                <a:latin typeface="Times New Roman" panose="02020603050405020304" pitchFamily="18" charset="0"/>
                <a:cs typeface="Times New Roman" panose="02020603050405020304" pitchFamily="18" charset="0"/>
              </a:rPr>
              <a:t>Reversible Constant Pressure Heat Addition</a:t>
            </a:r>
          </a:p>
          <a:p>
            <a:pPr algn="just"/>
            <a:r>
              <a:rPr lang="en-US" dirty="0">
                <a:latin typeface="Times New Roman" panose="02020603050405020304" pitchFamily="18" charset="0"/>
                <a:cs typeface="Times New Roman" panose="02020603050405020304" pitchFamily="18" charset="0"/>
              </a:rPr>
              <a:t>Isentropic Expansion</a:t>
            </a:r>
          </a:p>
          <a:p>
            <a:pPr algn="just"/>
            <a:r>
              <a:rPr lang="en-US" dirty="0">
                <a:latin typeface="Times New Roman" panose="02020603050405020304" pitchFamily="18" charset="0"/>
                <a:cs typeface="Times New Roman" panose="02020603050405020304" pitchFamily="18" charset="0"/>
              </a:rPr>
              <a:t>Reversible Constant Volume Heat Rejection</a:t>
            </a:r>
          </a:p>
          <a:p>
            <a:pPr marL="0" indent="0" algn="just">
              <a:buNone/>
            </a:pPr>
            <a:r>
              <a:rPr lang="en-US" dirty="0">
                <a:latin typeface="Times New Roman" panose="02020603050405020304" pitchFamily="18" charset="0"/>
                <a:cs typeface="Times New Roman" panose="02020603050405020304" pitchFamily="18" charset="0"/>
              </a:rPr>
              <a:t>	These stages correspond to the four strokes of a typical diesel engine:</a:t>
            </a:r>
          </a:p>
          <a:p>
            <a:pPr marL="0" indent="0" algn="ctr">
              <a:buNone/>
            </a:pPr>
            <a:r>
              <a:rPr lang="en-US" b="1" dirty="0">
                <a:latin typeface="Times New Roman" panose="02020603050405020304" pitchFamily="18" charset="0"/>
                <a:cs typeface="Times New Roman" panose="02020603050405020304" pitchFamily="18" charset="0"/>
              </a:rPr>
              <a:t>Intake, Compression, Power (Expansion), and Exhaust</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88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aph of a function&#10;&#10;Description automatically generated">
            <a:extLst>
              <a:ext uri="{FF2B5EF4-FFF2-40B4-BE49-F238E27FC236}">
                <a16:creationId xmlns:a16="http://schemas.microsoft.com/office/drawing/2014/main" xmlns="" id="{403C98D5-14E9-1D52-6F59-9C60F2D8AE4A}"/>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498600" y="812800"/>
            <a:ext cx="8737600" cy="5359400"/>
          </a:xfrm>
          <a:prstGeom prst="rect">
            <a:avLst/>
          </a:prstGeom>
        </p:spPr>
      </p:pic>
    </p:spTree>
    <p:extLst>
      <p:ext uri="{BB962C8B-B14F-4D97-AF65-F5344CB8AC3E}">
        <p14:creationId xmlns:p14="http://schemas.microsoft.com/office/powerpoint/2010/main" val="2959582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FFD2F-1764-EBD6-3C6A-BC2B098E02EA}"/>
              </a:ext>
            </a:extLst>
          </p:cNvPr>
          <p:cNvSpPr>
            <a:spLocks noGrp="1"/>
          </p:cNvSpPr>
          <p:nvPr>
            <p:ph type="title"/>
          </p:nvPr>
        </p:nvSpPr>
        <p:spPr>
          <a:xfrm>
            <a:off x="838200" y="500062"/>
            <a:ext cx="10515600" cy="1325563"/>
          </a:xfrm>
        </p:spPr>
        <p:txBody>
          <a:bodyPr/>
          <a:lstStyle/>
          <a:p>
            <a:pPr marL="742950" indent="-742950">
              <a:buFont typeface="+mj-lt"/>
              <a:buAutoNum type="arabicPeriod"/>
            </a:pPr>
            <a:r>
              <a:rPr lang="en-US" b="1" u="sng" dirty="0">
                <a:latin typeface="Times New Roman" panose="02020603050405020304" pitchFamily="18" charset="0"/>
                <a:cs typeface="Times New Roman" panose="02020603050405020304" pitchFamily="18" charset="0"/>
              </a:rPr>
              <a:t>Isentropic Compression</a:t>
            </a:r>
            <a:endParaRPr lang="en-US"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BD44DD6-BDF7-69C1-9723-9DC55ED851FB}"/>
              </a:ext>
            </a:extLst>
          </p:cNvPr>
          <p:cNvSpPr>
            <a:spLocks noGrp="1"/>
          </p:cNvSpPr>
          <p:nvPr>
            <p:ph idx="1"/>
          </p:nvPr>
        </p:nvSpPr>
        <p:spPr/>
        <p:txBody>
          <a:bodyPr/>
          <a:lstStyle/>
          <a:p>
            <a:pPr algn="just">
              <a:lnSpc>
                <a:spcPct val="10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cycle begins with isentropic compression.</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During compression, the air is compressed adiabatically, meaning no heat is exchanged with the surroundings.</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As a result, the air temperature and pressure increase significantly.</a:t>
            </a:r>
          </a:p>
          <a:p>
            <a:pPr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Compression Ratio</a:t>
            </a:r>
            <a:r>
              <a:rPr lang="en-US" dirty="0">
                <a:latin typeface="Times New Roman" panose="02020603050405020304" pitchFamily="18" charset="0"/>
                <a:cs typeface="Times New Roman" panose="02020603050405020304" pitchFamily="18" charset="0"/>
              </a:rPr>
              <a:t>: This high compression ratio is a distinguishing feature of diesel engines, often ranging from 15:1 to 20:1.</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67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CDF17-B450-B4D6-321B-D986D291452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2.  </a:t>
            </a:r>
            <a:r>
              <a:rPr lang="en-US" b="1" u="sng" dirty="0">
                <a:latin typeface="Times New Roman" panose="02020603050405020304" pitchFamily="18" charset="0"/>
                <a:cs typeface="Times New Roman" panose="02020603050405020304" pitchFamily="18" charset="0"/>
              </a:rPr>
              <a:t>Constant Pressure Heat Addition</a:t>
            </a:r>
          </a:p>
        </p:txBody>
      </p:sp>
      <p:sp>
        <p:nvSpPr>
          <p:cNvPr id="3" name="Content Placeholder 2">
            <a:extLst>
              <a:ext uri="{FF2B5EF4-FFF2-40B4-BE49-F238E27FC236}">
                <a16:creationId xmlns:a16="http://schemas.microsoft.com/office/drawing/2014/main" xmlns="" id="{3B68BC65-03B9-C7F3-8D26-F497E4CCCF41}"/>
              </a:ext>
            </a:extLst>
          </p:cNvPr>
          <p:cNvSpPr>
            <a:spLocks noGrp="1"/>
          </p:cNvSpPr>
          <p:nvPr>
            <p:ph idx="1"/>
          </p:nvPr>
        </p:nvSpPr>
        <p:spPr/>
        <p:txBody>
          <a:bodyPr/>
          <a:lstStyle/>
          <a:p>
            <a:pPr>
              <a:lnSpc>
                <a:spcPct val="100000"/>
              </a:lnSpc>
            </a:pPr>
            <a:r>
              <a:rPr lang="en-US" dirty="0">
                <a:latin typeface="Times New Roman" panose="02020603050405020304" pitchFamily="18" charset="0"/>
                <a:cs typeface="Times New Roman" panose="02020603050405020304" pitchFamily="18" charset="0"/>
              </a:rPr>
              <a:t>At the end of compression, fuel is injected directly into the hot, compressed air.</a:t>
            </a:r>
          </a:p>
          <a:p>
            <a:pPr>
              <a:lnSpc>
                <a:spcPct val="100000"/>
              </a:lnSpc>
            </a:pPr>
            <a:r>
              <a:rPr lang="en-US" dirty="0">
                <a:latin typeface="Times New Roman" panose="02020603050405020304" pitchFamily="18" charset="0"/>
                <a:cs typeface="Times New Roman" panose="02020603050405020304" pitchFamily="18" charset="0"/>
              </a:rPr>
              <a:t>This leads to the combustion of the fuel, which causes a rapid increase in temperature.</a:t>
            </a:r>
          </a:p>
          <a:p>
            <a:pPr>
              <a:lnSpc>
                <a:spcPct val="100000"/>
              </a:lnSpc>
            </a:pPr>
            <a:r>
              <a:rPr lang="en-US" dirty="0">
                <a:latin typeface="Times New Roman" panose="02020603050405020304" pitchFamily="18" charset="0"/>
                <a:cs typeface="Times New Roman" panose="02020603050405020304" pitchFamily="18" charset="0"/>
              </a:rPr>
              <a:t>Unlike the Otto cycle (in gasoline engines), the combustion process in the Diesel cycle occurs at a nearly constant pressure.</a:t>
            </a:r>
          </a:p>
          <a:p>
            <a:pPr>
              <a:lnSpc>
                <a:spcPct val="100000"/>
              </a:lnSpc>
            </a:pPr>
            <a:r>
              <a:rPr lang="en-US" dirty="0">
                <a:latin typeface="Times New Roman" panose="02020603050405020304" pitchFamily="18" charset="0"/>
                <a:cs typeface="Times New Roman" panose="02020603050405020304" pitchFamily="18" charset="0"/>
              </a:rPr>
              <a:t>This phase transforms chemical energy into thermal energy.</a:t>
            </a:r>
          </a:p>
        </p:txBody>
      </p:sp>
    </p:spTree>
    <p:extLst>
      <p:ext uri="{BB962C8B-B14F-4D97-AF65-F5344CB8AC3E}">
        <p14:creationId xmlns:p14="http://schemas.microsoft.com/office/powerpoint/2010/main" val="2071132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2EF5EF-6B83-4212-8A63-0D767B42208D}"/>
              </a:ext>
            </a:extLst>
          </p:cNvPr>
          <p:cNvSpPr>
            <a:spLocks noGrp="1"/>
          </p:cNvSpPr>
          <p:nvPr>
            <p:ph type="title"/>
          </p:nvPr>
        </p:nvSpPr>
        <p:spPr>
          <a:xfrm>
            <a:off x="838200" y="554653"/>
            <a:ext cx="10515600" cy="1325563"/>
          </a:xfrm>
        </p:spPr>
        <p:txBody>
          <a:bodyPr/>
          <a:lstStyle/>
          <a:p>
            <a:r>
              <a:rPr lang="en-US" b="1" dirty="0">
                <a:latin typeface="Times New Roman" panose="02020603050405020304" pitchFamily="18" charset="0"/>
                <a:cs typeface="Times New Roman" panose="02020603050405020304" pitchFamily="18" charset="0"/>
              </a:rPr>
              <a:t>3.  </a:t>
            </a:r>
            <a:r>
              <a:rPr lang="en-US" b="1" u="sng" dirty="0">
                <a:latin typeface="Times New Roman" panose="02020603050405020304" pitchFamily="18" charset="0"/>
                <a:cs typeface="Times New Roman" panose="02020603050405020304" pitchFamily="18" charset="0"/>
              </a:rPr>
              <a:t>Isentropic Expansion</a:t>
            </a:r>
          </a:p>
        </p:txBody>
      </p:sp>
      <p:sp>
        <p:nvSpPr>
          <p:cNvPr id="3" name="Content Placeholder 2">
            <a:extLst>
              <a:ext uri="{FF2B5EF4-FFF2-40B4-BE49-F238E27FC236}">
                <a16:creationId xmlns:a16="http://schemas.microsoft.com/office/drawing/2014/main" xmlns="" id="{37280C9A-EB94-CA73-006A-C0CD7FC41EBE}"/>
              </a:ext>
            </a:extLst>
          </p:cNvPr>
          <p:cNvSpPr>
            <a:spLocks noGrp="1"/>
          </p:cNvSpPr>
          <p:nvPr>
            <p:ph idx="1"/>
          </p:nvPr>
        </p:nvSpPr>
        <p:spPr>
          <a:xfrm>
            <a:off x="838200" y="1880216"/>
            <a:ext cx="10515600" cy="4351338"/>
          </a:xfrm>
        </p:spPr>
        <p:txBody>
          <a:bodyPr/>
          <a:lstStyle/>
          <a:p>
            <a:pPr algn="just">
              <a:lnSpc>
                <a:spcPct val="100000"/>
              </a:lnSpc>
            </a:pPr>
            <a:r>
              <a:rPr lang="en-US" dirty="0">
                <a:latin typeface="Times New Roman" panose="02020603050405020304" pitchFamily="18" charset="0"/>
                <a:cs typeface="Times New Roman" panose="02020603050405020304" pitchFamily="18" charset="0"/>
              </a:rPr>
              <a:t>Following combustion, the high-pressure gases expand, pushing the piston back down.</a:t>
            </a:r>
          </a:p>
          <a:p>
            <a:pPr algn="just">
              <a:lnSpc>
                <a:spcPct val="100000"/>
              </a:lnSpc>
            </a:pPr>
            <a:r>
              <a:rPr lang="en-US" dirty="0">
                <a:latin typeface="Times New Roman" panose="02020603050405020304" pitchFamily="18" charset="0"/>
                <a:cs typeface="Times New Roman" panose="02020603050405020304" pitchFamily="18" charset="0"/>
              </a:rPr>
              <a:t>This expansion is also an adiabatic process where the gases work on the piston.</a:t>
            </a:r>
          </a:p>
          <a:p>
            <a:pPr algn="just">
              <a:lnSpc>
                <a:spcPct val="100000"/>
              </a:lnSpc>
            </a:pPr>
            <a:r>
              <a:rPr lang="en-US" dirty="0">
                <a:latin typeface="Times New Roman" panose="02020603050405020304" pitchFamily="18" charset="0"/>
                <a:cs typeface="Times New Roman" panose="02020603050405020304" pitchFamily="18" charset="0"/>
              </a:rPr>
              <a:t>During this process, energy is converted from heat to mechanical work, providing the engine’s power.</a:t>
            </a:r>
          </a:p>
        </p:txBody>
      </p:sp>
    </p:spTree>
    <p:extLst>
      <p:ext uri="{BB962C8B-B14F-4D97-AF65-F5344CB8AC3E}">
        <p14:creationId xmlns:p14="http://schemas.microsoft.com/office/powerpoint/2010/main" val="1971597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8BA66-3A4D-46B8-517C-00DFC543F732}"/>
              </a:ext>
            </a:extLst>
          </p:cNvPr>
          <p:cNvSpPr>
            <a:spLocks noGrp="1"/>
          </p:cNvSpPr>
          <p:nvPr>
            <p:ph type="title"/>
          </p:nvPr>
        </p:nvSpPr>
        <p:spPr>
          <a:xfrm>
            <a:off x="838200" y="704779"/>
            <a:ext cx="10515600" cy="1325563"/>
          </a:xfrm>
        </p:spPr>
        <p:txBody>
          <a:bodyPr/>
          <a:lstStyle/>
          <a:p>
            <a:r>
              <a:rPr lang="en-US" b="1" dirty="0">
                <a:latin typeface="Times New Roman" panose="02020603050405020304" pitchFamily="18" charset="0"/>
                <a:cs typeface="Times New Roman" panose="02020603050405020304" pitchFamily="18" charset="0"/>
              </a:rPr>
              <a:t>4.  </a:t>
            </a:r>
            <a:r>
              <a:rPr lang="en-US" b="1" u="sng" dirty="0">
                <a:latin typeface="Times New Roman" panose="02020603050405020304" pitchFamily="18" charset="0"/>
                <a:cs typeface="Times New Roman" panose="02020603050405020304" pitchFamily="18" charset="0"/>
              </a:rPr>
              <a:t>Constant Volume Heat Rejection</a:t>
            </a:r>
          </a:p>
        </p:txBody>
      </p:sp>
      <p:sp>
        <p:nvSpPr>
          <p:cNvPr id="3" name="Content Placeholder 2">
            <a:extLst>
              <a:ext uri="{FF2B5EF4-FFF2-40B4-BE49-F238E27FC236}">
                <a16:creationId xmlns:a16="http://schemas.microsoft.com/office/drawing/2014/main" xmlns="" id="{66D602CD-DA91-C7BD-F68C-B64346BFF03A}"/>
              </a:ext>
            </a:extLst>
          </p:cNvPr>
          <p:cNvSpPr>
            <a:spLocks noGrp="1"/>
          </p:cNvSpPr>
          <p:nvPr>
            <p:ph idx="1"/>
          </p:nvPr>
        </p:nvSpPr>
        <p:spPr>
          <a:xfrm>
            <a:off x="838200" y="2030342"/>
            <a:ext cx="10515600" cy="4351338"/>
          </a:xfrm>
        </p:spPr>
        <p:txBody>
          <a:bodyPr/>
          <a:lstStyle/>
          <a:p>
            <a:pPr algn="just">
              <a:lnSpc>
                <a:spcPct val="100000"/>
              </a:lnSpc>
            </a:pPr>
            <a:r>
              <a:rPr lang="en-US" dirty="0">
                <a:latin typeface="Times New Roman" panose="02020603050405020304" pitchFamily="18" charset="0"/>
                <a:cs typeface="Times New Roman" panose="02020603050405020304" pitchFamily="18" charset="0"/>
              </a:rPr>
              <a:t>The cycle concludes with a heat rejection phase at constant volume.</a:t>
            </a:r>
          </a:p>
          <a:p>
            <a:pPr algn="just">
              <a:lnSpc>
                <a:spcPct val="100000"/>
              </a:lnSpc>
            </a:pPr>
            <a:r>
              <a:rPr lang="en-US" dirty="0">
                <a:latin typeface="Times New Roman" panose="02020603050405020304" pitchFamily="18" charset="0"/>
                <a:cs typeface="Times New Roman" panose="02020603050405020304" pitchFamily="18" charset="0"/>
              </a:rPr>
              <a:t>Once the piston reaches the bottom of its stroke, exhaust valves open, and the gases are expelled.</a:t>
            </a:r>
          </a:p>
          <a:p>
            <a:pPr algn="just">
              <a:lnSpc>
                <a:spcPct val="100000"/>
              </a:lnSpc>
            </a:pPr>
            <a:r>
              <a:rPr lang="en-US" dirty="0">
                <a:latin typeface="Times New Roman" panose="02020603050405020304" pitchFamily="18" charset="0"/>
                <a:cs typeface="Times New Roman" panose="02020603050405020304" pitchFamily="18" charset="0"/>
              </a:rPr>
              <a:t>This prepares the cylinder for the next intake of air and repeats the cycle.</a:t>
            </a:r>
          </a:p>
        </p:txBody>
      </p:sp>
    </p:spTree>
    <p:extLst>
      <p:ext uri="{BB962C8B-B14F-4D97-AF65-F5344CB8AC3E}">
        <p14:creationId xmlns:p14="http://schemas.microsoft.com/office/powerpoint/2010/main" val="1855655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0FEC6E-3AE7-FF9D-E891-1917F8BBDB7A}"/>
              </a:ext>
            </a:extLst>
          </p:cNvPr>
          <p:cNvSpPr>
            <a:spLocks noGrp="1"/>
          </p:cNvSpPr>
          <p:nvPr>
            <p:ph type="title"/>
          </p:nvPr>
        </p:nvSpPr>
        <p:spPr>
          <a:xfrm>
            <a:off x="838200" y="432360"/>
            <a:ext cx="10515600" cy="1325563"/>
          </a:xfrm>
        </p:spPr>
        <p:txBody>
          <a:bodyPr/>
          <a:lstStyle/>
          <a:p>
            <a:r>
              <a:rPr lang="en-US" b="1" u="sng"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xmlns="" id="{08A9261D-63E7-FB10-A50F-089FC687E4D5}"/>
              </a:ext>
            </a:extLst>
          </p:cNvPr>
          <p:cNvSpPr>
            <a:spLocks noGrp="1"/>
          </p:cNvSpPr>
          <p:nvPr>
            <p:ph idx="1"/>
          </p:nvPr>
        </p:nvSpPr>
        <p:spPr>
          <a:xfrm>
            <a:off x="838200" y="1798263"/>
            <a:ext cx="10094259" cy="4306702"/>
          </a:xfrm>
        </p:spPr>
        <p:txBody>
          <a:bodyPr>
            <a:normAutofit/>
          </a:bodyPr>
          <a:lstStyle/>
          <a:p>
            <a:pPr algn="just">
              <a:lnSpc>
                <a:spcPct val="100000"/>
              </a:lnSpc>
            </a:pPr>
            <a:r>
              <a:rPr lang="en-US" dirty="0">
                <a:latin typeface="Times New Roman" panose="02020603050405020304" pitchFamily="18" charset="0"/>
                <a:cs typeface="Times New Roman" panose="02020603050405020304" pitchFamily="18" charset="0"/>
              </a:rPr>
              <a:t>“The Otto cycle is a thermodynamic cycle that forms the basis for most gasoline-powered internal combustion engines.”</a:t>
            </a:r>
          </a:p>
          <a:p>
            <a:pPr algn="just">
              <a:lnSpc>
                <a:spcPct val="100000"/>
              </a:lnSpc>
            </a:pPr>
            <a:r>
              <a:rPr lang="en-US" dirty="0">
                <a:latin typeface="Times New Roman" panose="02020603050405020304" pitchFamily="18" charset="0"/>
                <a:cs typeface="Times New Roman" panose="02020603050405020304" pitchFamily="18" charset="0"/>
              </a:rPr>
              <a:t>The Otto cycle is the thermodynamic cycle that powers most gasoline engines, like those in cars and motorcycles. This cycle explains how energy is converted from fuel into work that moves the engine’s parts.</a:t>
            </a:r>
          </a:p>
          <a:p>
            <a:pPr algn="just">
              <a:lnSpc>
                <a:spcPct val="100000"/>
              </a:lnSpc>
            </a:pPr>
            <a:r>
              <a:rPr lang="en-US" dirty="0">
                <a:latin typeface="Times New Roman" panose="02020603050405020304" pitchFamily="18" charset="0"/>
                <a:cs typeface="Times New Roman" panose="02020603050405020304" pitchFamily="18" charset="0"/>
              </a:rPr>
              <a:t>Named after </a:t>
            </a:r>
            <a:r>
              <a:rPr lang="en-US" b="1" dirty="0">
                <a:latin typeface="Times New Roman" panose="02020603050405020304" pitchFamily="18" charset="0"/>
                <a:cs typeface="Times New Roman" panose="02020603050405020304" pitchFamily="18" charset="0"/>
              </a:rPr>
              <a:t>Nikolaus Otto</a:t>
            </a:r>
            <a:r>
              <a:rPr lang="en-US" dirty="0">
                <a:latin typeface="Times New Roman" panose="02020603050405020304" pitchFamily="18" charset="0"/>
                <a:cs typeface="Times New Roman" panose="02020603050405020304" pitchFamily="18" charset="0"/>
              </a:rPr>
              <a:t>, who developed the first practical gas engine in the </a:t>
            </a:r>
            <a:r>
              <a:rPr lang="en-US" b="1" dirty="0">
                <a:latin typeface="Times New Roman" panose="02020603050405020304" pitchFamily="18" charset="0"/>
                <a:cs typeface="Times New Roman" panose="02020603050405020304" pitchFamily="18" charset="0"/>
              </a:rPr>
              <a:t>19th century</a:t>
            </a:r>
            <a:r>
              <a:rPr lang="en-US" dirty="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60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AF0947-6645-0C91-9C13-7BC7B924BAFF}"/>
              </a:ext>
            </a:extLst>
          </p:cNvPr>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Efficiency of the Diesel Cycle</a:t>
            </a:r>
          </a:p>
        </p:txBody>
      </p:sp>
      <p:sp>
        <p:nvSpPr>
          <p:cNvPr id="3" name="Content Placeholder 2">
            <a:extLst>
              <a:ext uri="{FF2B5EF4-FFF2-40B4-BE49-F238E27FC236}">
                <a16:creationId xmlns:a16="http://schemas.microsoft.com/office/drawing/2014/main" xmlns="" id="{748A1EE1-3AF2-7346-BA59-E94C07602F67}"/>
              </a:ext>
            </a:extLst>
          </p:cNvPr>
          <p:cNvSpPr>
            <a:spLocks noGrp="1"/>
          </p:cNvSpPr>
          <p:nvPr>
            <p:ph idx="1"/>
          </p:nvPr>
        </p:nvSpPr>
        <p:spPr>
          <a:xfrm>
            <a:off x="838200" y="1542197"/>
            <a:ext cx="10515600" cy="4804012"/>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The efficiency of the Diesel Cycle depends on the compression ratio and the specific heat ratio of the air-fuel mixture.</a:t>
            </a:r>
          </a:p>
          <a:p>
            <a:pPr marL="0" indent="0">
              <a:buNone/>
            </a:pPr>
            <a:r>
              <a:rPr lang="en-US" dirty="0">
                <a:latin typeface="Times New Roman" panose="02020603050405020304" pitchFamily="18" charset="0"/>
                <a:cs typeface="Times New Roman" panose="02020603050405020304" pitchFamily="18" charset="0"/>
              </a:rPr>
              <a:t>Formula for Efficiency:</a:t>
            </a:r>
          </a:p>
          <a:p>
            <a:pPr marL="0" indent="0">
              <a:buNone/>
            </a:pPr>
            <a:r>
              <a:rPr lang="en-US" dirty="0">
                <a:latin typeface="Times New Roman" panose="02020603050405020304" pitchFamily="18" charset="0"/>
                <a:cs typeface="Times New Roman" panose="02020603050405020304" pitchFamily="18" charset="0"/>
              </a:rPr>
              <a:t>Where: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𝑟</a:t>
            </a:r>
            <a:r>
              <a:rPr lang="en-US" dirty="0">
                <a:latin typeface="Times New Roman" panose="02020603050405020304" pitchFamily="18" charset="0"/>
                <a:cs typeface="Times New Roman" panose="02020603050405020304" pitchFamily="18" charset="0"/>
              </a:rPr>
              <a:t>: Compression ratio (v1/v2)</a:t>
            </a:r>
          </a:p>
          <a:p>
            <a:pPr marL="0" indent="0">
              <a:buNone/>
            </a:pPr>
            <a:r>
              <a:rPr lang="el-GR" b="1" dirty="0">
                <a:latin typeface="Times New Roman" panose="02020603050405020304" pitchFamily="18" charset="0"/>
                <a:cs typeface="Times New Roman" panose="02020603050405020304" pitchFamily="18" charset="0"/>
              </a:rPr>
              <a:t>β</a:t>
            </a:r>
            <a:r>
              <a:rPr lang="el-GR" dirty="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Cutoff ratio (v3/v2)</a:t>
            </a:r>
            <a:endParaRPr lang="en-US" dirty="0">
              <a:latin typeface="Times New Roman" panose="02020603050405020304" pitchFamily="18" charset="0"/>
              <a:cs typeface="Times New Roman" panose="02020603050405020304" pitchFamily="18" charset="0"/>
            </a:endParaRPr>
          </a:p>
          <a:p>
            <a:pPr marL="0" indent="0">
              <a:buNone/>
            </a:pPr>
            <a:r>
              <a:rPr lang="el-GR" b="1" dirty="0">
                <a:latin typeface="Times New Roman" panose="02020603050405020304" pitchFamily="18" charset="0"/>
                <a:cs typeface="Times New Roman" panose="02020603050405020304" pitchFamily="18" charset="0"/>
              </a:rPr>
              <a:t>γ</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Specific heat ratio (Cp/</a:t>
            </a:r>
            <a:r>
              <a:rPr lang="en-US" dirty="0" err="1">
                <a:latin typeface="Times New Roman" panose="02020603050405020304" pitchFamily="18" charset="0"/>
                <a:cs typeface="Times New Roman" panose="02020603050405020304" pitchFamily="18" charset="0"/>
              </a:rPr>
              <a:t>Cv</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Diesel engines are more efficient than gasoline engines, especially under high-load conditions.</a:t>
            </a:r>
          </a:p>
        </p:txBody>
      </p:sp>
      <p:pic>
        <p:nvPicPr>
          <p:cNvPr id="6" name="Picture 5" descr="A black background with white text">
            <a:extLst>
              <a:ext uri="{FF2B5EF4-FFF2-40B4-BE49-F238E27FC236}">
                <a16:creationId xmlns:a16="http://schemas.microsoft.com/office/drawing/2014/main" xmlns="" id="{CC6F23A9-D584-4D5C-18DC-4A52C2BEA4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4242" y="2651760"/>
            <a:ext cx="3471982" cy="1554480"/>
          </a:xfrm>
          <a:prstGeom prst="rect">
            <a:avLst/>
          </a:prstGeom>
        </p:spPr>
      </p:pic>
    </p:spTree>
    <p:extLst>
      <p:ext uri="{BB962C8B-B14F-4D97-AF65-F5344CB8AC3E}">
        <p14:creationId xmlns:p14="http://schemas.microsoft.com/office/powerpoint/2010/main" val="236435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30B692-9B53-7CB8-66B8-B2365572000D}"/>
              </a:ext>
            </a:extLst>
          </p:cNvPr>
          <p:cNvSpPr>
            <a:spLocks noGrp="1"/>
          </p:cNvSpPr>
          <p:nvPr>
            <p:ph type="title"/>
          </p:nvPr>
        </p:nvSpPr>
        <p:spPr>
          <a:xfrm>
            <a:off x="838200" y="500062"/>
            <a:ext cx="10515600" cy="1325563"/>
          </a:xfrm>
        </p:spPr>
        <p:txBody>
          <a:bodyPr/>
          <a:lstStyle/>
          <a:p>
            <a:r>
              <a:rPr lang="en-US" b="1" u="sng" dirty="0">
                <a:latin typeface="Times New Roman" panose="02020603050405020304" pitchFamily="18" charset="0"/>
                <a:cs typeface="Times New Roman" panose="02020603050405020304" pitchFamily="18" charset="0"/>
              </a:rPr>
              <a:t>Advantages of the Diesel Cycle</a:t>
            </a:r>
            <a:endParaRPr lang="en-US"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D3513EB-30D3-0FB7-C54B-0196151BB3CB}"/>
              </a:ext>
            </a:extLst>
          </p:cNvPr>
          <p:cNvSpPr>
            <a:spLocks noGrp="1"/>
          </p:cNvSpPr>
          <p:nvPr>
            <p:ph idx="1"/>
          </p:nvPr>
        </p:nvSpPr>
        <p:spPr/>
        <p:txBody>
          <a:bodyPr/>
          <a:lstStyle/>
          <a:p>
            <a:pPr algn="just">
              <a:lnSpc>
                <a:spcPct val="100000"/>
              </a:lnSpc>
            </a:pPr>
            <a:r>
              <a:rPr lang="en-US" b="1" dirty="0"/>
              <a:t>High Efficiency</a:t>
            </a:r>
            <a:r>
              <a:rPr lang="en-US" dirty="0"/>
              <a:t>: Diesel engines are more thermodynamically efficient due to high compression.</a:t>
            </a:r>
          </a:p>
          <a:p>
            <a:pPr algn="just">
              <a:lnSpc>
                <a:spcPct val="100000"/>
              </a:lnSpc>
            </a:pPr>
            <a:r>
              <a:rPr lang="en-US" b="1" dirty="0"/>
              <a:t>Fuel Economy</a:t>
            </a:r>
            <a:r>
              <a:rPr lang="en-US" dirty="0"/>
              <a:t>: Diesel engines consume less fuel over long distances.</a:t>
            </a:r>
          </a:p>
          <a:p>
            <a:pPr algn="just">
              <a:lnSpc>
                <a:spcPct val="100000"/>
              </a:lnSpc>
            </a:pPr>
            <a:r>
              <a:rPr lang="en-US" b="1" dirty="0"/>
              <a:t>Durability</a:t>
            </a:r>
            <a:r>
              <a:rPr lang="en-US" dirty="0"/>
              <a:t>: Diesel engines are robust, making them ideal for heavy-duty applications.</a:t>
            </a:r>
          </a:p>
          <a:p>
            <a:pPr algn="just">
              <a:lnSpc>
                <a:spcPct val="100000"/>
              </a:lnSpc>
            </a:pPr>
            <a:r>
              <a:rPr lang="en-US" b="1" dirty="0"/>
              <a:t>Power Output</a:t>
            </a:r>
            <a:r>
              <a:rPr lang="en-US" dirty="0"/>
              <a:t>: High torque output makes them suitable for heavy loads.</a:t>
            </a:r>
          </a:p>
        </p:txBody>
      </p:sp>
    </p:spTree>
    <p:extLst>
      <p:ext uri="{BB962C8B-B14F-4D97-AF65-F5344CB8AC3E}">
        <p14:creationId xmlns:p14="http://schemas.microsoft.com/office/powerpoint/2010/main" val="2361132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700B8C-5D1E-7EFE-FA1A-BB43EB6143B2}"/>
              </a:ext>
            </a:extLst>
          </p:cNvPr>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Disadvantages of the Diesel Cycle</a:t>
            </a:r>
            <a:endParaRPr lang="en-US"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1425BFA-2982-2D07-1932-9007B4EB9706}"/>
              </a:ext>
            </a:extLst>
          </p:cNvPr>
          <p:cNvSpPr>
            <a:spLocks noGrp="1"/>
          </p:cNvSpPr>
          <p:nvPr>
            <p:ph idx="1"/>
          </p:nvPr>
        </p:nvSpPr>
        <p:spPr/>
        <p:txBody>
          <a:bodyPr/>
          <a:lstStyle/>
          <a:p>
            <a:pPr algn="just">
              <a:lnSpc>
                <a:spcPct val="100000"/>
              </a:lnSpc>
            </a:pPr>
            <a:r>
              <a:rPr lang="en-US" b="1" dirty="0">
                <a:latin typeface="Times New Roman" panose="02020603050405020304" pitchFamily="18" charset="0"/>
                <a:cs typeface="Times New Roman" panose="02020603050405020304" pitchFamily="18" charset="0"/>
              </a:rPr>
              <a:t>Noise and Vibration</a:t>
            </a:r>
            <a:r>
              <a:rPr lang="en-US" dirty="0">
                <a:latin typeface="Times New Roman" panose="02020603050405020304" pitchFamily="18" charset="0"/>
                <a:cs typeface="Times New Roman" panose="02020603050405020304" pitchFamily="18" charset="0"/>
              </a:rPr>
              <a:t>: Diesel engines tend to be noisier.</a:t>
            </a:r>
          </a:p>
          <a:p>
            <a:pPr algn="just">
              <a:lnSpc>
                <a:spcPct val="100000"/>
              </a:lnSpc>
            </a:pPr>
            <a:r>
              <a:rPr lang="en-US" b="1" dirty="0">
                <a:latin typeface="Times New Roman" panose="02020603050405020304" pitchFamily="18" charset="0"/>
                <a:cs typeface="Times New Roman" panose="02020603050405020304" pitchFamily="18" charset="0"/>
              </a:rPr>
              <a:t>Emissions</a:t>
            </a:r>
            <a:r>
              <a:rPr lang="en-US" dirty="0">
                <a:latin typeface="Times New Roman" panose="02020603050405020304" pitchFamily="18" charset="0"/>
                <a:cs typeface="Times New Roman" panose="02020603050405020304" pitchFamily="18" charset="0"/>
              </a:rPr>
              <a:t>: Diesel engines can produce more particulate matter (PM) and NOx emissions.</a:t>
            </a:r>
          </a:p>
          <a:p>
            <a:pPr algn="just">
              <a:lnSpc>
                <a:spcPct val="100000"/>
              </a:lnSpc>
            </a:pPr>
            <a:r>
              <a:rPr lang="en-US" b="1" dirty="0">
                <a:latin typeface="Times New Roman" panose="02020603050405020304" pitchFamily="18" charset="0"/>
                <a:cs typeface="Times New Roman" panose="02020603050405020304" pitchFamily="18" charset="0"/>
              </a:rPr>
              <a:t>Cost</a:t>
            </a:r>
            <a:r>
              <a:rPr lang="en-US" dirty="0">
                <a:latin typeface="Times New Roman" panose="02020603050405020304" pitchFamily="18" charset="0"/>
                <a:cs typeface="Times New Roman" panose="02020603050405020304" pitchFamily="18" charset="0"/>
              </a:rPr>
              <a:t>: Diesel engines are typically more expensive due to their robust construction.</a:t>
            </a:r>
          </a:p>
          <a:p>
            <a:pPr algn="just">
              <a:lnSpc>
                <a:spcPct val="100000"/>
              </a:lnSpc>
            </a:pPr>
            <a:r>
              <a:rPr lang="en-US" b="1" dirty="0">
                <a:latin typeface="Times New Roman" panose="02020603050405020304" pitchFamily="18" charset="0"/>
                <a:cs typeface="Times New Roman" panose="02020603050405020304" pitchFamily="18" charset="0"/>
              </a:rPr>
              <a:t>Starting in Cold Weather</a:t>
            </a:r>
            <a:r>
              <a:rPr lang="en-US" dirty="0">
                <a:latin typeface="Times New Roman" panose="02020603050405020304" pitchFamily="18" charset="0"/>
                <a:cs typeface="Times New Roman" panose="02020603050405020304" pitchFamily="18" charset="0"/>
              </a:rPr>
              <a:t>: They can be harder to start in cold weather without preheating.</a:t>
            </a:r>
          </a:p>
          <a:p>
            <a:pPr algn="just">
              <a:lnSpc>
                <a:spcPct val="1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419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3D0FF50E-B1EA-BE07-97F4-A25A4860CAEF}"/>
              </a:ext>
            </a:extLst>
          </p:cNvPr>
          <p:cNvSpPr>
            <a:spLocks noGrp="1"/>
          </p:cNvSpPr>
          <p:nvPr>
            <p:ph type="title"/>
          </p:nvPr>
        </p:nvSpPr>
        <p:spPr>
          <a:xfrm>
            <a:off x="838200" y="18255"/>
            <a:ext cx="10515600" cy="1325563"/>
          </a:xfrm>
        </p:spPr>
        <p:txBody>
          <a:bodyPr/>
          <a:lstStyle/>
          <a:p>
            <a:r>
              <a:rPr lang="en-US" b="1" u="sng" dirty="0">
                <a:latin typeface="Times New Roman" panose="02020603050405020304" pitchFamily="18" charset="0"/>
                <a:cs typeface="Times New Roman" panose="02020603050405020304" pitchFamily="18" charset="0"/>
              </a:rPr>
              <a:t>Diesel Cycle vs. Otto Cycle</a:t>
            </a:r>
          </a:p>
        </p:txBody>
      </p:sp>
      <p:sp>
        <p:nvSpPr>
          <p:cNvPr id="10" name="Content Placeholder 9">
            <a:extLst>
              <a:ext uri="{FF2B5EF4-FFF2-40B4-BE49-F238E27FC236}">
                <a16:creationId xmlns:a16="http://schemas.microsoft.com/office/drawing/2014/main" xmlns="" id="{B5782727-EC53-4385-717B-682A1A46D61D}"/>
              </a:ext>
            </a:extLst>
          </p:cNvPr>
          <p:cNvSpPr>
            <a:spLocks noGrp="1"/>
          </p:cNvSpPr>
          <p:nvPr>
            <p:ph sz="half" idx="1"/>
          </p:nvPr>
        </p:nvSpPr>
        <p:spPr>
          <a:xfrm>
            <a:off x="838200" y="1132764"/>
            <a:ext cx="5181600" cy="5363570"/>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Uses compression ignition, where fuel ignites due to the high temperature from compressed air.</a:t>
            </a:r>
          </a:p>
          <a:p>
            <a:pPr algn="just"/>
            <a:r>
              <a:rPr lang="en-US" dirty="0">
                <a:latin typeface="Times New Roman" panose="02020603050405020304" pitchFamily="18" charset="0"/>
                <a:cs typeface="Times New Roman" panose="02020603050405020304" pitchFamily="18" charset="0"/>
              </a:rPr>
              <a:t>Has a higher compression ratio </a:t>
            </a:r>
            <a:r>
              <a:rPr lang="en-US" b="1" dirty="0">
                <a:latin typeface="Times New Roman" panose="02020603050405020304" pitchFamily="18" charset="0"/>
                <a:cs typeface="Times New Roman" panose="02020603050405020304" pitchFamily="18" charset="0"/>
              </a:rPr>
              <a:t>(typically 15:1 to 20:1), </a:t>
            </a:r>
            <a:r>
              <a:rPr lang="en-US" dirty="0">
                <a:latin typeface="Times New Roman" panose="02020603050405020304" pitchFamily="18" charset="0"/>
                <a:cs typeface="Times New Roman" panose="02020603050405020304" pitchFamily="18" charset="0"/>
              </a:rPr>
              <a:t>leading to better efficiency.</a:t>
            </a:r>
          </a:p>
          <a:p>
            <a:pPr algn="just"/>
            <a:r>
              <a:rPr lang="en-US" dirty="0">
                <a:latin typeface="Times New Roman" panose="02020603050405020304" pitchFamily="18" charset="0"/>
                <a:cs typeface="Times New Roman" panose="02020603050405020304" pitchFamily="18" charset="0"/>
              </a:rPr>
              <a:t>Heat is added at constant pressure as fuel is injected into the cylinder.</a:t>
            </a:r>
          </a:p>
          <a:p>
            <a:pPr algn="just"/>
            <a:r>
              <a:rPr lang="en-US" dirty="0">
                <a:latin typeface="Times New Roman" panose="02020603050405020304" pitchFamily="18" charset="0"/>
                <a:cs typeface="Times New Roman" panose="02020603050405020304" pitchFamily="18" charset="0"/>
              </a:rPr>
              <a:t>Uses diesel fuel and is widely used in trucks, buses, industrial engines, and power generation.</a:t>
            </a:r>
          </a:p>
          <a:p>
            <a:pPr algn="just"/>
            <a:r>
              <a:rPr lang="en-US" dirty="0">
                <a:latin typeface="Times New Roman" panose="02020603050405020304" pitchFamily="18" charset="0"/>
                <a:cs typeface="Times New Roman" panose="02020603050405020304" pitchFamily="18" charset="0"/>
              </a:rPr>
              <a:t> Higher thermal efficiency due to a higher compression ratio and more efficient fuel combustion.</a:t>
            </a:r>
          </a:p>
          <a:p>
            <a:pPr algn="just"/>
            <a:endParaRPr lang="en-US" dirty="0">
              <a:latin typeface="Times New Roman" panose="02020603050405020304" pitchFamily="18" charset="0"/>
              <a:cs typeface="Times New Roman" panose="02020603050405020304" pitchFamily="18" charset="0"/>
            </a:endParaRPr>
          </a:p>
        </p:txBody>
      </p:sp>
      <p:sp>
        <p:nvSpPr>
          <p:cNvPr id="11" name="Content Placeholder 10">
            <a:extLst>
              <a:ext uri="{FF2B5EF4-FFF2-40B4-BE49-F238E27FC236}">
                <a16:creationId xmlns:a16="http://schemas.microsoft.com/office/drawing/2014/main" xmlns="" id="{3D5EE83F-1F80-9084-505F-09607BA3A7B6}"/>
              </a:ext>
            </a:extLst>
          </p:cNvPr>
          <p:cNvSpPr>
            <a:spLocks noGrp="1"/>
          </p:cNvSpPr>
          <p:nvPr>
            <p:ph sz="half" idx="2"/>
          </p:nvPr>
        </p:nvSpPr>
        <p:spPr>
          <a:xfrm>
            <a:off x="6172200" y="1132764"/>
            <a:ext cx="5181600" cy="5044199"/>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Utilizes spark ignition, where a spark plug ignites the air-fuel mixture.</a:t>
            </a:r>
          </a:p>
          <a:p>
            <a:pPr algn="just"/>
            <a:r>
              <a:rPr lang="en-US" dirty="0">
                <a:latin typeface="Times New Roman" panose="02020603050405020304" pitchFamily="18" charset="0"/>
                <a:cs typeface="Times New Roman" panose="02020603050405020304" pitchFamily="18" charset="0"/>
              </a:rPr>
              <a:t>Operates at a lower compression ratio </a:t>
            </a:r>
            <a:r>
              <a:rPr lang="en-US" b="1" dirty="0">
                <a:latin typeface="Times New Roman" panose="02020603050405020304" pitchFamily="18" charset="0"/>
                <a:cs typeface="Times New Roman" panose="02020603050405020304" pitchFamily="18" charset="0"/>
              </a:rPr>
              <a:t>(typically 8:1 to 12:1)</a:t>
            </a:r>
            <a:r>
              <a:rPr lang="en-US" dirty="0">
                <a:latin typeface="Times New Roman" panose="02020603050405020304" pitchFamily="18" charset="0"/>
                <a:cs typeface="Times New Roman" panose="02020603050405020304" pitchFamily="18" charset="0"/>
              </a:rPr>
              <a:t> because of the risk of knocking.</a:t>
            </a:r>
          </a:p>
          <a:p>
            <a:pPr algn="just"/>
            <a:r>
              <a:rPr lang="en-US" dirty="0">
                <a:latin typeface="Times New Roman" panose="02020603050405020304" pitchFamily="18" charset="0"/>
                <a:cs typeface="Times New Roman" panose="02020603050405020304" pitchFamily="18" charset="0"/>
              </a:rPr>
              <a:t>Heat is added at constant volume during the power stroke.</a:t>
            </a:r>
          </a:p>
          <a:p>
            <a:pPr algn="just"/>
            <a:r>
              <a:rPr lang="en-US" dirty="0">
                <a:latin typeface="Times New Roman" panose="02020603050405020304" pitchFamily="18" charset="0"/>
                <a:cs typeface="Times New Roman" panose="02020603050405020304" pitchFamily="18" charset="0"/>
              </a:rPr>
              <a:t>Uses gasoline and is common in cars, motorcycles, and light vehicles.</a:t>
            </a:r>
          </a:p>
          <a:p>
            <a:pPr algn="just"/>
            <a:r>
              <a:rPr lang="en-US" dirty="0">
                <a:latin typeface="Times New Roman" panose="02020603050405020304" pitchFamily="18" charset="0"/>
                <a:cs typeface="Times New Roman" panose="02020603050405020304" pitchFamily="18" charset="0"/>
              </a:rPr>
              <a:t>Generally, has lower thermal efficiency due to a lower compression ratio.</a:t>
            </a:r>
          </a:p>
        </p:txBody>
      </p:sp>
    </p:spTree>
    <p:extLst>
      <p:ext uri="{BB962C8B-B14F-4D97-AF65-F5344CB8AC3E}">
        <p14:creationId xmlns:p14="http://schemas.microsoft.com/office/powerpoint/2010/main" val="1440292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E0A4C7-358B-2AB8-73EC-AEA8D2EB63F9}"/>
              </a:ext>
            </a:extLst>
          </p:cNvPr>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xmlns="" id="{EEB1ECDB-69D8-544F-6342-9F86689F0BA8}"/>
              </a:ext>
            </a:extLst>
          </p:cNvPr>
          <p:cNvSpPr>
            <a:spLocks noGrp="1"/>
          </p:cNvSpPr>
          <p:nvPr>
            <p:ph idx="1"/>
          </p:nvPr>
        </p:nvSpPr>
        <p:spPr/>
        <p:txBody>
          <a:bodyPr/>
          <a:lstStyle/>
          <a:p>
            <a:pPr marL="0" indent="0" algn="just">
              <a:lnSpc>
                <a:spcPct val="100000"/>
              </a:lnSpc>
              <a:buNone/>
            </a:pP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Otto Cycle</a:t>
            </a:r>
            <a:r>
              <a:rPr lang="en-US" dirty="0">
                <a:latin typeface="Times New Roman" panose="02020603050405020304" pitchFamily="18" charset="0"/>
                <a:cs typeface="Times New Roman" panose="02020603050405020304" pitchFamily="18" charset="0"/>
              </a:rPr>
              <a:t> is ideal for light vehicles, offering smooth performance and lower compression, making it suitable for cars and motorcycles. The </a:t>
            </a:r>
            <a:r>
              <a:rPr lang="en-US" b="1" dirty="0">
                <a:latin typeface="Times New Roman" panose="02020603050405020304" pitchFamily="18" charset="0"/>
                <a:cs typeface="Times New Roman" panose="02020603050405020304" pitchFamily="18" charset="0"/>
              </a:rPr>
              <a:t>Diesel Cycle</a:t>
            </a:r>
            <a:r>
              <a:rPr lang="en-US" dirty="0">
                <a:latin typeface="Times New Roman" panose="02020603050405020304" pitchFamily="18" charset="0"/>
                <a:cs typeface="Times New Roman" panose="02020603050405020304" pitchFamily="18" charset="0"/>
              </a:rPr>
              <a:t>, with its high efficiency and power, excels in heavy-duty applications like trucks and industrial machines. Both cycles play essential roles, each tailored to different energy and performance demands in transportation and industry.</a:t>
            </a:r>
          </a:p>
        </p:txBody>
      </p:sp>
    </p:spTree>
    <p:extLst>
      <p:ext uri="{BB962C8B-B14F-4D97-AF65-F5344CB8AC3E}">
        <p14:creationId xmlns:p14="http://schemas.microsoft.com/office/powerpoint/2010/main" val="209332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2C169-2B8F-2480-89F2-B1EF7A5749D5}"/>
              </a:ext>
            </a:extLst>
          </p:cNvPr>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Purpose and Importance </a:t>
            </a:r>
          </a:p>
        </p:txBody>
      </p:sp>
      <p:sp>
        <p:nvSpPr>
          <p:cNvPr id="3" name="Content Placeholder 2">
            <a:extLst>
              <a:ext uri="{FF2B5EF4-FFF2-40B4-BE49-F238E27FC236}">
                <a16:creationId xmlns:a16="http://schemas.microsoft.com/office/drawing/2014/main" xmlns="" id="{CC7FA5BD-5AF8-EDDF-89EA-D319310E112E}"/>
              </a:ext>
            </a:extLst>
          </p:cNvPr>
          <p:cNvSpPr>
            <a:spLocks noGrp="1"/>
          </p:cNvSpPr>
          <p:nvPr>
            <p:ph idx="1"/>
          </p:nvPr>
        </p:nvSpPr>
        <p:spPr>
          <a:xfrm>
            <a:off x="838200" y="1825625"/>
            <a:ext cx="10515600" cy="3943163"/>
          </a:xfrm>
        </p:spPr>
        <p:txBody>
          <a:bodyPr/>
          <a:lstStyle/>
          <a:p>
            <a:pPr algn="just">
              <a:lnSpc>
                <a:spcPct val="100000"/>
              </a:lnSpc>
            </a:pPr>
            <a:r>
              <a:rPr lang="en-US" dirty="0">
                <a:latin typeface="Times New Roman" panose="02020603050405020304" pitchFamily="18" charset="0"/>
                <a:cs typeface="Times New Roman" panose="02020603050405020304" pitchFamily="18" charset="0"/>
              </a:rPr>
              <a:t>Understanding the Otto cycle is essential because it’s the core of most gasoline engines used in transportation, like cars, motorcycles, and small airplanes.</a:t>
            </a:r>
          </a:p>
          <a:p>
            <a:pPr algn="just">
              <a:lnSpc>
                <a:spcPct val="100000"/>
              </a:lnSpc>
            </a:pPr>
            <a:r>
              <a:rPr lang="en-US" dirty="0">
                <a:latin typeface="Times New Roman" panose="02020603050405020304" pitchFamily="18" charset="0"/>
                <a:cs typeface="Times New Roman" panose="02020603050405020304" pitchFamily="18" charset="0"/>
              </a:rPr>
              <a:t>The cycle helps us understand engine efficiency (how effectively fuel energy is converted into mechanical energy).</a:t>
            </a:r>
          </a:p>
          <a:p>
            <a:pPr algn="just">
              <a:lnSpc>
                <a:spcPct val="100000"/>
              </a:lnSpc>
            </a:pPr>
            <a:r>
              <a:rPr lang="en-US" dirty="0">
                <a:latin typeface="Times New Roman" panose="02020603050405020304" pitchFamily="18" charset="0"/>
                <a:cs typeface="Times New Roman" panose="02020603050405020304" pitchFamily="18" charset="0"/>
              </a:rPr>
              <a:t>Knowing this, engineers can improve engine designs for better fuel efficiency and power output.</a:t>
            </a:r>
          </a:p>
          <a:p>
            <a:pPr algn="just">
              <a:lnSpc>
                <a:spcPct val="1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82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4C3973-1B30-13A9-59BF-427BFDC24788}"/>
              </a:ext>
            </a:extLst>
          </p:cNvPr>
          <p:cNvSpPr>
            <a:spLocks noGrp="1"/>
          </p:cNvSpPr>
          <p:nvPr>
            <p:ph type="title"/>
          </p:nvPr>
        </p:nvSpPr>
        <p:spPr>
          <a:xfrm>
            <a:off x="838200" y="432360"/>
            <a:ext cx="10515600" cy="1325563"/>
          </a:xfrm>
        </p:spPr>
        <p:txBody>
          <a:bodyPr/>
          <a:lstStyle/>
          <a:p>
            <a:r>
              <a:rPr lang="en-US" b="1" u="sng" dirty="0">
                <a:latin typeface="Times New Roman" panose="02020603050405020304" pitchFamily="18" charset="0"/>
                <a:cs typeface="Times New Roman" panose="02020603050405020304" pitchFamily="18" charset="0"/>
              </a:rPr>
              <a:t>Components</a:t>
            </a:r>
          </a:p>
        </p:txBody>
      </p:sp>
      <p:sp>
        <p:nvSpPr>
          <p:cNvPr id="3" name="Content Placeholder 2">
            <a:extLst>
              <a:ext uri="{FF2B5EF4-FFF2-40B4-BE49-F238E27FC236}">
                <a16:creationId xmlns:a16="http://schemas.microsoft.com/office/drawing/2014/main" xmlns="" id="{74651D6A-229F-6858-61E9-AAED271BC07B}"/>
              </a:ext>
            </a:extLst>
          </p:cNvPr>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	An engine using the Otto cycle has four essential components:</a:t>
            </a:r>
          </a:p>
          <a:p>
            <a:pPr marL="514350" indent="-514350" algn="just">
              <a:lnSpc>
                <a:spcPct val="100000"/>
              </a:lnSpc>
              <a:buFont typeface="+mj-lt"/>
              <a:buAutoNum type="arabicPeriod"/>
            </a:pPr>
            <a:r>
              <a:rPr lang="en-US" b="1" dirty="0">
                <a:latin typeface="Times New Roman" panose="02020603050405020304" pitchFamily="18" charset="0"/>
                <a:cs typeface="Times New Roman" panose="02020603050405020304" pitchFamily="18" charset="0"/>
              </a:rPr>
              <a:t>Piston </a:t>
            </a:r>
            <a:r>
              <a:rPr lang="en-US" dirty="0">
                <a:latin typeface="Times New Roman" panose="02020603050405020304" pitchFamily="18" charset="0"/>
                <a:cs typeface="Times New Roman" panose="02020603050405020304" pitchFamily="18" charset="0"/>
              </a:rPr>
              <a:t>- Moves up and down in a cylinder, compressing and expanding gases.</a:t>
            </a:r>
          </a:p>
          <a:p>
            <a:pPr marL="514350" indent="-514350" algn="just">
              <a:lnSpc>
                <a:spcPct val="100000"/>
              </a:lnSpc>
              <a:buFont typeface="+mj-lt"/>
              <a:buAutoNum type="arabicPeriod"/>
            </a:pPr>
            <a:r>
              <a:rPr lang="en-US" b="1" dirty="0">
                <a:latin typeface="Times New Roman" panose="02020603050405020304" pitchFamily="18" charset="0"/>
                <a:cs typeface="Times New Roman" panose="02020603050405020304" pitchFamily="18" charset="0"/>
              </a:rPr>
              <a:t>Cylinder</a:t>
            </a:r>
            <a:r>
              <a:rPr lang="en-US" dirty="0">
                <a:latin typeface="Times New Roman" panose="02020603050405020304" pitchFamily="18" charset="0"/>
                <a:cs typeface="Times New Roman" panose="02020603050405020304" pitchFamily="18" charset="0"/>
              </a:rPr>
              <a:t> - The chamber where fuel combusts, driving the piston.</a:t>
            </a:r>
          </a:p>
          <a:p>
            <a:pPr marL="514350" indent="-514350" algn="just">
              <a:lnSpc>
                <a:spcPct val="100000"/>
              </a:lnSpc>
              <a:buFont typeface="+mj-lt"/>
              <a:buAutoNum type="arabicPeriod"/>
            </a:pPr>
            <a:r>
              <a:rPr lang="en-US" b="1" dirty="0">
                <a:latin typeface="Times New Roman" panose="02020603050405020304" pitchFamily="18" charset="0"/>
                <a:cs typeface="Times New Roman" panose="02020603050405020304" pitchFamily="18" charset="0"/>
              </a:rPr>
              <a:t>Spark Plug </a:t>
            </a:r>
            <a:r>
              <a:rPr lang="en-US" dirty="0">
                <a:latin typeface="Times New Roman" panose="02020603050405020304" pitchFamily="18" charset="0"/>
                <a:cs typeface="Times New Roman" panose="02020603050405020304" pitchFamily="18" charset="0"/>
              </a:rPr>
              <a:t>- Ignites the fuel-air mixture, creating a mini explosion that drives the piston.</a:t>
            </a:r>
          </a:p>
          <a:p>
            <a:pPr marL="514350" indent="-514350" algn="just">
              <a:lnSpc>
                <a:spcPct val="100000"/>
              </a:lnSpc>
              <a:buFont typeface="+mj-lt"/>
              <a:buAutoNum type="arabicPeriod"/>
            </a:pPr>
            <a:r>
              <a:rPr lang="en-US" b="1" dirty="0">
                <a:latin typeface="Times New Roman" panose="02020603050405020304" pitchFamily="18" charset="0"/>
                <a:cs typeface="Times New Roman" panose="02020603050405020304" pitchFamily="18" charset="0"/>
              </a:rPr>
              <a:t>Crankshaft</a:t>
            </a:r>
            <a:r>
              <a:rPr lang="en-US" dirty="0">
                <a:latin typeface="Times New Roman" panose="02020603050405020304" pitchFamily="18" charset="0"/>
                <a:cs typeface="Times New Roman" panose="02020603050405020304" pitchFamily="18" charset="0"/>
              </a:rPr>
              <a:t> - Converts the piston's movement into the rotational motion needed to power a vehicle.</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781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8FEFA-37A1-714A-1165-96958264871C}"/>
              </a:ext>
            </a:extLst>
          </p:cNvPr>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Phases of the Otto Cycle</a:t>
            </a:r>
          </a:p>
        </p:txBody>
      </p:sp>
      <p:sp>
        <p:nvSpPr>
          <p:cNvPr id="3" name="Content Placeholder 2">
            <a:extLst>
              <a:ext uri="{FF2B5EF4-FFF2-40B4-BE49-F238E27FC236}">
                <a16:creationId xmlns:a16="http://schemas.microsoft.com/office/drawing/2014/main" xmlns="" id="{4A2A071E-FEAD-D8B5-2218-E2E9FEF77B5B}"/>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 Otto cycle has four main phases that take place inside an engine. Here’s how each phase works:</a:t>
            </a:r>
          </a:p>
          <a:p>
            <a:pPr algn="just"/>
            <a:r>
              <a:rPr lang="en-US" b="1" dirty="0">
                <a:latin typeface="Times New Roman" panose="02020603050405020304" pitchFamily="18" charset="0"/>
                <a:cs typeface="Times New Roman" panose="02020603050405020304" pitchFamily="18" charset="0"/>
              </a:rPr>
              <a:t>Isentropic Compression</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The piston compresses the fuel-air mixture, raising its pressure and temperature. This compression preps the mixture for ignition.</a:t>
            </a:r>
          </a:p>
          <a:p>
            <a:pPr marL="0" indent="0" algn="just">
              <a:buNone/>
            </a:pPr>
            <a:r>
              <a:rPr lang="en-US" b="1" dirty="0">
                <a:latin typeface="Times New Roman" panose="02020603050405020304" pitchFamily="18" charset="0"/>
                <a:cs typeface="Times New Roman" panose="02020603050405020304" pitchFamily="18" charset="0"/>
              </a:rPr>
              <a:t>Adiabatic Compression: </a:t>
            </a:r>
            <a:r>
              <a:rPr lang="en-US" dirty="0">
                <a:latin typeface="Times New Roman" panose="02020603050405020304" pitchFamily="18" charset="0"/>
                <a:cs typeface="Times New Roman" panose="02020603050405020304" pitchFamily="18" charset="0"/>
              </a:rPr>
              <a:t>The air-fuel mixture is compressed in the cylinder, increasing its temperature and pressure without heat exchange with the surroundings.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0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6F462C-9E55-5629-F715-39B894B7E5B0}"/>
              </a:ext>
            </a:extLst>
          </p:cNvPr>
          <p:cNvSpPr>
            <a:spLocks noGrp="1"/>
          </p:cNvSpPr>
          <p:nvPr>
            <p:ph idx="1"/>
          </p:nvPr>
        </p:nvSpPr>
        <p:spPr>
          <a:xfrm>
            <a:off x="838200" y="632011"/>
            <a:ext cx="10515600" cy="5823380"/>
          </a:xfrm>
        </p:spPr>
        <p:txBody>
          <a:bodyPr>
            <a:normAutofit lnSpcReduction="10000"/>
          </a:bodyPr>
          <a:lstStyle/>
          <a:p>
            <a:pPr algn="just"/>
            <a:r>
              <a:rPr lang="en-US" b="1" dirty="0">
                <a:latin typeface="Times New Roman" panose="02020603050405020304" pitchFamily="18" charset="0"/>
                <a:cs typeface="Times New Roman" panose="02020603050405020304" pitchFamily="18" charset="0"/>
              </a:rPr>
              <a:t>Constant-Volume Heat Addition:</a:t>
            </a:r>
          </a:p>
          <a:p>
            <a:pPr marL="0" indent="0" algn="just">
              <a:buNone/>
            </a:pPr>
            <a:r>
              <a:rPr lang="en-US" dirty="0">
                <a:latin typeface="Times New Roman" panose="02020603050405020304" pitchFamily="18" charset="0"/>
                <a:cs typeface="Times New Roman" panose="02020603050405020304" pitchFamily="18" charset="0"/>
              </a:rPr>
              <a:t>When the spark plug ignites the mixture, a rapid explosion heats the gas. Since the piston is momentarily stationary, volume remains constant but pressure spikes.</a:t>
            </a:r>
          </a:p>
          <a:p>
            <a:pPr marL="0" indent="0" algn="just">
              <a:buNone/>
            </a:pPr>
            <a:r>
              <a:rPr lang="en-US" b="1" dirty="0">
                <a:latin typeface="Times New Roman" panose="02020603050405020304" pitchFamily="18" charset="0"/>
                <a:cs typeface="Times New Roman" panose="02020603050405020304" pitchFamily="18" charset="0"/>
              </a:rPr>
              <a:t>Isochoric (Constant Volume) Heat Addition</a:t>
            </a:r>
            <a:r>
              <a:rPr lang="en-US" dirty="0">
                <a:latin typeface="Times New Roman" panose="02020603050405020304" pitchFamily="18" charset="0"/>
                <a:cs typeface="Times New Roman" panose="02020603050405020304" pitchFamily="18" charset="0"/>
              </a:rPr>
              <a:t>: At the end of the compression stroke, a spark plug ignites the air-fuel mixture, causing a rapid increase in pressure and temperature while the volume remains constant.</a:t>
            </a:r>
          </a:p>
          <a:p>
            <a:pPr algn="just"/>
            <a:r>
              <a:rPr lang="en-US" b="1" dirty="0">
                <a:latin typeface="Times New Roman" panose="02020603050405020304" pitchFamily="18" charset="0"/>
                <a:cs typeface="Times New Roman" panose="02020603050405020304" pitchFamily="18" charset="0"/>
              </a:rPr>
              <a:t>Isentropic Expansion:</a:t>
            </a:r>
          </a:p>
          <a:p>
            <a:pPr marL="0" indent="0" algn="just">
              <a:buNone/>
            </a:pPr>
            <a:r>
              <a:rPr lang="en-US" dirty="0">
                <a:latin typeface="Times New Roman" panose="02020603050405020304" pitchFamily="18" charset="0"/>
                <a:cs typeface="Times New Roman" panose="02020603050405020304" pitchFamily="18" charset="0"/>
              </a:rPr>
              <a:t>The heated gas expands, pushing the piston down with force, which creates the power that drives the crankshaft.</a:t>
            </a:r>
          </a:p>
          <a:p>
            <a:pPr marL="0" indent="0" algn="just">
              <a:buNone/>
            </a:pPr>
            <a:r>
              <a:rPr lang="en-US" b="1" dirty="0">
                <a:latin typeface="Times New Roman" panose="02020603050405020304" pitchFamily="18" charset="0"/>
                <a:cs typeface="Times New Roman" panose="02020603050405020304" pitchFamily="18" charset="0"/>
              </a:rPr>
              <a:t>Adiabatic Expansion:</a:t>
            </a:r>
            <a:r>
              <a:rPr lang="en-US" dirty="0">
                <a:latin typeface="Times New Roman" panose="02020603050405020304" pitchFamily="18" charset="0"/>
                <a:cs typeface="Times New Roman" panose="02020603050405020304" pitchFamily="18" charset="0"/>
              </a:rPr>
              <a:t> The high-pressure gases expand, performing work on the piston, which moves down and converts thermal energy into mechanical energy. Again, this process occurs without heat transfer.</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919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7E02207-0064-D8A9-0546-EE38CC989A45}"/>
              </a:ext>
            </a:extLst>
          </p:cNvPr>
          <p:cNvSpPr>
            <a:spLocks noGrp="1"/>
          </p:cNvSpPr>
          <p:nvPr>
            <p:ph idx="1"/>
          </p:nvPr>
        </p:nvSpPr>
        <p:spPr/>
        <p:txBody>
          <a:bodyPr/>
          <a:lstStyle/>
          <a:p>
            <a:pPr algn="just"/>
            <a:r>
              <a:rPr lang="en-US" b="1" dirty="0">
                <a:latin typeface="Times New Roman" panose="02020603050405020304" pitchFamily="18" charset="0"/>
                <a:cs typeface="Times New Roman" panose="02020603050405020304" pitchFamily="18" charset="0"/>
              </a:rPr>
              <a:t>Constant-Volume Heat Rejection</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The exhaust valve opens, releasing burnt gases and preparing for a fresh fuel-air mixture to enter.</a:t>
            </a:r>
          </a:p>
          <a:p>
            <a:pPr marL="0" indent="0" algn="just">
              <a:buNone/>
            </a:pPr>
            <a:r>
              <a:rPr lang="en-US" b="1" dirty="0">
                <a:latin typeface="Times New Roman" panose="02020603050405020304" pitchFamily="18" charset="0"/>
                <a:cs typeface="Times New Roman" panose="02020603050405020304" pitchFamily="18" charset="0"/>
              </a:rPr>
              <a:t>Isochoric Heat Rejection: </a:t>
            </a:r>
            <a:r>
              <a:rPr lang="en-US" dirty="0">
                <a:latin typeface="Times New Roman" panose="02020603050405020304" pitchFamily="18" charset="0"/>
                <a:cs typeface="Times New Roman" panose="02020603050405020304" pitchFamily="18" charset="0"/>
              </a:rPr>
              <a:t>After the expansion, the exhaust gases are expelled, and heat is released while the volume remains constant, returning to the initial state.</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312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AB302-5F64-5F08-19C7-4DA181FD369A}"/>
              </a:ext>
            </a:extLst>
          </p:cNvPr>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Pressure-Volume (PV) Diagram</a:t>
            </a:r>
          </a:p>
        </p:txBody>
      </p:sp>
      <p:sp>
        <p:nvSpPr>
          <p:cNvPr id="3" name="Content Placeholder 2">
            <a:extLst>
              <a:ext uri="{FF2B5EF4-FFF2-40B4-BE49-F238E27FC236}">
                <a16:creationId xmlns:a16="http://schemas.microsoft.com/office/drawing/2014/main" xmlns="" id="{6F475774-AAFA-02FF-B19C-EBC50F63D17F}"/>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diagram shows the four stages of the cycle in terms of pressure and volume.</a:t>
            </a:r>
          </a:p>
          <a:p>
            <a:pPr algn="just"/>
            <a:r>
              <a:rPr lang="en-US" dirty="0">
                <a:latin typeface="Times New Roman" panose="02020603050405020304" pitchFamily="18" charset="0"/>
                <a:cs typeface="Times New Roman" panose="02020603050405020304" pitchFamily="18" charset="0"/>
              </a:rPr>
              <a:t>As the piston compresses the gas, pressure and volume change in a pattern shown on the PV graph.</a:t>
            </a:r>
          </a:p>
          <a:p>
            <a:pPr algn="just"/>
            <a:r>
              <a:rPr lang="en-US" dirty="0">
                <a:latin typeface="Times New Roman" panose="02020603050405020304" pitchFamily="18" charset="0"/>
                <a:cs typeface="Times New Roman" panose="02020603050405020304" pitchFamily="18" charset="0"/>
              </a:rPr>
              <a:t>Each phase corresponds to a unique section on the graph, which visualizes how energy flows in the engine.</a:t>
            </a:r>
          </a:p>
          <a:p>
            <a:pPr marL="0" indent="0" algn="just">
              <a:buNone/>
            </a:pPr>
            <a:r>
              <a:rPr lang="en-US" b="1" dirty="0">
                <a:latin typeface="Times New Roman" panose="02020603050405020304" pitchFamily="18" charset="0"/>
                <a:cs typeface="Times New Roman" panose="02020603050405020304" pitchFamily="18" charset="0"/>
              </a:rPr>
              <a:t>Goal: </a:t>
            </a:r>
          </a:p>
          <a:p>
            <a:pPr marL="0" indent="0" algn="just">
              <a:buNone/>
            </a:pPr>
            <a:r>
              <a:rPr lang="en-US" dirty="0">
                <a:latin typeface="Times New Roman" panose="02020603050405020304" pitchFamily="18" charset="0"/>
                <a:cs typeface="Times New Roman" panose="02020603050405020304" pitchFamily="18" charset="0"/>
              </a:rPr>
              <a:t>Use visuals to explain each phase’s effect on pressure and volume.</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85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aph of a function&#10;&#10;Description automatically generated">
            <a:extLst>
              <a:ext uri="{FF2B5EF4-FFF2-40B4-BE49-F238E27FC236}">
                <a16:creationId xmlns:a16="http://schemas.microsoft.com/office/drawing/2014/main" xmlns="" id="{22E00ABE-FFEC-325A-3A78-945D285C568E}"/>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282888" y="374699"/>
            <a:ext cx="11359487" cy="6108602"/>
          </a:xfrm>
          <a:prstGeom prst="rect">
            <a:avLst/>
          </a:prstGeom>
        </p:spPr>
      </p:pic>
    </p:spTree>
    <p:extLst>
      <p:ext uri="{BB962C8B-B14F-4D97-AF65-F5344CB8AC3E}">
        <p14:creationId xmlns:p14="http://schemas.microsoft.com/office/powerpoint/2010/main" val="4284518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372</TotalTime>
  <Words>1253</Words>
  <Application>Microsoft Office PowerPoint</Application>
  <PresentationFormat>Widescreen</PresentationFormat>
  <Paragraphs>104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Aptos Display</vt:lpstr>
      <vt:lpstr>Arial</vt:lpstr>
      <vt:lpstr>Times New Roman</vt:lpstr>
      <vt:lpstr>Office Theme</vt:lpstr>
      <vt:lpstr>OTTO CYCLE</vt:lpstr>
      <vt:lpstr>Introduction</vt:lpstr>
      <vt:lpstr>Purpose and Importance </vt:lpstr>
      <vt:lpstr>Components</vt:lpstr>
      <vt:lpstr>Phases of the Otto Cycle</vt:lpstr>
      <vt:lpstr>PowerPoint Presentation</vt:lpstr>
      <vt:lpstr>PowerPoint Presentation</vt:lpstr>
      <vt:lpstr>Pressure-Volume (PV) Diagram</vt:lpstr>
      <vt:lpstr>PowerPoint Presentation</vt:lpstr>
      <vt:lpstr>Thermodynamic Efficiency:</vt:lpstr>
      <vt:lpstr>Applications of the Otto Cycle:</vt:lpstr>
      <vt:lpstr>DIESEL CYCLE</vt:lpstr>
      <vt:lpstr>Introduction</vt:lpstr>
      <vt:lpstr>Stages of the Diesel Cycle</vt:lpstr>
      <vt:lpstr>PowerPoint Presentation</vt:lpstr>
      <vt:lpstr>Isentropic Compression</vt:lpstr>
      <vt:lpstr>2.  Constant Pressure Heat Addition</vt:lpstr>
      <vt:lpstr>3.  Isentropic Expansion</vt:lpstr>
      <vt:lpstr>4.  Constant Volume Heat Rejection</vt:lpstr>
      <vt:lpstr>Efficiency of the Diesel Cycle</vt:lpstr>
      <vt:lpstr>Advantages of the Diesel Cycle</vt:lpstr>
      <vt:lpstr>Disadvantages of the Diesel Cycle</vt:lpstr>
      <vt:lpstr>Diesel Cycle vs. Otto Cycle</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Wasif Shafiq</dc:creator>
  <cp:lastModifiedBy>Microsoft account</cp:lastModifiedBy>
  <cp:revision>9</cp:revision>
  <dcterms:created xsi:type="dcterms:W3CDTF">2024-10-27T22:21:30Z</dcterms:created>
  <dcterms:modified xsi:type="dcterms:W3CDTF">2024-11-11T15:25:43Z</dcterms:modified>
</cp:coreProperties>
</file>