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13" r:id="rId1"/>
  </p:sldMasterIdLst>
  <p:sldIdLst>
    <p:sldId id="256" r:id="rId2"/>
    <p:sldId id="257" r:id="rId3"/>
    <p:sldId id="258" r:id="rId4"/>
    <p:sldId id="260" r:id="rId5"/>
    <p:sldId id="269" r:id="rId6"/>
    <p:sldId id="261" r:id="rId7"/>
    <p:sldId id="262" r:id="rId8"/>
    <p:sldId id="263" r:id="rId9"/>
    <p:sldId id="268" r:id="rId10"/>
    <p:sldId id="264" r:id="rId11"/>
    <p:sldId id="266" r:id="rId12"/>
    <p:sldId id="267" r:id="rId13"/>
  </p:sldIdLst>
  <p:sldSz cx="18300700" cy="10299700"/>
  <p:notesSz cx="18300700" cy="102997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71" autoAdjust="0"/>
    <p:restoredTop sz="94660"/>
  </p:normalViewPr>
  <p:slideViewPr>
    <p:cSldViewPr>
      <p:cViewPr varScale="1">
        <p:scale>
          <a:sx n="43" d="100"/>
          <a:sy n="43" d="100"/>
        </p:scale>
        <p:origin x="704" y="6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11/11/2024</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16537600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3281427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3892125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3638748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11/11/2024</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11311322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3509947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1206007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3815134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577560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11/11/2024</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47610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11/11/2024</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64792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11/11/2024</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10819268"/>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bject 2"/>
          <p:cNvSpPr txBox="1"/>
          <p:nvPr/>
        </p:nvSpPr>
        <p:spPr>
          <a:xfrm>
            <a:off x="1602574" y="2755735"/>
            <a:ext cx="13262776" cy="2526974"/>
          </a:xfrm>
          <a:prstGeom prst="rect">
            <a:avLst/>
          </a:prstGeom>
        </p:spPr>
        <p:txBody>
          <a:bodyPr vert="horz" wrap="square" lIns="0" tIns="10795" rIns="0" bIns="0" rtlCol="0">
            <a:spAutoFit/>
          </a:bodyPr>
          <a:lstStyle/>
          <a:p>
            <a:pPr marL="12700" marR="5080">
              <a:lnSpc>
                <a:spcPct val="100200"/>
              </a:lnSpc>
              <a:spcBef>
                <a:spcPts val="85"/>
              </a:spcBef>
            </a:pPr>
            <a:r>
              <a:rPr sz="5450" spc="-30" dirty="0">
                <a:solidFill>
                  <a:srgbClr val="100101"/>
                </a:solidFill>
                <a:latin typeface="Nordique Inline" panose="02000000000000000000" pitchFamily="2" charset="0"/>
                <a:ea typeface="Nordique Inline" panose="02000000000000000000" pitchFamily="2" charset="0"/>
                <a:cs typeface="Arial Black" panose="020B0604020202020204" pitchFamily="34" charset="0"/>
              </a:rPr>
              <a:t>Comprehensive</a:t>
            </a:r>
            <a:r>
              <a:rPr lang="en-US" sz="5450" spc="-30" dirty="0">
                <a:solidFill>
                  <a:srgbClr val="100101"/>
                </a:solidFill>
                <a:latin typeface="Nordique Inline" panose="02000000000000000000" pitchFamily="2" charset="0"/>
                <a:ea typeface="Nordique Inline" panose="02000000000000000000" pitchFamily="2" charset="0"/>
                <a:cs typeface="Arial Black" panose="020B0604020202020204" pitchFamily="34" charset="0"/>
              </a:rPr>
              <a:t> </a:t>
            </a:r>
            <a:r>
              <a:rPr sz="5450" spc="-875" dirty="0">
                <a:solidFill>
                  <a:srgbClr val="100101"/>
                </a:solidFill>
                <a:latin typeface="Nordique Inline" panose="02000000000000000000" pitchFamily="2" charset="0"/>
                <a:ea typeface="Nordique Inline" panose="02000000000000000000" pitchFamily="2" charset="0"/>
                <a:cs typeface="Arial Black" panose="020B0604020202020204" pitchFamily="34" charset="0"/>
              </a:rPr>
              <a:t> </a:t>
            </a:r>
            <a:r>
              <a:rPr sz="5450" spc="185" dirty="0">
                <a:solidFill>
                  <a:srgbClr val="100101"/>
                </a:solidFill>
                <a:latin typeface="Nordique Inline" panose="02000000000000000000" pitchFamily="2" charset="0"/>
                <a:ea typeface="Nordique Inline" panose="02000000000000000000" pitchFamily="2" charset="0"/>
                <a:cs typeface="Arial Black" panose="020B0604020202020204" pitchFamily="34" charset="0"/>
              </a:rPr>
              <a:t>Analysis</a:t>
            </a:r>
            <a:r>
              <a:rPr sz="5450" spc="-869" dirty="0">
                <a:solidFill>
                  <a:srgbClr val="100101"/>
                </a:solidFill>
                <a:latin typeface="Nordique Inline" panose="02000000000000000000" pitchFamily="2" charset="0"/>
                <a:ea typeface="Nordique Inline" panose="02000000000000000000" pitchFamily="2" charset="0"/>
                <a:cs typeface="Arial Black" panose="020B0604020202020204" pitchFamily="34" charset="0"/>
              </a:rPr>
              <a:t> </a:t>
            </a:r>
            <a:r>
              <a:rPr lang="en-US" sz="5450" spc="-869" dirty="0">
                <a:solidFill>
                  <a:srgbClr val="100101"/>
                </a:solidFill>
                <a:latin typeface="Nordique Inline" panose="02000000000000000000" pitchFamily="2" charset="0"/>
                <a:ea typeface="Nordique Inline" panose="02000000000000000000" pitchFamily="2" charset="0"/>
                <a:cs typeface="Arial Black" panose="020B0604020202020204" pitchFamily="34" charset="0"/>
              </a:rPr>
              <a:t> </a:t>
            </a:r>
            <a:r>
              <a:rPr sz="5450" spc="130" dirty="0">
                <a:solidFill>
                  <a:srgbClr val="100101"/>
                </a:solidFill>
                <a:latin typeface="Nordique Inline" panose="02000000000000000000" pitchFamily="2" charset="0"/>
                <a:ea typeface="Nordique Inline" panose="02000000000000000000" pitchFamily="2" charset="0"/>
                <a:cs typeface="Arial Black" panose="020B0604020202020204" pitchFamily="34" charset="0"/>
              </a:rPr>
              <a:t>of</a:t>
            </a:r>
            <a:r>
              <a:rPr sz="5450" spc="-875" dirty="0">
                <a:solidFill>
                  <a:srgbClr val="100101"/>
                </a:solidFill>
                <a:latin typeface="Nordique Inline" panose="02000000000000000000" pitchFamily="2" charset="0"/>
                <a:ea typeface="Nordique Inline" panose="02000000000000000000" pitchFamily="2" charset="0"/>
                <a:cs typeface="Arial Black" panose="020B0604020202020204" pitchFamily="34" charset="0"/>
              </a:rPr>
              <a:t> </a:t>
            </a:r>
            <a:r>
              <a:rPr lang="en-US" sz="5450" spc="-875" dirty="0">
                <a:solidFill>
                  <a:srgbClr val="100101"/>
                </a:solidFill>
                <a:latin typeface="Nordique Inline" panose="02000000000000000000" pitchFamily="2" charset="0"/>
                <a:ea typeface="Nordique Inline" panose="02000000000000000000" pitchFamily="2" charset="0"/>
                <a:cs typeface="Arial Black" panose="020B0604020202020204" pitchFamily="34" charset="0"/>
              </a:rPr>
              <a:t> </a:t>
            </a:r>
            <a:r>
              <a:rPr sz="5450" spc="-595" dirty="0">
                <a:solidFill>
                  <a:srgbClr val="100101"/>
                </a:solidFill>
                <a:latin typeface="Nordique Inline" panose="02000000000000000000" pitchFamily="2" charset="0"/>
                <a:ea typeface="Nordique Inline" panose="02000000000000000000" pitchFamily="2" charset="0"/>
                <a:cs typeface="Arial Black" panose="020B0604020202020204" pitchFamily="34" charset="0"/>
              </a:rPr>
              <a:t>T-</a:t>
            </a:r>
            <a:r>
              <a:rPr sz="5450" spc="-420" dirty="0">
                <a:solidFill>
                  <a:srgbClr val="100101"/>
                </a:solidFill>
                <a:latin typeface="Nordique Inline" panose="02000000000000000000" pitchFamily="2" charset="0"/>
                <a:ea typeface="Nordique Inline" panose="02000000000000000000" pitchFamily="2" charset="0"/>
                <a:cs typeface="Arial Black" panose="020B0604020202020204" pitchFamily="34" charset="0"/>
              </a:rPr>
              <a:t>s </a:t>
            </a:r>
            <a:r>
              <a:rPr sz="5450" spc="190" dirty="0">
                <a:solidFill>
                  <a:srgbClr val="100101"/>
                </a:solidFill>
                <a:latin typeface="Nordique Inline" panose="02000000000000000000" pitchFamily="2" charset="0"/>
                <a:ea typeface="Nordique Inline" panose="02000000000000000000" pitchFamily="2" charset="0"/>
                <a:cs typeface="Arial Black" panose="020B0604020202020204" pitchFamily="34" charset="0"/>
              </a:rPr>
              <a:t>Diagrams</a:t>
            </a:r>
            <a:r>
              <a:rPr sz="5450" spc="-875" dirty="0">
                <a:solidFill>
                  <a:srgbClr val="100101"/>
                </a:solidFill>
                <a:latin typeface="Nordique Inline" panose="02000000000000000000" pitchFamily="2" charset="0"/>
                <a:ea typeface="Nordique Inline" panose="02000000000000000000" pitchFamily="2" charset="0"/>
                <a:cs typeface="Arial Black" panose="020B0604020202020204" pitchFamily="34" charset="0"/>
              </a:rPr>
              <a:t> </a:t>
            </a:r>
            <a:r>
              <a:rPr sz="5450" spc="80" dirty="0">
                <a:solidFill>
                  <a:srgbClr val="100101"/>
                </a:solidFill>
                <a:latin typeface="Nordique Inline" panose="02000000000000000000" pitchFamily="2" charset="0"/>
                <a:ea typeface="Nordique Inline" panose="02000000000000000000" pitchFamily="2" charset="0"/>
                <a:cs typeface="Arial Black" panose="020B0604020202020204" pitchFamily="34" charset="0"/>
              </a:rPr>
              <a:t>for</a:t>
            </a:r>
            <a:r>
              <a:rPr sz="5450" spc="-869" dirty="0">
                <a:solidFill>
                  <a:srgbClr val="100101"/>
                </a:solidFill>
                <a:latin typeface="Nordique Inline" panose="02000000000000000000" pitchFamily="2" charset="0"/>
                <a:ea typeface="Nordique Inline" panose="02000000000000000000" pitchFamily="2" charset="0"/>
                <a:cs typeface="Arial Black" panose="020B0604020202020204" pitchFamily="34" charset="0"/>
              </a:rPr>
              <a:t> </a:t>
            </a:r>
            <a:r>
              <a:rPr sz="5450" spc="-40" dirty="0">
                <a:solidFill>
                  <a:srgbClr val="100101"/>
                </a:solidFill>
                <a:latin typeface="Nordique Inline" panose="02000000000000000000" pitchFamily="2" charset="0"/>
                <a:ea typeface="Nordique Inline" panose="02000000000000000000" pitchFamily="2" charset="0"/>
                <a:cs typeface="Arial Black" panose="020B0604020202020204" pitchFamily="34" charset="0"/>
              </a:rPr>
              <a:t>Perfect</a:t>
            </a:r>
            <a:r>
              <a:rPr sz="5450" spc="-869" dirty="0">
                <a:solidFill>
                  <a:srgbClr val="100101"/>
                </a:solidFill>
                <a:latin typeface="Nordique Inline" panose="02000000000000000000" pitchFamily="2" charset="0"/>
                <a:ea typeface="Nordique Inline" panose="02000000000000000000" pitchFamily="2" charset="0"/>
                <a:cs typeface="Arial Black" panose="020B0604020202020204" pitchFamily="34" charset="0"/>
              </a:rPr>
              <a:t> </a:t>
            </a:r>
            <a:r>
              <a:rPr sz="5450" spc="-365" dirty="0">
                <a:solidFill>
                  <a:srgbClr val="100101"/>
                </a:solidFill>
                <a:latin typeface="Nordique Inline" panose="02000000000000000000" pitchFamily="2" charset="0"/>
                <a:ea typeface="Nordique Inline" panose="02000000000000000000" pitchFamily="2" charset="0"/>
                <a:cs typeface="Arial Black" panose="020B0604020202020204" pitchFamily="34" charset="0"/>
              </a:rPr>
              <a:t>Gases</a:t>
            </a:r>
            <a:r>
              <a:rPr lang="en-US" sz="5450" spc="-365" dirty="0">
                <a:solidFill>
                  <a:srgbClr val="100101"/>
                </a:solidFill>
                <a:latin typeface="Nordique Inline" panose="02000000000000000000" pitchFamily="2" charset="0"/>
                <a:ea typeface="Nordique Inline" panose="02000000000000000000" pitchFamily="2" charset="0"/>
                <a:cs typeface="Arial Black" panose="020B0604020202020204" pitchFamily="34" charset="0"/>
              </a:rPr>
              <a:t> </a:t>
            </a:r>
            <a:r>
              <a:rPr sz="5450" spc="-365" dirty="0">
                <a:solidFill>
                  <a:srgbClr val="100101"/>
                </a:solidFill>
                <a:latin typeface="Nordique Inline" panose="02000000000000000000" pitchFamily="2" charset="0"/>
                <a:ea typeface="Nordique Inline" panose="02000000000000000000" pitchFamily="2" charset="0"/>
                <a:cs typeface="Arial Black" panose="020B0604020202020204" pitchFamily="34" charset="0"/>
              </a:rPr>
              <a:t>: </a:t>
            </a:r>
            <a:r>
              <a:rPr sz="5450" spc="150" dirty="0">
                <a:solidFill>
                  <a:srgbClr val="100101"/>
                </a:solidFill>
                <a:latin typeface="Nordique Inline" panose="02000000000000000000" pitchFamily="2" charset="0"/>
                <a:ea typeface="Nordique Inline" panose="02000000000000000000" pitchFamily="2" charset="0"/>
                <a:cs typeface="Arial Black" panose="020B0604020202020204" pitchFamily="34" charset="0"/>
              </a:rPr>
              <a:t>Detailed</a:t>
            </a:r>
            <a:r>
              <a:rPr sz="5450" spc="-869" dirty="0">
                <a:solidFill>
                  <a:srgbClr val="100101"/>
                </a:solidFill>
                <a:latin typeface="Nordique Inline" panose="02000000000000000000" pitchFamily="2" charset="0"/>
                <a:ea typeface="Nordique Inline" panose="02000000000000000000" pitchFamily="2" charset="0"/>
                <a:cs typeface="Arial Black" panose="020B0604020202020204" pitchFamily="34" charset="0"/>
              </a:rPr>
              <a:t> </a:t>
            </a:r>
            <a:r>
              <a:rPr sz="5450" spc="215" dirty="0">
                <a:solidFill>
                  <a:srgbClr val="100101"/>
                </a:solidFill>
                <a:latin typeface="Nordique Inline" panose="02000000000000000000" pitchFamily="2" charset="0"/>
                <a:ea typeface="Nordique Inline" panose="02000000000000000000" pitchFamily="2" charset="0"/>
                <a:cs typeface="Arial Black" panose="020B0604020202020204" pitchFamily="34" charset="0"/>
              </a:rPr>
              <a:t>Explanation</a:t>
            </a:r>
            <a:r>
              <a:rPr sz="5450" spc="-865" dirty="0">
                <a:solidFill>
                  <a:srgbClr val="100101"/>
                </a:solidFill>
                <a:latin typeface="Nordique Inline" panose="02000000000000000000" pitchFamily="2" charset="0"/>
                <a:ea typeface="Nordique Inline" panose="02000000000000000000" pitchFamily="2" charset="0"/>
                <a:cs typeface="Arial Black" panose="020B0604020202020204" pitchFamily="34" charset="0"/>
              </a:rPr>
              <a:t> </a:t>
            </a:r>
            <a:r>
              <a:rPr sz="5450" spc="225" dirty="0">
                <a:solidFill>
                  <a:srgbClr val="100101"/>
                </a:solidFill>
                <a:latin typeface="Nordique Inline" panose="02000000000000000000" pitchFamily="2" charset="0"/>
                <a:ea typeface="Nordique Inline" panose="02000000000000000000" pitchFamily="2" charset="0"/>
                <a:cs typeface="Arial Black" panose="020B0604020202020204" pitchFamily="34" charset="0"/>
              </a:rPr>
              <a:t>with </a:t>
            </a:r>
            <a:r>
              <a:rPr sz="5450" spc="-30" dirty="0">
                <a:solidFill>
                  <a:srgbClr val="100101"/>
                </a:solidFill>
                <a:latin typeface="Nordique Inline" panose="02000000000000000000" pitchFamily="2" charset="0"/>
                <a:ea typeface="Nordique Inline" panose="02000000000000000000" pitchFamily="2" charset="0"/>
                <a:cs typeface="Arial Black" panose="020B0604020202020204" pitchFamily="34" charset="0"/>
              </a:rPr>
              <a:t>Solved</a:t>
            </a:r>
            <a:r>
              <a:rPr sz="5450" spc="-869" dirty="0">
                <a:solidFill>
                  <a:srgbClr val="100101"/>
                </a:solidFill>
                <a:latin typeface="Nordique Inline" panose="02000000000000000000" pitchFamily="2" charset="0"/>
                <a:ea typeface="Nordique Inline" panose="02000000000000000000" pitchFamily="2" charset="0"/>
                <a:cs typeface="Arial Black" panose="020B0604020202020204" pitchFamily="34" charset="0"/>
              </a:rPr>
              <a:t> </a:t>
            </a:r>
            <a:r>
              <a:rPr sz="5450" spc="90" dirty="0">
                <a:solidFill>
                  <a:srgbClr val="100101"/>
                </a:solidFill>
                <a:latin typeface="Nordique Inline" panose="02000000000000000000" pitchFamily="2" charset="0"/>
                <a:ea typeface="Nordique Inline" panose="02000000000000000000" pitchFamily="2" charset="0"/>
                <a:cs typeface="Arial Black" panose="020B0604020202020204" pitchFamily="34" charset="0"/>
              </a:rPr>
              <a:t>Example</a:t>
            </a:r>
            <a:endParaRPr sz="5450" dirty="0">
              <a:latin typeface="Nordique Inline" panose="02000000000000000000" pitchFamily="2" charset="0"/>
              <a:ea typeface="Nordique Inline" panose="02000000000000000000" pitchFamily="2" charset="0"/>
              <a:cs typeface="Arial Black" panose="020B0604020202020204" pitchFamily="34" charset="0"/>
            </a:endParaRPr>
          </a:p>
        </p:txBody>
      </p:sp>
      <p:sp>
        <p:nvSpPr>
          <p:cNvPr id="5" name="Rectangle 4">
            <a:extLst>
              <a:ext uri="{FF2B5EF4-FFF2-40B4-BE49-F238E27FC236}">
                <a16:creationId xmlns:a16="http://schemas.microsoft.com/office/drawing/2014/main" xmlns="" id="{46D23795-87A8-6299-5E5C-2C8A61AE36AD}"/>
              </a:ext>
            </a:extLst>
          </p:cNvPr>
          <p:cNvSpPr/>
          <p:nvPr/>
        </p:nvSpPr>
        <p:spPr>
          <a:xfrm>
            <a:off x="17402175" y="4618485"/>
            <a:ext cx="200025" cy="5681215"/>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101C4CC3-B692-3F0B-BE23-268ED17D40E7}"/>
              </a:ext>
            </a:extLst>
          </p:cNvPr>
          <p:cNvSpPr txBox="1"/>
          <p:nvPr/>
        </p:nvSpPr>
        <p:spPr>
          <a:xfrm>
            <a:off x="1371600" y="2228850"/>
            <a:ext cx="10166784" cy="6124754"/>
          </a:xfrm>
          <a:prstGeom prst="rect">
            <a:avLst/>
          </a:prstGeom>
          <a:noFill/>
        </p:spPr>
        <p:txBody>
          <a:bodyPr wrap="square">
            <a:spAutoFit/>
          </a:bodyPr>
          <a:lstStyle/>
          <a:p>
            <a:r>
              <a:rPr lang="en-US" sz="2800" dirty="0">
                <a:latin typeface="Times New Roman" panose="02020603050405020304" pitchFamily="18" charset="0"/>
                <a:cs typeface="Times New Roman" panose="02020603050405020304" pitchFamily="18" charset="0"/>
              </a:rPr>
              <a:t>A practical example of a T-s diagram can be seen in the vapor compression refrigeration cycle, used in air conditioners and refrigerators. The cycle involves four main processes:
1. Isentropic Compression (1-2): The refrigerant vapor is compressed in the compressor, raising its temperature and pressure without changing entropy (vertical line)
2. Isobaric Heat Rejection (2-3): The high-pressure refrigerant releases heat to the surroundings in the condenser, decreasing entropy as it condenses (curved line to the right).
3. Isenthalpic Expansion (3-4): The refrigerant expands in the expansion valve, dropping in temperature (vertical line down).
4. Isobaric Heat Absorption (4-1): The refrigerant absorbs heat in the evaporator, increasing entropy (curved line to the right).</a:t>
            </a:r>
          </a:p>
        </p:txBody>
      </p:sp>
      <p:sp>
        <p:nvSpPr>
          <p:cNvPr id="3" name="Rectangle 2">
            <a:extLst>
              <a:ext uri="{FF2B5EF4-FFF2-40B4-BE49-F238E27FC236}">
                <a16:creationId xmlns:a16="http://schemas.microsoft.com/office/drawing/2014/main" xmlns="" id="{CEBEAA95-5022-6281-6F80-5AF5151B8ECB}"/>
              </a:ext>
            </a:extLst>
          </p:cNvPr>
          <p:cNvSpPr/>
          <p:nvPr/>
        </p:nvSpPr>
        <p:spPr>
          <a:xfrm>
            <a:off x="17402175" y="4618485"/>
            <a:ext cx="200025" cy="5681215"/>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xmlns="" id="{BE3CF534-7289-8A63-A041-A9176544FD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38384" y="2625725"/>
            <a:ext cx="5505450" cy="5048250"/>
          </a:xfrm>
          <a:prstGeom prst="rect">
            <a:avLst/>
          </a:prstGeom>
        </p:spPr>
      </p:pic>
      <p:sp>
        <p:nvSpPr>
          <p:cNvPr id="5" name="Title 31">
            <a:extLst>
              <a:ext uri="{FF2B5EF4-FFF2-40B4-BE49-F238E27FC236}">
                <a16:creationId xmlns:a16="http://schemas.microsoft.com/office/drawing/2014/main" xmlns="" id="{32777E77-A111-B54E-EF87-4025B9D6BEDA}"/>
              </a:ext>
            </a:extLst>
          </p:cNvPr>
          <p:cNvSpPr txBox="1">
            <a:spLocks/>
          </p:cNvSpPr>
          <p:nvPr/>
        </p:nvSpPr>
        <p:spPr>
          <a:xfrm>
            <a:off x="1371600" y="1083644"/>
            <a:ext cx="13544550" cy="1145206"/>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US" dirty="0">
                <a:latin typeface="Arial Black" panose="020B0604020202020204" pitchFamily="34" charset="0"/>
                <a:cs typeface="Arial Black" panose="020B0604020202020204" pitchFamily="34" charset="0"/>
              </a:rPr>
              <a:t>Practical Example: Refrigeration Cycle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 name="object 55"/>
          <p:cNvSpPr txBox="1"/>
          <p:nvPr/>
        </p:nvSpPr>
        <p:spPr>
          <a:xfrm>
            <a:off x="1838325" y="2990850"/>
            <a:ext cx="14084300" cy="2159000"/>
          </a:xfrm>
          <a:prstGeom prst="rect">
            <a:avLst/>
          </a:prstGeom>
        </p:spPr>
        <p:txBody>
          <a:bodyPr vert="horz" wrap="square" lIns="0" tIns="12700" rIns="0" bIns="0" rtlCol="0">
            <a:spAutoFit/>
          </a:bodyPr>
          <a:lstStyle/>
          <a:p>
            <a:pPr marL="12065" marR="5080" algn="ctr">
              <a:lnSpc>
                <a:spcPct val="125000"/>
              </a:lnSpc>
              <a:spcBef>
                <a:spcPts val="100"/>
              </a:spcBef>
            </a:pPr>
            <a:r>
              <a:rPr sz="2800" dirty="0">
                <a:solidFill>
                  <a:srgbClr val="100101"/>
                </a:solidFill>
                <a:latin typeface="Tahoma"/>
                <a:cs typeface="Tahoma"/>
              </a:rPr>
              <a:t>In</a:t>
            </a:r>
            <a:r>
              <a:rPr sz="2800" spc="-130" dirty="0">
                <a:solidFill>
                  <a:srgbClr val="100101"/>
                </a:solidFill>
                <a:latin typeface="Tahoma"/>
                <a:cs typeface="Tahoma"/>
              </a:rPr>
              <a:t> </a:t>
            </a:r>
            <a:r>
              <a:rPr sz="2800" spc="90" dirty="0">
                <a:solidFill>
                  <a:srgbClr val="100101"/>
                </a:solidFill>
                <a:latin typeface="Tahoma"/>
                <a:cs typeface="Tahoma"/>
              </a:rPr>
              <a:t>conclusion,</a:t>
            </a:r>
            <a:r>
              <a:rPr sz="2800" spc="-125" dirty="0">
                <a:solidFill>
                  <a:srgbClr val="100101"/>
                </a:solidFill>
                <a:latin typeface="Tahoma"/>
                <a:cs typeface="Tahoma"/>
              </a:rPr>
              <a:t> </a:t>
            </a:r>
            <a:r>
              <a:rPr sz="2800" spc="-165" dirty="0">
                <a:solidFill>
                  <a:srgbClr val="100101"/>
                </a:solidFill>
                <a:latin typeface="Tahoma"/>
                <a:cs typeface="Tahoma"/>
              </a:rPr>
              <a:t>T-</a:t>
            </a:r>
            <a:r>
              <a:rPr sz="2800" spc="85" dirty="0">
                <a:solidFill>
                  <a:srgbClr val="100101"/>
                </a:solidFill>
                <a:latin typeface="Tahoma"/>
                <a:cs typeface="Tahoma"/>
              </a:rPr>
              <a:t>s</a:t>
            </a:r>
            <a:r>
              <a:rPr sz="2800" spc="-125" dirty="0">
                <a:solidFill>
                  <a:srgbClr val="100101"/>
                </a:solidFill>
                <a:latin typeface="Tahoma"/>
                <a:cs typeface="Tahoma"/>
              </a:rPr>
              <a:t> </a:t>
            </a:r>
            <a:r>
              <a:rPr sz="2800" spc="120" dirty="0">
                <a:solidFill>
                  <a:srgbClr val="100101"/>
                </a:solidFill>
                <a:latin typeface="Tahoma"/>
                <a:cs typeface="Tahoma"/>
              </a:rPr>
              <a:t>diagrams</a:t>
            </a:r>
            <a:r>
              <a:rPr sz="2800" spc="-125" dirty="0">
                <a:solidFill>
                  <a:srgbClr val="100101"/>
                </a:solidFill>
                <a:latin typeface="Tahoma"/>
                <a:cs typeface="Tahoma"/>
              </a:rPr>
              <a:t> </a:t>
            </a:r>
            <a:r>
              <a:rPr sz="2800" spc="85" dirty="0">
                <a:solidFill>
                  <a:srgbClr val="100101"/>
                </a:solidFill>
                <a:latin typeface="Tahoma"/>
                <a:cs typeface="Tahoma"/>
              </a:rPr>
              <a:t>are</a:t>
            </a:r>
            <a:r>
              <a:rPr sz="2800" spc="-125" dirty="0">
                <a:solidFill>
                  <a:srgbClr val="100101"/>
                </a:solidFill>
                <a:latin typeface="Tahoma"/>
                <a:cs typeface="Tahoma"/>
              </a:rPr>
              <a:t> </a:t>
            </a:r>
            <a:r>
              <a:rPr sz="2800" spc="95" dirty="0">
                <a:solidFill>
                  <a:srgbClr val="100101"/>
                </a:solidFill>
                <a:latin typeface="Tahoma"/>
                <a:cs typeface="Tahoma"/>
              </a:rPr>
              <a:t>invaluable</a:t>
            </a:r>
            <a:r>
              <a:rPr sz="2800" spc="-130" dirty="0">
                <a:solidFill>
                  <a:srgbClr val="100101"/>
                </a:solidFill>
                <a:latin typeface="Tahoma"/>
                <a:cs typeface="Tahoma"/>
              </a:rPr>
              <a:t> </a:t>
            </a:r>
            <a:r>
              <a:rPr sz="2800" spc="120" dirty="0">
                <a:solidFill>
                  <a:srgbClr val="100101"/>
                </a:solidFill>
                <a:latin typeface="Tahoma"/>
                <a:cs typeface="Tahoma"/>
              </a:rPr>
              <a:t>for</a:t>
            </a:r>
            <a:r>
              <a:rPr sz="2800" spc="-125" dirty="0">
                <a:solidFill>
                  <a:srgbClr val="100101"/>
                </a:solidFill>
                <a:latin typeface="Tahoma"/>
                <a:cs typeface="Tahoma"/>
              </a:rPr>
              <a:t> </a:t>
            </a:r>
            <a:r>
              <a:rPr sz="2800" spc="95" dirty="0">
                <a:solidFill>
                  <a:srgbClr val="100101"/>
                </a:solidFill>
                <a:latin typeface="Tahoma"/>
                <a:cs typeface="Tahoma"/>
              </a:rPr>
              <a:t>analyzing</a:t>
            </a:r>
            <a:r>
              <a:rPr sz="2800" spc="-125" dirty="0">
                <a:solidFill>
                  <a:srgbClr val="100101"/>
                </a:solidFill>
                <a:latin typeface="Tahoma"/>
                <a:cs typeface="Tahoma"/>
              </a:rPr>
              <a:t> </a:t>
            </a:r>
            <a:r>
              <a:rPr lang="en-US" sz="2800" spc="-125" dirty="0">
                <a:solidFill>
                  <a:srgbClr val="100101"/>
                </a:solidFill>
                <a:latin typeface="Tahoma"/>
                <a:cs typeface="Tahoma"/>
              </a:rPr>
              <a:t>perfect gases i</a:t>
            </a:r>
            <a:r>
              <a:rPr sz="2800" spc="90" dirty="0">
                <a:solidFill>
                  <a:srgbClr val="100101"/>
                </a:solidFill>
                <a:latin typeface="Tahoma"/>
                <a:cs typeface="Tahoma"/>
              </a:rPr>
              <a:t>n </a:t>
            </a:r>
            <a:r>
              <a:rPr sz="2800" spc="105" dirty="0">
                <a:solidFill>
                  <a:srgbClr val="100101"/>
                </a:solidFill>
                <a:latin typeface="Tahoma"/>
                <a:cs typeface="Tahoma"/>
              </a:rPr>
              <a:t>thermodynamics.</a:t>
            </a:r>
            <a:r>
              <a:rPr sz="2800" spc="-125" dirty="0">
                <a:solidFill>
                  <a:srgbClr val="100101"/>
                </a:solidFill>
                <a:latin typeface="Tahoma"/>
                <a:cs typeface="Tahoma"/>
              </a:rPr>
              <a:t> </a:t>
            </a:r>
            <a:r>
              <a:rPr sz="2800" spc="85" dirty="0">
                <a:solidFill>
                  <a:srgbClr val="100101"/>
                </a:solidFill>
                <a:latin typeface="Tahoma"/>
                <a:cs typeface="Tahoma"/>
              </a:rPr>
              <a:t>Future</a:t>
            </a:r>
            <a:r>
              <a:rPr sz="2800" spc="-120" dirty="0">
                <a:solidFill>
                  <a:srgbClr val="100101"/>
                </a:solidFill>
                <a:latin typeface="Tahoma"/>
                <a:cs typeface="Tahoma"/>
              </a:rPr>
              <a:t> </a:t>
            </a:r>
            <a:r>
              <a:rPr sz="2800" spc="105" dirty="0">
                <a:solidFill>
                  <a:srgbClr val="100101"/>
                </a:solidFill>
                <a:latin typeface="Tahoma"/>
                <a:cs typeface="Tahoma"/>
              </a:rPr>
              <a:t>advancements</a:t>
            </a:r>
            <a:r>
              <a:rPr sz="2800" spc="-120" dirty="0">
                <a:solidFill>
                  <a:srgbClr val="100101"/>
                </a:solidFill>
                <a:latin typeface="Tahoma"/>
                <a:cs typeface="Tahoma"/>
              </a:rPr>
              <a:t> </a:t>
            </a:r>
            <a:r>
              <a:rPr sz="2800" spc="114" dirty="0">
                <a:solidFill>
                  <a:srgbClr val="100101"/>
                </a:solidFill>
                <a:latin typeface="Tahoma"/>
                <a:cs typeface="Tahoma"/>
              </a:rPr>
              <a:t>in</a:t>
            </a:r>
            <a:r>
              <a:rPr sz="2800" spc="-120" dirty="0">
                <a:solidFill>
                  <a:srgbClr val="100101"/>
                </a:solidFill>
                <a:latin typeface="Tahoma"/>
                <a:cs typeface="Tahoma"/>
              </a:rPr>
              <a:t> </a:t>
            </a:r>
            <a:r>
              <a:rPr sz="2800" spc="140" dirty="0">
                <a:solidFill>
                  <a:srgbClr val="100101"/>
                </a:solidFill>
                <a:latin typeface="Tahoma"/>
                <a:cs typeface="Tahoma"/>
              </a:rPr>
              <a:t>modeling</a:t>
            </a:r>
            <a:r>
              <a:rPr sz="2800" spc="-125" dirty="0">
                <a:solidFill>
                  <a:srgbClr val="100101"/>
                </a:solidFill>
                <a:latin typeface="Tahoma"/>
                <a:cs typeface="Tahoma"/>
              </a:rPr>
              <a:t> </a:t>
            </a:r>
            <a:r>
              <a:rPr sz="2800" spc="135" dirty="0">
                <a:solidFill>
                  <a:srgbClr val="100101"/>
                </a:solidFill>
                <a:latin typeface="Tahoma"/>
                <a:cs typeface="Tahoma"/>
              </a:rPr>
              <a:t>and</a:t>
            </a:r>
            <a:r>
              <a:rPr sz="2800" spc="-120" dirty="0">
                <a:solidFill>
                  <a:srgbClr val="100101"/>
                </a:solidFill>
                <a:latin typeface="Tahoma"/>
                <a:cs typeface="Tahoma"/>
              </a:rPr>
              <a:t> </a:t>
            </a:r>
            <a:r>
              <a:rPr sz="2800" spc="114" dirty="0">
                <a:solidFill>
                  <a:srgbClr val="100101"/>
                </a:solidFill>
                <a:latin typeface="Tahoma"/>
                <a:cs typeface="Tahoma"/>
              </a:rPr>
              <a:t>simulation</a:t>
            </a:r>
            <a:r>
              <a:rPr sz="2800" spc="-120" dirty="0">
                <a:solidFill>
                  <a:srgbClr val="100101"/>
                </a:solidFill>
                <a:latin typeface="Tahoma"/>
                <a:cs typeface="Tahoma"/>
              </a:rPr>
              <a:t> </a:t>
            </a:r>
            <a:r>
              <a:rPr sz="2800" spc="105" dirty="0">
                <a:solidFill>
                  <a:srgbClr val="100101"/>
                </a:solidFill>
                <a:latin typeface="Tahoma"/>
                <a:cs typeface="Tahoma"/>
              </a:rPr>
              <a:t>techniques</a:t>
            </a:r>
            <a:r>
              <a:rPr sz="2800" spc="-120" dirty="0">
                <a:solidFill>
                  <a:srgbClr val="100101"/>
                </a:solidFill>
                <a:latin typeface="Tahoma"/>
                <a:cs typeface="Tahoma"/>
              </a:rPr>
              <a:t> </a:t>
            </a:r>
            <a:r>
              <a:rPr sz="2800" spc="65" dirty="0">
                <a:solidFill>
                  <a:srgbClr val="100101"/>
                </a:solidFill>
                <a:latin typeface="Tahoma"/>
                <a:cs typeface="Tahoma"/>
              </a:rPr>
              <a:t>will </a:t>
            </a:r>
            <a:r>
              <a:rPr sz="2800" spc="110" dirty="0">
                <a:solidFill>
                  <a:srgbClr val="100101"/>
                </a:solidFill>
                <a:latin typeface="Tahoma"/>
                <a:cs typeface="Tahoma"/>
              </a:rPr>
              <a:t>enhance</a:t>
            </a:r>
            <a:r>
              <a:rPr sz="2800" spc="-140" dirty="0">
                <a:solidFill>
                  <a:srgbClr val="100101"/>
                </a:solidFill>
                <a:latin typeface="Tahoma"/>
                <a:cs typeface="Tahoma"/>
              </a:rPr>
              <a:t> </a:t>
            </a:r>
            <a:r>
              <a:rPr sz="2800" spc="105" dirty="0">
                <a:solidFill>
                  <a:srgbClr val="100101"/>
                </a:solidFill>
                <a:latin typeface="Tahoma"/>
                <a:cs typeface="Tahoma"/>
              </a:rPr>
              <a:t>their</a:t>
            </a:r>
            <a:r>
              <a:rPr sz="2800" spc="-135" dirty="0">
                <a:solidFill>
                  <a:srgbClr val="100101"/>
                </a:solidFill>
                <a:latin typeface="Tahoma"/>
                <a:cs typeface="Tahoma"/>
              </a:rPr>
              <a:t> </a:t>
            </a:r>
            <a:r>
              <a:rPr sz="2800" spc="65" dirty="0">
                <a:solidFill>
                  <a:srgbClr val="100101"/>
                </a:solidFill>
                <a:latin typeface="Tahoma"/>
                <a:cs typeface="Tahoma"/>
              </a:rPr>
              <a:t>applicability,</a:t>
            </a:r>
            <a:r>
              <a:rPr sz="2800" spc="-140" dirty="0">
                <a:solidFill>
                  <a:srgbClr val="100101"/>
                </a:solidFill>
                <a:latin typeface="Tahoma"/>
                <a:cs typeface="Tahoma"/>
              </a:rPr>
              <a:t> </a:t>
            </a:r>
            <a:r>
              <a:rPr sz="2800" spc="135" dirty="0">
                <a:solidFill>
                  <a:srgbClr val="100101"/>
                </a:solidFill>
                <a:latin typeface="Tahoma"/>
                <a:cs typeface="Tahoma"/>
              </a:rPr>
              <a:t>making</a:t>
            </a:r>
            <a:r>
              <a:rPr sz="2800" spc="-135" dirty="0">
                <a:solidFill>
                  <a:srgbClr val="100101"/>
                </a:solidFill>
                <a:latin typeface="Tahoma"/>
                <a:cs typeface="Tahoma"/>
              </a:rPr>
              <a:t> </a:t>
            </a:r>
            <a:r>
              <a:rPr sz="2800" spc="140" dirty="0">
                <a:solidFill>
                  <a:srgbClr val="100101"/>
                </a:solidFill>
                <a:latin typeface="Tahoma"/>
                <a:cs typeface="Tahoma"/>
              </a:rPr>
              <a:t>them</a:t>
            </a:r>
            <a:r>
              <a:rPr sz="2800" spc="-135" dirty="0">
                <a:solidFill>
                  <a:srgbClr val="100101"/>
                </a:solidFill>
                <a:latin typeface="Tahoma"/>
                <a:cs typeface="Tahoma"/>
              </a:rPr>
              <a:t> </a:t>
            </a:r>
            <a:r>
              <a:rPr sz="2800" spc="75" dirty="0">
                <a:solidFill>
                  <a:srgbClr val="100101"/>
                </a:solidFill>
                <a:latin typeface="Tahoma"/>
                <a:cs typeface="Tahoma"/>
              </a:rPr>
              <a:t>even</a:t>
            </a:r>
            <a:r>
              <a:rPr sz="2800" spc="-140" dirty="0">
                <a:solidFill>
                  <a:srgbClr val="100101"/>
                </a:solidFill>
                <a:latin typeface="Tahoma"/>
                <a:cs typeface="Tahoma"/>
              </a:rPr>
              <a:t> </a:t>
            </a:r>
            <a:r>
              <a:rPr sz="2800" spc="150" dirty="0">
                <a:solidFill>
                  <a:srgbClr val="100101"/>
                </a:solidFill>
                <a:latin typeface="Tahoma"/>
                <a:cs typeface="Tahoma"/>
              </a:rPr>
              <a:t>more</a:t>
            </a:r>
            <a:r>
              <a:rPr sz="2800" spc="-135" dirty="0">
                <a:solidFill>
                  <a:srgbClr val="100101"/>
                </a:solidFill>
                <a:latin typeface="Tahoma"/>
                <a:cs typeface="Tahoma"/>
              </a:rPr>
              <a:t> </a:t>
            </a:r>
            <a:r>
              <a:rPr sz="2800" spc="75" dirty="0">
                <a:solidFill>
                  <a:srgbClr val="100101"/>
                </a:solidFill>
                <a:latin typeface="Tahoma"/>
                <a:cs typeface="Tahoma"/>
              </a:rPr>
              <a:t>relevant</a:t>
            </a:r>
            <a:r>
              <a:rPr sz="2800" spc="-140" dirty="0">
                <a:solidFill>
                  <a:srgbClr val="100101"/>
                </a:solidFill>
                <a:latin typeface="Tahoma"/>
                <a:cs typeface="Tahoma"/>
              </a:rPr>
              <a:t> </a:t>
            </a:r>
            <a:r>
              <a:rPr sz="2800" spc="114" dirty="0">
                <a:solidFill>
                  <a:srgbClr val="100101"/>
                </a:solidFill>
                <a:latin typeface="Tahoma"/>
                <a:cs typeface="Tahoma"/>
              </a:rPr>
              <a:t>in</a:t>
            </a:r>
            <a:r>
              <a:rPr sz="2800" spc="-135" dirty="0">
                <a:solidFill>
                  <a:srgbClr val="100101"/>
                </a:solidFill>
                <a:latin typeface="Tahoma"/>
                <a:cs typeface="Tahoma"/>
              </a:rPr>
              <a:t> </a:t>
            </a:r>
            <a:r>
              <a:rPr sz="2800" spc="160" dirty="0">
                <a:solidFill>
                  <a:srgbClr val="100101"/>
                </a:solidFill>
                <a:latin typeface="Tahoma"/>
                <a:cs typeface="Tahoma"/>
              </a:rPr>
              <a:t>modern</a:t>
            </a:r>
            <a:r>
              <a:rPr sz="2800" spc="-135" dirty="0">
                <a:solidFill>
                  <a:srgbClr val="100101"/>
                </a:solidFill>
                <a:latin typeface="Tahoma"/>
                <a:cs typeface="Tahoma"/>
              </a:rPr>
              <a:t> </a:t>
            </a:r>
            <a:r>
              <a:rPr sz="2800" spc="114" dirty="0">
                <a:solidFill>
                  <a:srgbClr val="100101"/>
                </a:solidFill>
                <a:latin typeface="Tahoma"/>
                <a:cs typeface="Tahoma"/>
              </a:rPr>
              <a:t>engineering </a:t>
            </a:r>
            <a:r>
              <a:rPr sz="2800" spc="135" dirty="0">
                <a:solidFill>
                  <a:srgbClr val="100101"/>
                </a:solidFill>
                <a:latin typeface="Tahoma"/>
                <a:cs typeface="Tahoma"/>
              </a:rPr>
              <a:t>and</a:t>
            </a:r>
            <a:r>
              <a:rPr sz="2800" spc="-130" dirty="0">
                <a:solidFill>
                  <a:srgbClr val="100101"/>
                </a:solidFill>
                <a:latin typeface="Tahoma"/>
                <a:cs typeface="Tahoma"/>
              </a:rPr>
              <a:t> </a:t>
            </a:r>
            <a:r>
              <a:rPr sz="2800" spc="75" dirty="0">
                <a:solidFill>
                  <a:srgbClr val="100101"/>
                </a:solidFill>
                <a:latin typeface="Tahoma"/>
                <a:cs typeface="Tahoma"/>
              </a:rPr>
              <a:t>scientific</a:t>
            </a:r>
            <a:r>
              <a:rPr sz="2800" spc="-130" dirty="0">
                <a:solidFill>
                  <a:srgbClr val="100101"/>
                </a:solidFill>
                <a:latin typeface="Tahoma"/>
                <a:cs typeface="Tahoma"/>
              </a:rPr>
              <a:t> </a:t>
            </a:r>
            <a:r>
              <a:rPr sz="2800" spc="55" dirty="0">
                <a:solidFill>
                  <a:srgbClr val="100101"/>
                </a:solidFill>
                <a:latin typeface="Tahoma"/>
                <a:cs typeface="Tahoma"/>
              </a:rPr>
              <a:t>research.</a:t>
            </a:r>
            <a:endParaRPr sz="2800" dirty="0">
              <a:latin typeface="Tahoma"/>
              <a:cs typeface="Tahoma"/>
            </a:endParaRPr>
          </a:p>
        </p:txBody>
      </p:sp>
      <p:sp>
        <p:nvSpPr>
          <p:cNvPr id="3" name="Rectangle 2">
            <a:extLst>
              <a:ext uri="{FF2B5EF4-FFF2-40B4-BE49-F238E27FC236}">
                <a16:creationId xmlns:a16="http://schemas.microsoft.com/office/drawing/2014/main" xmlns="" id="{48FCDACF-2077-D0E2-F915-B009D6C5175E}"/>
              </a:ext>
            </a:extLst>
          </p:cNvPr>
          <p:cNvSpPr/>
          <p:nvPr/>
        </p:nvSpPr>
        <p:spPr>
          <a:xfrm>
            <a:off x="17402175" y="4618485"/>
            <a:ext cx="200025" cy="5681215"/>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1">
            <a:extLst>
              <a:ext uri="{FF2B5EF4-FFF2-40B4-BE49-F238E27FC236}">
                <a16:creationId xmlns:a16="http://schemas.microsoft.com/office/drawing/2014/main" xmlns="" id="{AE2CD0CD-E028-B746-F6AE-B07D6DB41038}"/>
              </a:ext>
            </a:extLst>
          </p:cNvPr>
          <p:cNvSpPr txBox="1">
            <a:spLocks/>
          </p:cNvSpPr>
          <p:nvPr/>
        </p:nvSpPr>
        <p:spPr>
          <a:xfrm>
            <a:off x="2378075" y="1787354"/>
            <a:ext cx="13544550" cy="1145206"/>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US" dirty="0">
                <a:latin typeface="Arial Black" panose="020B0604020202020204" pitchFamily="34" charset="0"/>
                <a:cs typeface="Arial Black" panose="020B0604020202020204" pitchFamily="34" charset="0"/>
              </a:rPr>
              <a:t>Conclusion and Future Developments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F297F1E3-FE51-B28B-B7D8-32E115EDC586}"/>
              </a:ext>
            </a:extLst>
          </p:cNvPr>
          <p:cNvSpPr/>
          <p:nvPr/>
        </p:nvSpPr>
        <p:spPr>
          <a:xfrm>
            <a:off x="17402175" y="4618485"/>
            <a:ext cx="200025" cy="5681215"/>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31">
            <a:extLst>
              <a:ext uri="{FF2B5EF4-FFF2-40B4-BE49-F238E27FC236}">
                <a16:creationId xmlns:a16="http://schemas.microsoft.com/office/drawing/2014/main" xmlns="" id="{1C7EB923-C53F-F254-4FE7-77072E305993}"/>
              </a:ext>
            </a:extLst>
          </p:cNvPr>
          <p:cNvSpPr txBox="1">
            <a:spLocks/>
          </p:cNvSpPr>
          <p:nvPr/>
        </p:nvSpPr>
        <p:spPr>
          <a:xfrm>
            <a:off x="1828800" y="2826718"/>
            <a:ext cx="12715876" cy="1485901"/>
          </a:xfrm>
          <a:prstGeom prst="rect">
            <a:avLst/>
          </a:prstGeom>
        </p:spPr>
        <p:txBody>
          <a:bodyPr vert="horz" lIns="91440" tIns="45720" rIns="91440" bIns="45720" rtlCol="0" anchor="t">
            <a:no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US" sz="6600" dirty="0">
                <a:latin typeface="Arial Black" panose="020B0604020202020204" pitchFamily="34" charset="0"/>
                <a:cs typeface="Arial Black" panose="020B0604020202020204" pitchFamily="34" charset="0"/>
              </a:rPr>
              <a:t>Thanks! </a:t>
            </a:r>
          </a:p>
          <a:p>
            <a:r>
              <a:rPr lang="en-US" sz="6600" dirty="0">
                <a:latin typeface="Arial Black" panose="020B0604020202020204" pitchFamily="34" charset="0"/>
                <a:cs typeface="Arial Black" panose="020B0604020202020204" pitchFamily="34" charset="0"/>
              </a:rPr>
              <a:t>Any Questions?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object 32"/>
          <p:cNvSpPr txBox="1"/>
          <p:nvPr/>
        </p:nvSpPr>
        <p:spPr>
          <a:xfrm>
            <a:off x="1825008" y="3148851"/>
            <a:ext cx="14064994" cy="4060727"/>
          </a:xfrm>
          <a:prstGeom prst="rect">
            <a:avLst/>
          </a:prstGeom>
        </p:spPr>
        <p:txBody>
          <a:bodyPr vert="horz" wrap="square" lIns="0" tIns="13335" rIns="0" bIns="0" rtlCol="0">
            <a:spAutoFit/>
          </a:bodyPr>
          <a:lstStyle/>
          <a:p>
            <a:pPr marL="12700" marR="5080">
              <a:lnSpc>
                <a:spcPct val="99800"/>
              </a:lnSpc>
              <a:spcBef>
                <a:spcPts val="105"/>
              </a:spcBef>
            </a:pPr>
            <a:r>
              <a:rPr sz="3200" spc="-229"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The</a:t>
            </a:r>
            <a:r>
              <a:rPr sz="3200" spc="-16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14"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temperature</a:t>
            </a:r>
            <a:r>
              <a:rPr sz="3200" spc="-16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14"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and</a:t>
            </a:r>
            <a:r>
              <a:rPr sz="3200" spc="-16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entropy </a:t>
            </a:r>
            <a:r>
              <a:rPr sz="3200" spc="-12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variations</a:t>
            </a:r>
            <a:r>
              <a:rPr sz="3200" spc="-17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7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that</a:t>
            </a:r>
            <a:r>
              <a:rPr sz="3200" spc="-17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204"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occur</a:t>
            </a:r>
            <a:r>
              <a:rPr sz="3200" spc="-17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throughout </a:t>
            </a:r>
            <a:r>
              <a:rPr sz="3200" spc="-8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different</a:t>
            </a:r>
            <a:r>
              <a:rPr sz="3200" spc="-16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1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thermodynamic</a:t>
            </a:r>
            <a:r>
              <a:rPr sz="3200" spc="-16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23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processes</a:t>
            </a:r>
            <a:r>
              <a:rPr sz="3200" spc="-16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9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are </a:t>
            </a:r>
            <a:r>
              <a:rPr sz="3200" spc="-14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graphically</a:t>
            </a:r>
            <a:r>
              <a:rPr sz="3200" spc="-16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3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represented</a:t>
            </a:r>
            <a:r>
              <a:rPr sz="3200" spc="-16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4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by</a:t>
            </a:r>
            <a:r>
              <a:rPr sz="3200" spc="-16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0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the</a:t>
            </a:r>
            <a:r>
              <a:rPr sz="3200" spc="-16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31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T-</a:t>
            </a:r>
            <a:r>
              <a:rPr sz="3200" spc="-5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s </a:t>
            </a:r>
            <a:r>
              <a:rPr sz="3200" spc="-114"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diagram,</a:t>
            </a:r>
            <a:r>
              <a:rPr sz="3200" spc="-13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6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or</a:t>
            </a:r>
            <a:r>
              <a:rPr sz="3200" spc="-12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0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temperature-</a:t>
            </a:r>
            <a:r>
              <a:rPr sz="3200" spc="-1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entropy </a:t>
            </a:r>
            <a:r>
              <a:rPr sz="3200" spc="-114"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diagram.</a:t>
            </a:r>
            <a:r>
              <a:rPr sz="3200" spc="-18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2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It</a:t>
            </a:r>
            <a:r>
              <a:rPr sz="3200" spc="-18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21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is</a:t>
            </a:r>
            <a:r>
              <a:rPr sz="3200" spc="-18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0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frequently</a:t>
            </a:r>
            <a:r>
              <a:rPr sz="3200" spc="-18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6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used</a:t>
            </a:r>
            <a:r>
              <a:rPr sz="3200" spc="-18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2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to </a:t>
            </a:r>
            <a:r>
              <a:rPr sz="3200" spc="-16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examine</a:t>
            </a:r>
            <a:r>
              <a:rPr sz="3200" spc="-18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2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various</a:t>
            </a:r>
            <a:r>
              <a:rPr sz="3200" spc="-18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2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thermodynamic </a:t>
            </a:r>
            <a:r>
              <a:rPr sz="3200" spc="-23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processes</a:t>
            </a:r>
            <a:r>
              <a:rPr sz="3200" spc="-19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5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for</a:t>
            </a:r>
            <a:r>
              <a:rPr sz="3200" spc="-18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3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ideal</a:t>
            </a:r>
            <a:r>
              <a:rPr sz="3200" spc="-18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21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gases,</a:t>
            </a:r>
            <a:r>
              <a:rPr sz="3200" spc="-18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9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such</a:t>
            </a:r>
            <a:r>
              <a:rPr sz="3200" spc="-18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2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as </a:t>
            </a:r>
            <a:r>
              <a:rPr sz="3200" spc="-9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refrigeration</a:t>
            </a:r>
            <a:r>
              <a:rPr sz="3200" spc="-17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26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cycles</a:t>
            </a:r>
            <a:r>
              <a:rPr sz="3200" spc="-16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14"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and</a:t>
            </a:r>
            <a:r>
              <a:rPr sz="3200" spc="-17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2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heat</a:t>
            </a:r>
            <a:r>
              <a:rPr sz="3200" spc="-16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engines.</a:t>
            </a:r>
            <a:endParaRPr sz="3200" dirty="0">
              <a:latin typeface="Times New Roman" panose="02020603050405020304" pitchFamily="18" charset="0"/>
              <a:ea typeface="Tahoma" panose="020B0604030504040204" pitchFamily="34" charset="0"/>
              <a:cs typeface="Times New Roman" panose="02020603050405020304" pitchFamily="18" charset="0"/>
            </a:endParaRPr>
          </a:p>
          <a:p>
            <a:pPr marL="12700">
              <a:lnSpc>
                <a:spcPts val="3220"/>
              </a:lnSpc>
            </a:pPr>
            <a:r>
              <a:rPr sz="3200" spc="-1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In</a:t>
            </a:r>
            <a:r>
              <a:rPr sz="3200" spc="-19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2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this</a:t>
            </a:r>
            <a:r>
              <a:rPr sz="3200" spc="-18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diagram:-</a:t>
            </a:r>
            <a:endParaRPr sz="3200" dirty="0">
              <a:latin typeface="Times New Roman" panose="02020603050405020304" pitchFamily="18" charset="0"/>
              <a:ea typeface="Tahoma" panose="020B0604030504040204" pitchFamily="34" charset="0"/>
              <a:cs typeface="Times New Roman" panose="02020603050405020304" pitchFamily="18" charset="0"/>
            </a:endParaRPr>
          </a:p>
          <a:p>
            <a:pPr marL="846455" marR="69850" indent="-457200">
              <a:lnSpc>
                <a:spcPts val="3229"/>
              </a:lnSpc>
              <a:spcBef>
                <a:spcPts val="110"/>
              </a:spcBef>
              <a:buFont typeface="Arial" panose="020B0604020202020204" pitchFamily="34" charset="0"/>
              <a:buChar char="•"/>
            </a:pPr>
            <a:r>
              <a:rPr sz="3200" spc="-39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T</a:t>
            </a:r>
            <a:r>
              <a:rPr sz="3200" spc="-17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5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represents</a:t>
            </a:r>
            <a:r>
              <a:rPr sz="3200" spc="-17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14"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temperature,</a:t>
            </a:r>
            <a:r>
              <a:rPr sz="3200" spc="-17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8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expressed </a:t>
            </a:r>
            <a:r>
              <a:rPr sz="3200" spc="-6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in</a:t>
            </a:r>
            <a:r>
              <a:rPr sz="3200" spc="-19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2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Kelvin.</a:t>
            </a:r>
            <a:endParaRPr sz="3200" dirty="0">
              <a:latin typeface="Times New Roman" panose="02020603050405020304" pitchFamily="18" charset="0"/>
              <a:ea typeface="Tahoma" panose="020B0604030504040204" pitchFamily="34" charset="0"/>
              <a:cs typeface="Times New Roman" panose="02020603050405020304" pitchFamily="18" charset="0"/>
            </a:endParaRPr>
          </a:p>
          <a:p>
            <a:pPr marL="846455" marR="128270" indent="-457200">
              <a:lnSpc>
                <a:spcPts val="3229"/>
              </a:lnSpc>
              <a:spcBef>
                <a:spcPts val="65"/>
              </a:spcBef>
              <a:buFont typeface="Arial" panose="020B0604020202020204" pitchFamily="34" charset="0"/>
              <a:buChar char="•"/>
            </a:pPr>
            <a:r>
              <a:rPr sz="3200" spc="-229"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Specific</a:t>
            </a:r>
            <a:r>
              <a:rPr sz="3200" spc="-18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0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entropy</a:t>
            </a:r>
            <a:r>
              <a:rPr sz="3200" spc="-18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9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(in</a:t>
            </a:r>
            <a:r>
              <a:rPr sz="3200" spc="-18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23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J/kg·K</a:t>
            </a:r>
            <a:r>
              <a:rPr sz="3200" spc="-18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6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or</a:t>
            </a:r>
            <a:r>
              <a:rPr sz="3200" spc="-18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8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kJ/kg·K) </a:t>
            </a:r>
            <a:r>
              <a:rPr sz="3200" spc="-21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is</a:t>
            </a:r>
            <a:r>
              <a:rPr sz="3200" spc="-18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2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denoted</a:t>
            </a:r>
            <a:r>
              <a:rPr sz="3200" spc="-18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4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by</a:t>
            </a:r>
            <a:r>
              <a:rPr sz="3200" spc="-18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2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s.</a:t>
            </a:r>
            <a:endParaRPr lang="en-US" sz="3200" spc="-25" dirty="0">
              <a:solidFill>
                <a:srgbClr val="100101"/>
              </a:solidFill>
              <a:latin typeface="Times New Roman" panose="02020603050405020304" pitchFamily="18" charset="0"/>
              <a:ea typeface="Tahoma" panose="020B0604030504040204" pitchFamily="34" charset="0"/>
              <a:cs typeface="Times New Roman" panose="02020603050405020304" pitchFamily="18" charset="0"/>
            </a:endParaRPr>
          </a:p>
          <a:p>
            <a:pPr marL="389255" marR="128270">
              <a:lnSpc>
                <a:spcPts val="3229"/>
              </a:lnSpc>
              <a:spcBef>
                <a:spcPts val="65"/>
              </a:spcBef>
            </a:pPr>
            <a:endParaRPr sz="3200" dirty="0">
              <a:latin typeface="Times New Roman" panose="02020603050405020304" pitchFamily="18" charset="0"/>
              <a:ea typeface="Tahoma" panose="020B0604030504040204" pitchFamily="34" charset="0"/>
              <a:cs typeface="Times New Roman" panose="02020603050405020304" pitchFamily="18" charset="0"/>
            </a:endParaRPr>
          </a:p>
          <a:p>
            <a:pPr marL="12700">
              <a:lnSpc>
                <a:spcPts val="3105"/>
              </a:lnSpc>
            </a:pPr>
            <a:r>
              <a:rPr sz="3200" spc="-229"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The</a:t>
            </a:r>
            <a:r>
              <a:rPr sz="3200" spc="-19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6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area</a:t>
            </a:r>
            <a:r>
              <a:rPr sz="3200" spc="-18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7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under</a:t>
            </a:r>
            <a:r>
              <a:rPr sz="3200" spc="-18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8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a</a:t>
            </a:r>
            <a:r>
              <a:rPr sz="3200" spc="-19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5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curve</a:t>
            </a:r>
            <a:r>
              <a:rPr sz="3200" spc="-18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6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in</a:t>
            </a:r>
            <a:r>
              <a:rPr sz="3200" spc="-18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8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a</a:t>
            </a:r>
            <a:r>
              <a:rPr sz="3200" spc="-18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31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T-</a:t>
            </a:r>
            <a:r>
              <a:rPr sz="3200" spc="-24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s</a:t>
            </a:r>
            <a:r>
              <a:rPr sz="3200" spc="-19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4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diagram</a:t>
            </a:r>
            <a:r>
              <a:rPr lang="en-US" sz="3200" dirty="0">
                <a:latin typeface="Times New Roman" panose="02020603050405020304" pitchFamily="18" charset="0"/>
                <a:ea typeface="Tahoma" panose="020B0604030504040204" pitchFamily="34" charset="0"/>
                <a:cs typeface="Times New Roman" panose="02020603050405020304" pitchFamily="18" charset="0"/>
              </a:rPr>
              <a:t> </a:t>
            </a:r>
            <a:r>
              <a:rPr sz="3200" spc="-19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depicts</a:t>
            </a:r>
            <a:r>
              <a:rPr sz="3200" spc="-18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0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the</a:t>
            </a:r>
            <a:r>
              <a:rPr sz="3200" spc="-17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2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heat</a:t>
            </a:r>
            <a:r>
              <a:rPr sz="3200" spc="-17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10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transfer</a:t>
            </a:r>
            <a:r>
              <a:rPr sz="3200" spc="-175"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 </a:t>
            </a:r>
            <a:r>
              <a:rPr sz="3200" spc="-20" dirty="0">
                <a:solidFill>
                  <a:srgbClr val="100101"/>
                </a:solidFill>
                <a:latin typeface="Times New Roman" panose="02020603050405020304" pitchFamily="18" charset="0"/>
                <a:ea typeface="Tahoma" panose="020B0604030504040204" pitchFamily="34" charset="0"/>
                <a:cs typeface="Times New Roman" panose="02020603050405020304" pitchFamily="18" charset="0"/>
              </a:rPr>
              <a:t>(Q).</a:t>
            </a:r>
            <a:endParaRPr sz="3200" dirty="0">
              <a:latin typeface="Times New Roman" panose="02020603050405020304" pitchFamily="18" charset="0"/>
              <a:ea typeface="Tahoma" panose="020B0604030504040204" pitchFamily="34" charset="0"/>
              <a:cs typeface="Times New Roman" panose="02020603050405020304" pitchFamily="18" charset="0"/>
            </a:endParaRPr>
          </a:p>
        </p:txBody>
      </p:sp>
      <p:sp>
        <p:nvSpPr>
          <p:cNvPr id="5" name="object 33">
            <a:extLst>
              <a:ext uri="{FF2B5EF4-FFF2-40B4-BE49-F238E27FC236}">
                <a16:creationId xmlns:a16="http://schemas.microsoft.com/office/drawing/2014/main" xmlns="" id="{90CEA959-03A2-0445-3D67-C38B1616B553}"/>
              </a:ext>
            </a:extLst>
          </p:cNvPr>
          <p:cNvSpPr txBox="1">
            <a:spLocks noGrp="1"/>
          </p:cNvSpPr>
          <p:nvPr>
            <p:ph type="title"/>
          </p:nvPr>
        </p:nvSpPr>
        <p:spPr>
          <a:xfrm>
            <a:off x="1894122" y="1999712"/>
            <a:ext cx="14549057" cy="540403"/>
          </a:xfrm>
          <a:prstGeom prst="rect">
            <a:avLst/>
          </a:prstGeom>
        </p:spPr>
        <p:txBody>
          <a:bodyPr vert="horz" wrap="square" lIns="0" tIns="26034" rIns="0" bIns="0" rtlCol="0" anchor="b">
            <a:spAutoFit/>
          </a:bodyPr>
          <a:lstStyle>
            <a:lvl1pPr algn="l" defTabSz="1372514" rtl="0" eaLnBrk="1" latinLnBrk="0" hangingPunct="1">
              <a:lnSpc>
                <a:spcPct val="90000"/>
              </a:lnSpc>
              <a:spcBef>
                <a:spcPct val="0"/>
              </a:spcBef>
              <a:buNone/>
              <a:defRPr sz="6604" kern="1200" spc="-75" baseline="0">
                <a:solidFill>
                  <a:schemeClr val="tx1"/>
                </a:solidFill>
                <a:latin typeface="+mj-lt"/>
                <a:ea typeface="+mj-ea"/>
                <a:cs typeface="+mj-cs"/>
              </a:defRPr>
            </a:lvl1pPr>
          </a:lstStyle>
          <a:p>
            <a:pPr marL="12700" marR="5080">
              <a:lnSpc>
                <a:spcPts val="3829"/>
              </a:lnSpc>
              <a:spcBef>
                <a:spcPts val="204"/>
              </a:spcBef>
            </a:pPr>
            <a:r>
              <a:rPr lang="en-US" sz="4400" b="1" dirty="0">
                <a:latin typeface="Arial Black" panose="020B0604020202020204" pitchFamily="34" charset="0"/>
                <a:cs typeface="Arial Black" panose="020B0604020202020204" pitchFamily="34" charset="0"/>
              </a:rPr>
              <a:t>Introduction</a:t>
            </a:r>
            <a:r>
              <a:rPr lang="en-US" sz="4400" b="1" spc="-265" dirty="0">
                <a:latin typeface="Arial Black" panose="020B0604020202020204" pitchFamily="34" charset="0"/>
                <a:cs typeface="Arial Black" panose="020B0604020202020204" pitchFamily="34" charset="0"/>
              </a:rPr>
              <a:t> </a:t>
            </a:r>
            <a:r>
              <a:rPr lang="en-US" sz="4400" b="1" dirty="0">
                <a:latin typeface="Arial Black" panose="020B0604020202020204" pitchFamily="34" charset="0"/>
                <a:cs typeface="Arial Black" panose="020B0604020202020204" pitchFamily="34" charset="0"/>
              </a:rPr>
              <a:t>to</a:t>
            </a:r>
            <a:r>
              <a:rPr lang="en-US" sz="4400" b="1" spc="-265" dirty="0">
                <a:latin typeface="Arial Black" panose="020B0604020202020204" pitchFamily="34" charset="0"/>
                <a:cs typeface="Arial Black" panose="020B0604020202020204" pitchFamily="34" charset="0"/>
              </a:rPr>
              <a:t> </a:t>
            </a:r>
            <a:r>
              <a:rPr lang="en-US" sz="4400" b="1" spc="-350" dirty="0">
                <a:latin typeface="Arial Black" panose="020B0604020202020204" pitchFamily="34" charset="0"/>
                <a:cs typeface="Arial Black" panose="020B0604020202020204" pitchFamily="34" charset="0"/>
              </a:rPr>
              <a:t>T-</a:t>
            </a:r>
            <a:r>
              <a:rPr lang="en-US" sz="4400" b="1" spc="-50" dirty="0">
                <a:latin typeface="Arial Black" panose="020B0604020202020204" pitchFamily="34" charset="0"/>
                <a:cs typeface="Arial Black" panose="020B0604020202020204" pitchFamily="34" charset="0"/>
              </a:rPr>
              <a:t>s </a:t>
            </a:r>
            <a:r>
              <a:rPr lang="en-US" sz="4400" b="1" spc="100" dirty="0">
                <a:latin typeface="Arial Black" panose="020B0604020202020204" pitchFamily="34" charset="0"/>
                <a:cs typeface="Arial Black" panose="020B0604020202020204" pitchFamily="34" charset="0"/>
              </a:rPr>
              <a:t>Diagrams</a:t>
            </a:r>
            <a:endParaRPr lang="en-US" sz="4400" b="1" dirty="0">
              <a:latin typeface="Arial Black" panose="020B0604020202020204" pitchFamily="34" charset="0"/>
              <a:cs typeface="Arial Black" panose="020B0604020202020204" pitchFamily="34" charset="0"/>
            </a:endParaRPr>
          </a:p>
        </p:txBody>
      </p:sp>
      <p:sp>
        <p:nvSpPr>
          <p:cNvPr id="6" name="Rectangle 5">
            <a:extLst>
              <a:ext uri="{FF2B5EF4-FFF2-40B4-BE49-F238E27FC236}">
                <a16:creationId xmlns:a16="http://schemas.microsoft.com/office/drawing/2014/main" xmlns="" id="{F59E26AA-6283-3B0A-60CD-C2370FA2BEA3}"/>
              </a:ext>
            </a:extLst>
          </p:cNvPr>
          <p:cNvSpPr/>
          <p:nvPr/>
        </p:nvSpPr>
        <p:spPr>
          <a:xfrm>
            <a:off x="17402175" y="4618485"/>
            <a:ext cx="200025" cy="5681215"/>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 name="object 54"/>
          <p:cNvSpPr txBox="1">
            <a:spLocks noGrp="1"/>
          </p:cNvSpPr>
          <p:nvPr>
            <p:ph type="title"/>
          </p:nvPr>
        </p:nvSpPr>
        <p:spPr>
          <a:xfrm>
            <a:off x="2165394" y="1987551"/>
            <a:ext cx="13357225" cy="693138"/>
          </a:xfrm>
          <a:prstGeom prst="rect">
            <a:avLst/>
          </a:prstGeom>
        </p:spPr>
        <p:txBody>
          <a:bodyPr vert="horz" wrap="square" lIns="0" tIns="15875" rIns="0" bIns="0" rtlCol="0">
            <a:spAutoFit/>
          </a:bodyPr>
          <a:lstStyle/>
          <a:p>
            <a:pPr marL="12700">
              <a:lnSpc>
                <a:spcPct val="100000"/>
              </a:lnSpc>
              <a:spcBef>
                <a:spcPts val="125"/>
              </a:spcBef>
            </a:pPr>
            <a:r>
              <a:rPr spc="220" dirty="0">
                <a:latin typeface="Arial Black" panose="020B0604020202020204" pitchFamily="34" charset="0"/>
                <a:cs typeface="Arial Black" panose="020B0604020202020204" pitchFamily="34" charset="0"/>
              </a:rPr>
              <a:t>Understanding</a:t>
            </a:r>
            <a:r>
              <a:rPr spc="-894" dirty="0">
                <a:latin typeface="Arial Black" panose="020B0604020202020204" pitchFamily="34" charset="0"/>
                <a:cs typeface="Arial Black" panose="020B0604020202020204" pitchFamily="34" charset="0"/>
              </a:rPr>
              <a:t> </a:t>
            </a:r>
            <a:r>
              <a:rPr spc="-35" dirty="0">
                <a:latin typeface="Arial Black" panose="020B0604020202020204" pitchFamily="34" charset="0"/>
                <a:cs typeface="Arial Black" panose="020B0604020202020204" pitchFamily="34" charset="0"/>
              </a:rPr>
              <a:t>Perfect</a:t>
            </a:r>
            <a:r>
              <a:rPr spc="-890" dirty="0">
                <a:latin typeface="Arial Black" panose="020B0604020202020204" pitchFamily="34" charset="0"/>
                <a:cs typeface="Arial Black" panose="020B0604020202020204" pitchFamily="34" charset="0"/>
              </a:rPr>
              <a:t> </a:t>
            </a:r>
            <a:r>
              <a:rPr spc="-150" dirty="0">
                <a:latin typeface="Arial Black" panose="020B0604020202020204" pitchFamily="34" charset="0"/>
                <a:cs typeface="Arial Black" panose="020B0604020202020204" pitchFamily="34" charset="0"/>
              </a:rPr>
              <a:t>Gases</a:t>
            </a:r>
            <a:endParaRPr dirty="0">
              <a:latin typeface="Arial Black" panose="020B0604020202020204" pitchFamily="34" charset="0"/>
              <a:cs typeface="Arial Black" panose="020B0604020202020204" pitchFamily="34" charset="0"/>
            </a:endParaRPr>
          </a:p>
        </p:txBody>
      </p:sp>
      <p:sp>
        <p:nvSpPr>
          <p:cNvPr id="55" name="object 55"/>
          <p:cNvSpPr txBox="1"/>
          <p:nvPr/>
        </p:nvSpPr>
        <p:spPr>
          <a:xfrm>
            <a:off x="2165393" y="3733741"/>
            <a:ext cx="14636707" cy="3760645"/>
          </a:xfrm>
          <a:prstGeom prst="rect">
            <a:avLst/>
          </a:prstGeom>
        </p:spPr>
        <p:txBody>
          <a:bodyPr vert="horz" wrap="square" lIns="0" tIns="13335" rIns="0" bIns="0" rtlCol="0">
            <a:spAutoFit/>
          </a:bodyPr>
          <a:lstStyle/>
          <a:p>
            <a:pPr marL="12700" marR="5080" indent="-635" algn="ctr">
              <a:lnSpc>
                <a:spcPct val="99800"/>
              </a:lnSpc>
              <a:spcBef>
                <a:spcPts val="105"/>
              </a:spcBef>
            </a:pPr>
            <a:r>
              <a:rPr sz="3200" spc="100" dirty="0">
                <a:solidFill>
                  <a:srgbClr val="100101"/>
                </a:solidFill>
                <a:latin typeface="Times New Roman" panose="02020603050405020304" pitchFamily="18" charset="0"/>
                <a:cs typeface="Times New Roman" panose="02020603050405020304" pitchFamily="18" charset="0"/>
              </a:rPr>
              <a:t>A</a:t>
            </a:r>
            <a:r>
              <a:rPr sz="3200" spc="-145" dirty="0">
                <a:solidFill>
                  <a:srgbClr val="100101"/>
                </a:solidFill>
                <a:latin typeface="Times New Roman" panose="02020603050405020304" pitchFamily="18" charset="0"/>
                <a:cs typeface="Times New Roman" panose="02020603050405020304" pitchFamily="18" charset="0"/>
              </a:rPr>
              <a:t> </a:t>
            </a:r>
            <a:r>
              <a:rPr sz="3200" spc="95" dirty="0">
                <a:solidFill>
                  <a:srgbClr val="100101"/>
                </a:solidFill>
                <a:latin typeface="Times New Roman" panose="02020603050405020304" pitchFamily="18" charset="0"/>
                <a:cs typeface="Times New Roman" panose="02020603050405020304" pitchFamily="18" charset="0"/>
              </a:rPr>
              <a:t>theoretical</a:t>
            </a:r>
            <a:r>
              <a:rPr sz="3200" spc="-140" dirty="0">
                <a:solidFill>
                  <a:srgbClr val="100101"/>
                </a:solidFill>
                <a:latin typeface="Times New Roman" panose="02020603050405020304" pitchFamily="18" charset="0"/>
                <a:cs typeface="Times New Roman" panose="02020603050405020304" pitchFamily="18" charset="0"/>
              </a:rPr>
              <a:t> </a:t>
            </a:r>
            <a:r>
              <a:rPr sz="3200" spc="114" dirty="0">
                <a:solidFill>
                  <a:srgbClr val="100101"/>
                </a:solidFill>
                <a:latin typeface="Times New Roman" panose="02020603050405020304" pitchFamily="18" charset="0"/>
                <a:cs typeface="Times New Roman" panose="02020603050405020304" pitchFamily="18" charset="0"/>
              </a:rPr>
              <a:t>gas</a:t>
            </a:r>
            <a:r>
              <a:rPr sz="3200" spc="-140" dirty="0">
                <a:solidFill>
                  <a:srgbClr val="100101"/>
                </a:solidFill>
                <a:latin typeface="Times New Roman" panose="02020603050405020304" pitchFamily="18" charset="0"/>
                <a:cs typeface="Times New Roman" panose="02020603050405020304" pitchFamily="18" charset="0"/>
              </a:rPr>
              <a:t> </a:t>
            </a:r>
            <a:r>
              <a:rPr sz="3200" spc="95" dirty="0">
                <a:solidFill>
                  <a:srgbClr val="100101"/>
                </a:solidFill>
                <a:latin typeface="Times New Roman" panose="02020603050405020304" pitchFamily="18" charset="0"/>
                <a:cs typeface="Times New Roman" panose="02020603050405020304" pitchFamily="18" charset="0"/>
              </a:rPr>
              <a:t>that</a:t>
            </a:r>
            <a:r>
              <a:rPr sz="3200" spc="-145" dirty="0">
                <a:solidFill>
                  <a:srgbClr val="100101"/>
                </a:solidFill>
                <a:latin typeface="Times New Roman" panose="02020603050405020304" pitchFamily="18" charset="0"/>
                <a:cs typeface="Times New Roman" panose="02020603050405020304" pitchFamily="18" charset="0"/>
              </a:rPr>
              <a:t> </a:t>
            </a:r>
            <a:r>
              <a:rPr sz="3200" spc="90" dirty="0">
                <a:solidFill>
                  <a:srgbClr val="100101"/>
                </a:solidFill>
                <a:latin typeface="Times New Roman" panose="02020603050405020304" pitchFamily="18" charset="0"/>
                <a:cs typeface="Times New Roman" panose="02020603050405020304" pitchFamily="18" charset="0"/>
              </a:rPr>
              <a:t>obeys</a:t>
            </a:r>
            <a:r>
              <a:rPr sz="3200" spc="-140" dirty="0">
                <a:solidFill>
                  <a:srgbClr val="100101"/>
                </a:solidFill>
                <a:latin typeface="Times New Roman" panose="02020603050405020304" pitchFamily="18" charset="0"/>
                <a:cs typeface="Times New Roman" panose="02020603050405020304" pitchFamily="18" charset="0"/>
              </a:rPr>
              <a:t> </a:t>
            </a:r>
            <a:r>
              <a:rPr sz="3200" spc="105" dirty="0">
                <a:solidFill>
                  <a:srgbClr val="100101"/>
                </a:solidFill>
                <a:latin typeface="Times New Roman" panose="02020603050405020304" pitchFamily="18" charset="0"/>
                <a:cs typeface="Times New Roman" panose="02020603050405020304" pitchFamily="18" charset="0"/>
              </a:rPr>
              <a:t>the</a:t>
            </a:r>
            <a:r>
              <a:rPr sz="3200" spc="-140" dirty="0">
                <a:solidFill>
                  <a:srgbClr val="100101"/>
                </a:solidFill>
                <a:latin typeface="Times New Roman" panose="02020603050405020304" pitchFamily="18" charset="0"/>
                <a:cs typeface="Times New Roman" panose="02020603050405020304" pitchFamily="18" charset="0"/>
              </a:rPr>
              <a:t> </a:t>
            </a:r>
            <a:r>
              <a:rPr sz="3200" spc="105" dirty="0">
                <a:solidFill>
                  <a:srgbClr val="100101"/>
                </a:solidFill>
                <a:latin typeface="Times New Roman" panose="02020603050405020304" pitchFamily="18" charset="0"/>
                <a:cs typeface="Times New Roman" panose="02020603050405020304" pitchFamily="18" charset="0"/>
              </a:rPr>
              <a:t>ideal</a:t>
            </a:r>
            <a:r>
              <a:rPr sz="3200" spc="-145" dirty="0">
                <a:solidFill>
                  <a:srgbClr val="100101"/>
                </a:solidFill>
                <a:latin typeface="Times New Roman" panose="02020603050405020304" pitchFamily="18" charset="0"/>
                <a:cs typeface="Times New Roman" panose="02020603050405020304" pitchFamily="18" charset="0"/>
              </a:rPr>
              <a:t> </a:t>
            </a:r>
            <a:r>
              <a:rPr sz="3200" spc="114" dirty="0">
                <a:solidFill>
                  <a:srgbClr val="100101"/>
                </a:solidFill>
                <a:latin typeface="Times New Roman" panose="02020603050405020304" pitchFamily="18" charset="0"/>
                <a:cs typeface="Times New Roman" panose="02020603050405020304" pitchFamily="18" charset="0"/>
              </a:rPr>
              <a:t>gas</a:t>
            </a:r>
            <a:r>
              <a:rPr sz="3200" spc="-140" dirty="0">
                <a:solidFill>
                  <a:srgbClr val="100101"/>
                </a:solidFill>
                <a:latin typeface="Times New Roman" panose="02020603050405020304" pitchFamily="18" charset="0"/>
                <a:cs typeface="Times New Roman" panose="02020603050405020304" pitchFamily="18" charset="0"/>
              </a:rPr>
              <a:t> </a:t>
            </a:r>
            <a:r>
              <a:rPr sz="3200" spc="95" dirty="0">
                <a:solidFill>
                  <a:srgbClr val="100101"/>
                </a:solidFill>
                <a:latin typeface="Times New Roman" panose="02020603050405020304" pitchFamily="18" charset="0"/>
                <a:cs typeface="Times New Roman" panose="02020603050405020304" pitchFamily="18" charset="0"/>
              </a:rPr>
              <a:t>law</a:t>
            </a:r>
            <a:r>
              <a:rPr sz="3200" spc="-140" dirty="0">
                <a:solidFill>
                  <a:srgbClr val="100101"/>
                </a:solidFill>
                <a:latin typeface="Times New Roman" panose="02020603050405020304" pitchFamily="18" charset="0"/>
                <a:cs typeface="Times New Roman" panose="02020603050405020304" pitchFamily="18" charset="0"/>
              </a:rPr>
              <a:t> </a:t>
            </a:r>
            <a:r>
              <a:rPr sz="3200" spc="85" dirty="0">
                <a:solidFill>
                  <a:srgbClr val="100101"/>
                </a:solidFill>
                <a:latin typeface="Times New Roman" panose="02020603050405020304" pitchFamily="18" charset="0"/>
                <a:cs typeface="Times New Roman" panose="02020603050405020304" pitchFamily="18" charset="0"/>
              </a:rPr>
              <a:t>at</a:t>
            </a:r>
            <a:r>
              <a:rPr sz="3200" spc="-145" dirty="0">
                <a:solidFill>
                  <a:srgbClr val="100101"/>
                </a:solidFill>
                <a:latin typeface="Times New Roman" panose="02020603050405020304" pitchFamily="18" charset="0"/>
                <a:cs typeface="Times New Roman" panose="02020603050405020304" pitchFamily="18" charset="0"/>
              </a:rPr>
              <a:t> </a:t>
            </a:r>
            <a:r>
              <a:rPr sz="3200" spc="65" dirty="0">
                <a:solidFill>
                  <a:srgbClr val="100101"/>
                </a:solidFill>
                <a:latin typeface="Times New Roman" panose="02020603050405020304" pitchFamily="18" charset="0"/>
                <a:cs typeface="Times New Roman" panose="02020603050405020304" pitchFamily="18" charset="0"/>
              </a:rPr>
              <a:t>any </a:t>
            </a:r>
            <a:r>
              <a:rPr sz="3200" spc="120" dirty="0">
                <a:solidFill>
                  <a:srgbClr val="100101"/>
                </a:solidFill>
                <a:latin typeface="Times New Roman" panose="02020603050405020304" pitchFamily="18" charset="0"/>
                <a:cs typeface="Times New Roman" panose="02020603050405020304" pitchFamily="18" charset="0"/>
              </a:rPr>
              <a:t>temperature</a:t>
            </a:r>
            <a:r>
              <a:rPr sz="3200" spc="-145" dirty="0">
                <a:solidFill>
                  <a:srgbClr val="100101"/>
                </a:solidFill>
                <a:latin typeface="Times New Roman" panose="02020603050405020304" pitchFamily="18" charset="0"/>
                <a:cs typeface="Times New Roman" panose="02020603050405020304" pitchFamily="18" charset="0"/>
              </a:rPr>
              <a:t> </a:t>
            </a:r>
            <a:r>
              <a:rPr sz="3200" spc="135" dirty="0">
                <a:solidFill>
                  <a:srgbClr val="100101"/>
                </a:solidFill>
                <a:latin typeface="Times New Roman" panose="02020603050405020304" pitchFamily="18" charset="0"/>
                <a:cs typeface="Times New Roman" panose="02020603050405020304" pitchFamily="18" charset="0"/>
              </a:rPr>
              <a:t>and</a:t>
            </a:r>
            <a:r>
              <a:rPr sz="3200" spc="-145" dirty="0">
                <a:solidFill>
                  <a:srgbClr val="100101"/>
                </a:solidFill>
                <a:latin typeface="Times New Roman" panose="02020603050405020304" pitchFamily="18" charset="0"/>
                <a:cs typeface="Times New Roman" panose="02020603050405020304" pitchFamily="18" charset="0"/>
              </a:rPr>
              <a:t> </a:t>
            </a:r>
            <a:r>
              <a:rPr sz="3200" spc="110" dirty="0">
                <a:solidFill>
                  <a:srgbClr val="100101"/>
                </a:solidFill>
                <a:latin typeface="Times New Roman" panose="02020603050405020304" pitchFamily="18" charset="0"/>
                <a:cs typeface="Times New Roman" panose="02020603050405020304" pitchFamily="18" charset="0"/>
              </a:rPr>
              <a:t>pressure</a:t>
            </a:r>
            <a:r>
              <a:rPr sz="3200" spc="-140" dirty="0">
                <a:solidFill>
                  <a:srgbClr val="100101"/>
                </a:solidFill>
                <a:latin typeface="Times New Roman" panose="02020603050405020304" pitchFamily="18" charset="0"/>
                <a:cs typeface="Times New Roman" panose="02020603050405020304" pitchFamily="18" charset="0"/>
              </a:rPr>
              <a:t> </a:t>
            </a:r>
            <a:r>
              <a:rPr sz="3200" spc="85" dirty="0">
                <a:solidFill>
                  <a:srgbClr val="100101"/>
                </a:solidFill>
                <a:latin typeface="Times New Roman" panose="02020603050405020304" pitchFamily="18" charset="0"/>
                <a:cs typeface="Times New Roman" panose="02020603050405020304" pitchFamily="18" charset="0"/>
              </a:rPr>
              <a:t>is</a:t>
            </a:r>
            <a:r>
              <a:rPr sz="3200" spc="-145" dirty="0">
                <a:solidFill>
                  <a:srgbClr val="100101"/>
                </a:solidFill>
                <a:latin typeface="Times New Roman" panose="02020603050405020304" pitchFamily="18" charset="0"/>
                <a:cs typeface="Times New Roman" panose="02020603050405020304" pitchFamily="18" charset="0"/>
              </a:rPr>
              <a:t> </a:t>
            </a:r>
            <a:r>
              <a:rPr sz="3200" spc="95" dirty="0">
                <a:solidFill>
                  <a:srgbClr val="100101"/>
                </a:solidFill>
                <a:latin typeface="Times New Roman" panose="02020603050405020304" pitchFamily="18" charset="0"/>
                <a:cs typeface="Times New Roman" panose="02020603050405020304" pitchFamily="18" charset="0"/>
              </a:rPr>
              <a:t>called</a:t>
            </a:r>
            <a:r>
              <a:rPr sz="3200" spc="-140" dirty="0">
                <a:solidFill>
                  <a:srgbClr val="100101"/>
                </a:solidFill>
                <a:latin typeface="Times New Roman" panose="02020603050405020304" pitchFamily="18" charset="0"/>
                <a:cs typeface="Times New Roman" panose="02020603050405020304" pitchFamily="18" charset="0"/>
              </a:rPr>
              <a:t> </a:t>
            </a:r>
            <a:r>
              <a:rPr sz="3200" spc="90" dirty="0">
                <a:solidFill>
                  <a:srgbClr val="100101"/>
                </a:solidFill>
                <a:latin typeface="Times New Roman" panose="02020603050405020304" pitchFamily="18" charset="0"/>
                <a:cs typeface="Times New Roman" panose="02020603050405020304" pitchFamily="18" charset="0"/>
              </a:rPr>
              <a:t>a</a:t>
            </a:r>
            <a:r>
              <a:rPr sz="3200" spc="-145" dirty="0">
                <a:solidFill>
                  <a:srgbClr val="100101"/>
                </a:solidFill>
                <a:latin typeface="Times New Roman" panose="02020603050405020304" pitchFamily="18" charset="0"/>
                <a:cs typeface="Times New Roman" panose="02020603050405020304" pitchFamily="18" charset="0"/>
              </a:rPr>
              <a:t> </a:t>
            </a:r>
            <a:r>
              <a:rPr sz="3200" spc="100" dirty="0">
                <a:solidFill>
                  <a:srgbClr val="100101"/>
                </a:solidFill>
                <a:latin typeface="Times New Roman" panose="02020603050405020304" pitchFamily="18" charset="0"/>
                <a:cs typeface="Times New Roman" panose="02020603050405020304" pitchFamily="18" charset="0"/>
              </a:rPr>
              <a:t>perfect</a:t>
            </a:r>
            <a:r>
              <a:rPr sz="3200" spc="-145" dirty="0">
                <a:solidFill>
                  <a:srgbClr val="100101"/>
                </a:solidFill>
                <a:latin typeface="Times New Roman" panose="02020603050405020304" pitchFamily="18" charset="0"/>
                <a:cs typeface="Times New Roman" panose="02020603050405020304" pitchFamily="18" charset="0"/>
              </a:rPr>
              <a:t> </a:t>
            </a:r>
            <a:r>
              <a:rPr sz="3200" spc="65" dirty="0">
                <a:solidFill>
                  <a:srgbClr val="100101"/>
                </a:solidFill>
                <a:latin typeface="Times New Roman" panose="02020603050405020304" pitchFamily="18" charset="0"/>
                <a:cs typeface="Times New Roman" panose="02020603050405020304" pitchFamily="18" charset="0"/>
              </a:rPr>
              <a:t>gas,</a:t>
            </a:r>
            <a:r>
              <a:rPr sz="3200" spc="-140" dirty="0">
                <a:solidFill>
                  <a:srgbClr val="100101"/>
                </a:solidFill>
                <a:latin typeface="Times New Roman" panose="02020603050405020304" pitchFamily="18" charset="0"/>
                <a:cs typeface="Times New Roman" panose="02020603050405020304" pitchFamily="18" charset="0"/>
              </a:rPr>
              <a:t> </a:t>
            </a:r>
            <a:r>
              <a:rPr sz="3200" spc="120" dirty="0">
                <a:solidFill>
                  <a:srgbClr val="100101"/>
                </a:solidFill>
                <a:latin typeface="Times New Roman" panose="02020603050405020304" pitchFamily="18" charset="0"/>
                <a:cs typeface="Times New Roman" panose="02020603050405020304" pitchFamily="18" charset="0"/>
              </a:rPr>
              <a:t>sometimes </a:t>
            </a:r>
            <a:r>
              <a:rPr sz="3200" spc="125" dirty="0">
                <a:solidFill>
                  <a:srgbClr val="100101"/>
                </a:solidFill>
                <a:latin typeface="Times New Roman" panose="02020603050405020304" pitchFamily="18" charset="0"/>
                <a:cs typeface="Times New Roman" panose="02020603050405020304" pitchFamily="18" charset="0"/>
              </a:rPr>
              <a:t>known</a:t>
            </a:r>
            <a:r>
              <a:rPr sz="3200" spc="-145" dirty="0">
                <a:solidFill>
                  <a:srgbClr val="100101"/>
                </a:solidFill>
                <a:latin typeface="Times New Roman" panose="02020603050405020304" pitchFamily="18" charset="0"/>
                <a:cs typeface="Times New Roman" panose="02020603050405020304" pitchFamily="18" charset="0"/>
              </a:rPr>
              <a:t> </a:t>
            </a:r>
            <a:r>
              <a:rPr sz="3200" spc="80" dirty="0">
                <a:solidFill>
                  <a:srgbClr val="100101"/>
                </a:solidFill>
                <a:latin typeface="Times New Roman" panose="02020603050405020304" pitchFamily="18" charset="0"/>
                <a:cs typeface="Times New Roman" panose="02020603050405020304" pitchFamily="18" charset="0"/>
              </a:rPr>
              <a:t>as</a:t>
            </a:r>
            <a:r>
              <a:rPr sz="3200" spc="-140" dirty="0">
                <a:solidFill>
                  <a:srgbClr val="100101"/>
                </a:solidFill>
                <a:latin typeface="Times New Roman" panose="02020603050405020304" pitchFamily="18" charset="0"/>
                <a:cs typeface="Times New Roman" panose="02020603050405020304" pitchFamily="18" charset="0"/>
              </a:rPr>
              <a:t> </a:t>
            </a:r>
            <a:r>
              <a:rPr sz="3200" spc="120" dirty="0">
                <a:solidFill>
                  <a:srgbClr val="100101"/>
                </a:solidFill>
                <a:latin typeface="Times New Roman" panose="02020603050405020304" pitchFamily="18" charset="0"/>
                <a:cs typeface="Times New Roman" panose="02020603050405020304" pitchFamily="18" charset="0"/>
              </a:rPr>
              <a:t>an</a:t>
            </a:r>
            <a:r>
              <a:rPr sz="3200" spc="-140" dirty="0">
                <a:solidFill>
                  <a:srgbClr val="100101"/>
                </a:solidFill>
                <a:latin typeface="Times New Roman" panose="02020603050405020304" pitchFamily="18" charset="0"/>
                <a:cs typeface="Times New Roman" panose="02020603050405020304" pitchFamily="18" charset="0"/>
              </a:rPr>
              <a:t> </a:t>
            </a:r>
            <a:r>
              <a:rPr sz="3200" spc="105" dirty="0">
                <a:solidFill>
                  <a:srgbClr val="100101"/>
                </a:solidFill>
                <a:latin typeface="Times New Roman" panose="02020603050405020304" pitchFamily="18" charset="0"/>
                <a:cs typeface="Times New Roman" panose="02020603050405020304" pitchFamily="18" charset="0"/>
              </a:rPr>
              <a:t>ideal</a:t>
            </a:r>
            <a:r>
              <a:rPr sz="3200" spc="-140" dirty="0">
                <a:solidFill>
                  <a:srgbClr val="100101"/>
                </a:solidFill>
                <a:latin typeface="Times New Roman" panose="02020603050405020304" pitchFamily="18" charset="0"/>
                <a:cs typeface="Times New Roman" panose="02020603050405020304" pitchFamily="18" charset="0"/>
              </a:rPr>
              <a:t> </a:t>
            </a:r>
            <a:r>
              <a:rPr sz="3200" spc="45" dirty="0">
                <a:solidFill>
                  <a:srgbClr val="100101"/>
                </a:solidFill>
                <a:latin typeface="Times New Roman" panose="02020603050405020304" pitchFamily="18" charset="0"/>
                <a:cs typeface="Times New Roman" panose="02020603050405020304" pitchFamily="18" charset="0"/>
              </a:rPr>
              <a:t>gas.</a:t>
            </a:r>
            <a:endParaRPr sz="3200" dirty="0">
              <a:latin typeface="Times New Roman" panose="02020603050405020304" pitchFamily="18" charset="0"/>
              <a:cs typeface="Times New Roman" panose="02020603050405020304" pitchFamily="18" charset="0"/>
            </a:endParaRPr>
          </a:p>
          <a:p>
            <a:pPr algn="ctr">
              <a:lnSpc>
                <a:spcPct val="100000"/>
              </a:lnSpc>
              <a:spcBef>
                <a:spcPts val="30"/>
              </a:spcBef>
            </a:pPr>
            <a:r>
              <a:rPr sz="3200" spc="-10" dirty="0">
                <a:solidFill>
                  <a:srgbClr val="100101"/>
                </a:solidFill>
                <a:latin typeface="Times New Roman" panose="02020603050405020304" pitchFamily="18" charset="0"/>
                <a:cs typeface="Times New Roman" panose="02020603050405020304" pitchFamily="18" charset="0"/>
              </a:rPr>
              <a:t>PV=nRT</a:t>
            </a:r>
            <a:endParaRPr sz="3200" dirty="0">
              <a:latin typeface="Times New Roman" panose="02020603050405020304" pitchFamily="18" charset="0"/>
              <a:cs typeface="Times New Roman" panose="02020603050405020304" pitchFamily="18" charset="0"/>
            </a:endParaRPr>
          </a:p>
          <a:p>
            <a:pPr marL="2558415" marR="2550795" algn="ctr">
              <a:lnSpc>
                <a:spcPts val="3379"/>
              </a:lnSpc>
              <a:spcBef>
                <a:spcPts val="175"/>
              </a:spcBef>
            </a:pPr>
            <a:r>
              <a:rPr sz="3200" spc="65" dirty="0">
                <a:solidFill>
                  <a:srgbClr val="100101"/>
                </a:solidFill>
                <a:latin typeface="Times New Roman" panose="02020603050405020304" pitchFamily="18" charset="0"/>
                <a:cs typeface="Times New Roman" panose="02020603050405020304" pitchFamily="18" charset="0"/>
              </a:rPr>
              <a:t>Where,</a:t>
            </a:r>
            <a:r>
              <a:rPr sz="3200" spc="-140" dirty="0">
                <a:solidFill>
                  <a:srgbClr val="100101"/>
                </a:solidFill>
                <a:latin typeface="Times New Roman" panose="02020603050405020304" pitchFamily="18" charset="0"/>
                <a:cs typeface="Times New Roman" panose="02020603050405020304" pitchFamily="18" charset="0"/>
              </a:rPr>
              <a:t> </a:t>
            </a:r>
            <a:r>
              <a:rPr sz="3200" spc="140" dirty="0">
                <a:solidFill>
                  <a:srgbClr val="100101"/>
                </a:solidFill>
                <a:latin typeface="Times New Roman" panose="02020603050405020304" pitchFamily="18" charset="0"/>
                <a:cs typeface="Times New Roman" panose="02020603050405020304" pitchFamily="18" charset="0"/>
              </a:rPr>
              <a:t>P</a:t>
            </a:r>
            <a:r>
              <a:rPr sz="3200" spc="-140" dirty="0">
                <a:solidFill>
                  <a:srgbClr val="100101"/>
                </a:solidFill>
                <a:latin typeface="Times New Roman" panose="02020603050405020304" pitchFamily="18" charset="0"/>
                <a:cs typeface="Times New Roman" panose="02020603050405020304" pitchFamily="18" charset="0"/>
              </a:rPr>
              <a:t> </a:t>
            </a:r>
            <a:r>
              <a:rPr sz="3200" spc="-459" dirty="0">
                <a:solidFill>
                  <a:srgbClr val="100101"/>
                </a:solidFill>
                <a:latin typeface="Times New Roman" panose="02020603050405020304" pitchFamily="18" charset="0"/>
                <a:cs typeface="Times New Roman" panose="02020603050405020304" pitchFamily="18" charset="0"/>
              </a:rPr>
              <a:t>=</a:t>
            </a:r>
            <a:r>
              <a:rPr sz="3200" spc="-140" dirty="0">
                <a:solidFill>
                  <a:srgbClr val="100101"/>
                </a:solidFill>
                <a:latin typeface="Times New Roman" panose="02020603050405020304" pitchFamily="18" charset="0"/>
                <a:cs typeface="Times New Roman" panose="02020603050405020304" pitchFamily="18" charset="0"/>
              </a:rPr>
              <a:t> </a:t>
            </a:r>
            <a:r>
              <a:rPr sz="3200" spc="105" dirty="0">
                <a:solidFill>
                  <a:srgbClr val="100101"/>
                </a:solidFill>
                <a:latin typeface="Times New Roman" panose="02020603050405020304" pitchFamily="18" charset="0"/>
                <a:cs typeface="Times New Roman" panose="02020603050405020304" pitchFamily="18" charset="0"/>
              </a:rPr>
              <a:t>Pressure</a:t>
            </a:r>
            <a:r>
              <a:rPr sz="3200" spc="-140" dirty="0">
                <a:solidFill>
                  <a:srgbClr val="100101"/>
                </a:solidFill>
                <a:latin typeface="Times New Roman" panose="02020603050405020304" pitchFamily="18" charset="0"/>
                <a:cs typeface="Times New Roman" panose="02020603050405020304" pitchFamily="18" charset="0"/>
              </a:rPr>
              <a:t> </a:t>
            </a:r>
            <a:r>
              <a:rPr sz="3200" spc="110" dirty="0">
                <a:solidFill>
                  <a:srgbClr val="100101"/>
                </a:solidFill>
                <a:latin typeface="Times New Roman" panose="02020603050405020304" pitchFamily="18" charset="0"/>
                <a:cs typeface="Times New Roman" panose="02020603050405020304" pitchFamily="18" charset="0"/>
              </a:rPr>
              <a:t>of</a:t>
            </a:r>
            <a:r>
              <a:rPr sz="3200" spc="-140" dirty="0">
                <a:solidFill>
                  <a:srgbClr val="100101"/>
                </a:solidFill>
                <a:latin typeface="Times New Roman" panose="02020603050405020304" pitchFamily="18" charset="0"/>
                <a:cs typeface="Times New Roman" panose="02020603050405020304" pitchFamily="18" charset="0"/>
              </a:rPr>
              <a:t> </a:t>
            </a:r>
            <a:r>
              <a:rPr sz="3200" spc="105" dirty="0">
                <a:solidFill>
                  <a:srgbClr val="100101"/>
                </a:solidFill>
                <a:latin typeface="Times New Roman" panose="02020603050405020304" pitchFamily="18" charset="0"/>
                <a:cs typeface="Times New Roman" panose="02020603050405020304" pitchFamily="18" charset="0"/>
              </a:rPr>
              <a:t>the</a:t>
            </a:r>
            <a:r>
              <a:rPr sz="3200" spc="-140" dirty="0">
                <a:solidFill>
                  <a:srgbClr val="100101"/>
                </a:solidFill>
                <a:latin typeface="Times New Roman" panose="02020603050405020304" pitchFamily="18" charset="0"/>
                <a:cs typeface="Times New Roman" panose="02020603050405020304" pitchFamily="18" charset="0"/>
              </a:rPr>
              <a:t> </a:t>
            </a:r>
            <a:r>
              <a:rPr sz="3200" spc="90" dirty="0">
                <a:solidFill>
                  <a:srgbClr val="100101"/>
                </a:solidFill>
                <a:latin typeface="Times New Roman" panose="02020603050405020304" pitchFamily="18" charset="0"/>
                <a:cs typeface="Times New Roman" panose="02020603050405020304" pitchFamily="18" charset="0"/>
              </a:rPr>
              <a:t>gas </a:t>
            </a:r>
            <a:endParaRPr lang="en-US" sz="3200" spc="90" dirty="0">
              <a:solidFill>
                <a:srgbClr val="100101"/>
              </a:solidFill>
              <a:latin typeface="Times New Roman" panose="02020603050405020304" pitchFamily="18" charset="0"/>
              <a:cs typeface="Times New Roman" panose="02020603050405020304" pitchFamily="18" charset="0"/>
            </a:endParaRPr>
          </a:p>
          <a:p>
            <a:pPr marL="2558415" marR="2550795" algn="ctr">
              <a:lnSpc>
                <a:spcPts val="3379"/>
              </a:lnSpc>
              <a:spcBef>
                <a:spcPts val="175"/>
              </a:spcBef>
            </a:pPr>
            <a:r>
              <a:rPr sz="3200" dirty="0">
                <a:solidFill>
                  <a:srgbClr val="100101"/>
                </a:solidFill>
                <a:latin typeface="Times New Roman" panose="02020603050405020304" pitchFamily="18" charset="0"/>
                <a:cs typeface="Times New Roman" panose="02020603050405020304" pitchFamily="18" charset="0"/>
              </a:rPr>
              <a:t>V</a:t>
            </a:r>
            <a:r>
              <a:rPr sz="3200" spc="-145" dirty="0">
                <a:solidFill>
                  <a:srgbClr val="100101"/>
                </a:solidFill>
                <a:latin typeface="Times New Roman" panose="02020603050405020304" pitchFamily="18" charset="0"/>
                <a:cs typeface="Times New Roman" panose="02020603050405020304" pitchFamily="18" charset="0"/>
              </a:rPr>
              <a:t> </a:t>
            </a:r>
            <a:r>
              <a:rPr sz="3200" spc="-459" dirty="0">
                <a:solidFill>
                  <a:srgbClr val="100101"/>
                </a:solidFill>
                <a:latin typeface="Times New Roman" panose="02020603050405020304" pitchFamily="18" charset="0"/>
                <a:cs typeface="Times New Roman" panose="02020603050405020304" pitchFamily="18" charset="0"/>
              </a:rPr>
              <a:t>=</a:t>
            </a:r>
            <a:r>
              <a:rPr sz="3200" spc="-145" dirty="0">
                <a:solidFill>
                  <a:srgbClr val="100101"/>
                </a:solidFill>
                <a:latin typeface="Times New Roman" panose="02020603050405020304" pitchFamily="18" charset="0"/>
                <a:cs typeface="Times New Roman" panose="02020603050405020304" pitchFamily="18" charset="0"/>
              </a:rPr>
              <a:t> </a:t>
            </a:r>
            <a:r>
              <a:rPr sz="3200" spc="114" dirty="0">
                <a:solidFill>
                  <a:srgbClr val="100101"/>
                </a:solidFill>
                <a:latin typeface="Times New Roman" panose="02020603050405020304" pitchFamily="18" charset="0"/>
                <a:cs typeface="Times New Roman" panose="02020603050405020304" pitchFamily="18" charset="0"/>
              </a:rPr>
              <a:t>Volume</a:t>
            </a:r>
            <a:r>
              <a:rPr sz="3200" spc="-145" dirty="0">
                <a:solidFill>
                  <a:srgbClr val="100101"/>
                </a:solidFill>
                <a:latin typeface="Times New Roman" panose="02020603050405020304" pitchFamily="18" charset="0"/>
                <a:cs typeface="Times New Roman" panose="02020603050405020304" pitchFamily="18" charset="0"/>
              </a:rPr>
              <a:t> </a:t>
            </a:r>
            <a:r>
              <a:rPr sz="3200" spc="110" dirty="0">
                <a:solidFill>
                  <a:srgbClr val="100101"/>
                </a:solidFill>
                <a:latin typeface="Times New Roman" panose="02020603050405020304" pitchFamily="18" charset="0"/>
                <a:cs typeface="Times New Roman" panose="02020603050405020304" pitchFamily="18" charset="0"/>
              </a:rPr>
              <a:t>of</a:t>
            </a:r>
            <a:r>
              <a:rPr sz="3200" spc="-145" dirty="0">
                <a:solidFill>
                  <a:srgbClr val="100101"/>
                </a:solidFill>
                <a:latin typeface="Times New Roman" panose="02020603050405020304" pitchFamily="18" charset="0"/>
                <a:cs typeface="Times New Roman" panose="02020603050405020304" pitchFamily="18" charset="0"/>
              </a:rPr>
              <a:t> </a:t>
            </a:r>
            <a:r>
              <a:rPr sz="3200" spc="105" dirty="0">
                <a:solidFill>
                  <a:srgbClr val="100101"/>
                </a:solidFill>
                <a:latin typeface="Times New Roman" panose="02020603050405020304" pitchFamily="18" charset="0"/>
                <a:cs typeface="Times New Roman" panose="02020603050405020304" pitchFamily="18" charset="0"/>
              </a:rPr>
              <a:t>the</a:t>
            </a:r>
            <a:r>
              <a:rPr sz="3200" spc="-140" dirty="0">
                <a:solidFill>
                  <a:srgbClr val="100101"/>
                </a:solidFill>
                <a:latin typeface="Times New Roman" panose="02020603050405020304" pitchFamily="18" charset="0"/>
                <a:cs typeface="Times New Roman" panose="02020603050405020304" pitchFamily="18" charset="0"/>
              </a:rPr>
              <a:t> </a:t>
            </a:r>
            <a:r>
              <a:rPr sz="3200" spc="90" dirty="0">
                <a:solidFill>
                  <a:srgbClr val="100101"/>
                </a:solidFill>
                <a:latin typeface="Times New Roman" panose="02020603050405020304" pitchFamily="18" charset="0"/>
                <a:cs typeface="Times New Roman" panose="02020603050405020304" pitchFamily="18" charset="0"/>
              </a:rPr>
              <a:t>gas</a:t>
            </a:r>
            <a:endParaRPr sz="3200" dirty="0">
              <a:latin typeface="Times New Roman" panose="02020603050405020304" pitchFamily="18" charset="0"/>
              <a:cs typeface="Times New Roman" panose="02020603050405020304" pitchFamily="18" charset="0"/>
            </a:endParaRPr>
          </a:p>
          <a:p>
            <a:pPr algn="ctr">
              <a:lnSpc>
                <a:spcPts val="3315"/>
              </a:lnSpc>
            </a:pPr>
            <a:r>
              <a:rPr sz="3200" spc="155" dirty="0">
                <a:solidFill>
                  <a:srgbClr val="100101"/>
                </a:solidFill>
                <a:latin typeface="Times New Roman" panose="02020603050405020304" pitchFamily="18" charset="0"/>
                <a:cs typeface="Times New Roman" panose="02020603050405020304" pitchFamily="18" charset="0"/>
              </a:rPr>
              <a:t>n</a:t>
            </a:r>
            <a:r>
              <a:rPr sz="3200" spc="-145" dirty="0">
                <a:solidFill>
                  <a:srgbClr val="100101"/>
                </a:solidFill>
                <a:latin typeface="Times New Roman" panose="02020603050405020304" pitchFamily="18" charset="0"/>
                <a:cs typeface="Times New Roman" panose="02020603050405020304" pitchFamily="18" charset="0"/>
              </a:rPr>
              <a:t> </a:t>
            </a:r>
            <a:r>
              <a:rPr sz="3200" spc="-459" dirty="0">
                <a:solidFill>
                  <a:srgbClr val="100101"/>
                </a:solidFill>
                <a:latin typeface="Times New Roman" panose="02020603050405020304" pitchFamily="18" charset="0"/>
                <a:cs typeface="Times New Roman" panose="02020603050405020304" pitchFamily="18" charset="0"/>
              </a:rPr>
              <a:t>=</a:t>
            </a:r>
            <a:r>
              <a:rPr sz="3200" spc="-145" dirty="0">
                <a:solidFill>
                  <a:srgbClr val="100101"/>
                </a:solidFill>
                <a:latin typeface="Times New Roman" panose="02020603050405020304" pitchFamily="18" charset="0"/>
                <a:cs typeface="Times New Roman" panose="02020603050405020304" pitchFamily="18" charset="0"/>
              </a:rPr>
              <a:t> </a:t>
            </a:r>
            <a:r>
              <a:rPr sz="3200" spc="180" dirty="0">
                <a:solidFill>
                  <a:srgbClr val="100101"/>
                </a:solidFill>
                <a:latin typeface="Times New Roman" panose="02020603050405020304" pitchFamily="18" charset="0"/>
                <a:cs typeface="Times New Roman" panose="02020603050405020304" pitchFamily="18" charset="0"/>
              </a:rPr>
              <a:t>Number</a:t>
            </a:r>
            <a:r>
              <a:rPr sz="3200" spc="-140" dirty="0">
                <a:solidFill>
                  <a:srgbClr val="100101"/>
                </a:solidFill>
                <a:latin typeface="Times New Roman" panose="02020603050405020304" pitchFamily="18" charset="0"/>
                <a:cs typeface="Times New Roman" panose="02020603050405020304" pitchFamily="18" charset="0"/>
              </a:rPr>
              <a:t> </a:t>
            </a:r>
            <a:r>
              <a:rPr sz="3200" spc="110" dirty="0">
                <a:solidFill>
                  <a:srgbClr val="100101"/>
                </a:solidFill>
                <a:latin typeface="Times New Roman" panose="02020603050405020304" pitchFamily="18" charset="0"/>
                <a:cs typeface="Times New Roman" panose="02020603050405020304" pitchFamily="18" charset="0"/>
              </a:rPr>
              <a:t>of</a:t>
            </a:r>
            <a:r>
              <a:rPr sz="3200" spc="-145" dirty="0">
                <a:solidFill>
                  <a:srgbClr val="100101"/>
                </a:solidFill>
                <a:latin typeface="Times New Roman" panose="02020603050405020304" pitchFamily="18" charset="0"/>
                <a:cs typeface="Times New Roman" panose="02020603050405020304" pitchFamily="18" charset="0"/>
              </a:rPr>
              <a:t> </a:t>
            </a:r>
            <a:r>
              <a:rPr sz="3200" spc="130" dirty="0">
                <a:solidFill>
                  <a:srgbClr val="100101"/>
                </a:solidFill>
                <a:latin typeface="Times New Roman" panose="02020603050405020304" pitchFamily="18" charset="0"/>
                <a:cs typeface="Times New Roman" panose="02020603050405020304" pitchFamily="18" charset="0"/>
              </a:rPr>
              <a:t>moles</a:t>
            </a:r>
            <a:r>
              <a:rPr sz="3200" spc="-145" dirty="0">
                <a:solidFill>
                  <a:srgbClr val="100101"/>
                </a:solidFill>
                <a:latin typeface="Times New Roman" panose="02020603050405020304" pitchFamily="18" charset="0"/>
                <a:cs typeface="Times New Roman" panose="02020603050405020304" pitchFamily="18" charset="0"/>
              </a:rPr>
              <a:t> </a:t>
            </a:r>
            <a:r>
              <a:rPr sz="3200" spc="110" dirty="0">
                <a:solidFill>
                  <a:srgbClr val="100101"/>
                </a:solidFill>
                <a:latin typeface="Times New Roman" panose="02020603050405020304" pitchFamily="18" charset="0"/>
                <a:cs typeface="Times New Roman" panose="02020603050405020304" pitchFamily="18" charset="0"/>
              </a:rPr>
              <a:t>of</a:t>
            </a:r>
            <a:r>
              <a:rPr sz="3200" spc="-140" dirty="0">
                <a:solidFill>
                  <a:srgbClr val="100101"/>
                </a:solidFill>
                <a:latin typeface="Times New Roman" panose="02020603050405020304" pitchFamily="18" charset="0"/>
                <a:cs typeface="Times New Roman" panose="02020603050405020304" pitchFamily="18" charset="0"/>
              </a:rPr>
              <a:t> </a:t>
            </a:r>
            <a:r>
              <a:rPr sz="3200" spc="90" dirty="0">
                <a:solidFill>
                  <a:srgbClr val="100101"/>
                </a:solidFill>
                <a:latin typeface="Times New Roman" panose="02020603050405020304" pitchFamily="18" charset="0"/>
                <a:cs typeface="Times New Roman" panose="02020603050405020304" pitchFamily="18" charset="0"/>
              </a:rPr>
              <a:t>gas</a:t>
            </a:r>
            <a:endParaRPr sz="3200" dirty="0">
              <a:latin typeface="Times New Roman" panose="02020603050405020304" pitchFamily="18" charset="0"/>
              <a:cs typeface="Times New Roman" panose="02020603050405020304" pitchFamily="18" charset="0"/>
            </a:endParaRPr>
          </a:p>
          <a:p>
            <a:pPr marL="1644650" marR="1637030" algn="ctr">
              <a:lnSpc>
                <a:spcPts val="3450"/>
              </a:lnSpc>
              <a:spcBef>
                <a:spcPts val="50"/>
              </a:spcBef>
            </a:pPr>
            <a:r>
              <a:rPr sz="3200" dirty="0">
                <a:solidFill>
                  <a:srgbClr val="100101"/>
                </a:solidFill>
                <a:latin typeface="Times New Roman" panose="02020603050405020304" pitchFamily="18" charset="0"/>
                <a:cs typeface="Times New Roman" panose="02020603050405020304" pitchFamily="18" charset="0"/>
              </a:rPr>
              <a:t>R</a:t>
            </a:r>
            <a:r>
              <a:rPr sz="3200" spc="-150" dirty="0">
                <a:solidFill>
                  <a:srgbClr val="100101"/>
                </a:solidFill>
                <a:latin typeface="Times New Roman" panose="02020603050405020304" pitchFamily="18" charset="0"/>
                <a:cs typeface="Times New Roman" panose="02020603050405020304" pitchFamily="18" charset="0"/>
              </a:rPr>
              <a:t> </a:t>
            </a:r>
            <a:r>
              <a:rPr sz="3200" spc="-459" dirty="0">
                <a:solidFill>
                  <a:srgbClr val="100101"/>
                </a:solidFill>
                <a:latin typeface="Times New Roman" panose="02020603050405020304" pitchFamily="18" charset="0"/>
                <a:cs typeface="Times New Roman" panose="02020603050405020304" pitchFamily="18" charset="0"/>
              </a:rPr>
              <a:t>=</a:t>
            </a:r>
            <a:r>
              <a:rPr sz="3200" spc="-145" dirty="0">
                <a:solidFill>
                  <a:srgbClr val="100101"/>
                </a:solidFill>
                <a:latin typeface="Times New Roman" panose="02020603050405020304" pitchFamily="18" charset="0"/>
                <a:cs typeface="Times New Roman" panose="02020603050405020304" pitchFamily="18" charset="0"/>
              </a:rPr>
              <a:t> </a:t>
            </a:r>
            <a:r>
              <a:rPr sz="3200" spc="100" dirty="0">
                <a:solidFill>
                  <a:srgbClr val="100101"/>
                </a:solidFill>
                <a:latin typeface="Times New Roman" panose="02020603050405020304" pitchFamily="18" charset="0"/>
                <a:cs typeface="Times New Roman" panose="02020603050405020304" pitchFamily="18" charset="0"/>
              </a:rPr>
              <a:t>Universal</a:t>
            </a:r>
            <a:r>
              <a:rPr sz="3200" spc="-145" dirty="0">
                <a:solidFill>
                  <a:srgbClr val="100101"/>
                </a:solidFill>
                <a:latin typeface="Times New Roman" panose="02020603050405020304" pitchFamily="18" charset="0"/>
                <a:cs typeface="Times New Roman" panose="02020603050405020304" pitchFamily="18" charset="0"/>
              </a:rPr>
              <a:t> </a:t>
            </a:r>
            <a:r>
              <a:rPr sz="3200" spc="114" dirty="0">
                <a:solidFill>
                  <a:srgbClr val="100101"/>
                </a:solidFill>
                <a:latin typeface="Times New Roman" panose="02020603050405020304" pitchFamily="18" charset="0"/>
                <a:cs typeface="Times New Roman" panose="02020603050405020304" pitchFamily="18" charset="0"/>
              </a:rPr>
              <a:t>gas</a:t>
            </a:r>
            <a:r>
              <a:rPr sz="3200" spc="-150" dirty="0">
                <a:solidFill>
                  <a:srgbClr val="100101"/>
                </a:solidFill>
                <a:latin typeface="Times New Roman" panose="02020603050405020304" pitchFamily="18" charset="0"/>
                <a:cs typeface="Times New Roman" panose="02020603050405020304" pitchFamily="18" charset="0"/>
              </a:rPr>
              <a:t> </a:t>
            </a:r>
            <a:r>
              <a:rPr sz="3200" spc="105" dirty="0">
                <a:solidFill>
                  <a:srgbClr val="100101"/>
                </a:solidFill>
                <a:latin typeface="Times New Roman" panose="02020603050405020304" pitchFamily="18" charset="0"/>
                <a:cs typeface="Times New Roman" panose="02020603050405020304" pitchFamily="18" charset="0"/>
              </a:rPr>
              <a:t>constant</a:t>
            </a:r>
            <a:r>
              <a:rPr sz="3200" spc="-145" dirty="0">
                <a:solidFill>
                  <a:srgbClr val="100101"/>
                </a:solidFill>
                <a:latin typeface="Times New Roman" panose="02020603050405020304" pitchFamily="18" charset="0"/>
                <a:cs typeface="Times New Roman" panose="02020603050405020304" pitchFamily="18" charset="0"/>
              </a:rPr>
              <a:t> </a:t>
            </a:r>
            <a:r>
              <a:rPr sz="3200" spc="-10" dirty="0">
                <a:solidFill>
                  <a:srgbClr val="100101"/>
                </a:solidFill>
                <a:latin typeface="Times New Roman" panose="02020603050405020304" pitchFamily="18" charset="0"/>
                <a:cs typeface="Times New Roman" panose="02020603050405020304" pitchFamily="18" charset="0"/>
              </a:rPr>
              <a:t>(8.314</a:t>
            </a:r>
            <a:r>
              <a:rPr sz="3200" spc="-145" dirty="0">
                <a:solidFill>
                  <a:srgbClr val="100101"/>
                </a:solidFill>
                <a:latin typeface="Times New Roman" panose="02020603050405020304" pitchFamily="18" charset="0"/>
                <a:cs typeface="Times New Roman" panose="02020603050405020304" pitchFamily="18" charset="0"/>
              </a:rPr>
              <a:t> </a:t>
            </a:r>
            <a:r>
              <a:rPr sz="3200" spc="-10" dirty="0">
                <a:solidFill>
                  <a:srgbClr val="100101"/>
                </a:solidFill>
                <a:latin typeface="Times New Roman" panose="02020603050405020304" pitchFamily="18" charset="0"/>
                <a:cs typeface="Times New Roman" panose="02020603050405020304" pitchFamily="18" charset="0"/>
              </a:rPr>
              <a:t>J/mol·K) </a:t>
            </a:r>
            <a:endParaRPr lang="en-US" sz="3200" spc="-10" dirty="0">
              <a:solidFill>
                <a:srgbClr val="100101"/>
              </a:solidFill>
              <a:latin typeface="Times New Roman" panose="02020603050405020304" pitchFamily="18" charset="0"/>
              <a:cs typeface="Times New Roman" panose="02020603050405020304" pitchFamily="18" charset="0"/>
            </a:endParaRPr>
          </a:p>
          <a:p>
            <a:pPr marL="1644650" marR="1637030" algn="ctr">
              <a:lnSpc>
                <a:spcPts val="3450"/>
              </a:lnSpc>
              <a:spcBef>
                <a:spcPts val="50"/>
              </a:spcBef>
            </a:pPr>
            <a:r>
              <a:rPr sz="3200" spc="-90" dirty="0">
                <a:solidFill>
                  <a:srgbClr val="100101"/>
                </a:solidFill>
                <a:latin typeface="Times New Roman" panose="02020603050405020304" pitchFamily="18" charset="0"/>
                <a:cs typeface="Times New Roman" panose="02020603050405020304" pitchFamily="18" charset="0"/>
              </a:rPr>
              <a:t>T</a:t>
            </a:r>
            <a:r>
              <a:rPr sz="3200" spc="-145" dirty="0">
                <a:solidFill>
                  <a:srgbClr val="100101"/>
                </a:solidFill>
                <a:latin typeface="Times New Roman" panose="02020603050405020304" pitchFamily="18" charset="0"/>
                <a:cs typeface="Times New Roman" panose="02020603050405020304" pitchFamily="18" charset="0"/>
              </a:rPr>
              <a:t> </a:t>
            </a:r>
            <a:r>
              <a:rPr sz="3200" spc="-459" dirty="0">
                <a:solidFill>
                  <a:srgbClr val="100101"/>
                </a:solidFill>
                <a:latin typeface="Times New Roman" panose="02020603050405020304" pitchFamily="18" charset="0"/>
                <a:cs typeface="Times New Roman" panose="02020603050405020304" pitchFamily="18" charset="0"/>
              </a:rPr>
              <a:t>=</a:t>
            </a:r>
            <a:r>
              <a:rPr sz="3200" spc="-140" dirty="0">
                <a:solidFill>
                  <a:srgbClr val="100101"/>
                </a:solidFill>
                <a:latin typeface="Times New Roman" panose="02020603050405020304" pitchFamily="18" charset="0"/>
                <a:cs typeface="Times New Roman" panose="02020603050405020304" pitchFamily="18" charset="0"/>
              </a:rPr>
              <a:t> </a:t>
            </a:r>
            <a:r>
              <a:rPr sz="3200" spc="120" dirty="0">
                <a:solidFill>
                  <a:srgbClr val="100101"/>
                </a:solidFill>
                <a:latin typeface="Times New Roman" panose="02020603050405020304" pitchFamily="18" charset="0"/>
                <a:cs typeface="Times New Roman" panose="02020603050405020304" pitchFamily="18" charset="0"/>
              </a:rPr>
              <a:t>Absolute</a:t>
            </a:r>
            <a:r>
              <a:rPr sz="3200" spc="-140" dirty="0">
                <a:solidFill>
                  <a:srgbClr val="100101"/>
                </a:solidFill>
                <a:latin typeface="Times New Roman" panose="02020603050405020304" pitchFamily="18" charset="0"/>
                <a:cs typeface="Times New Roman" panose="02020603050405020304" pitchFamily="18" charset="0"/>
              </a:rPr>
              <a:t> </a:t>
            </a:r>
            <a:r>
              <a:rPr sz="3200" spc="120" dirty="0">
                <a:solidFill>
                  <a:srgbClr val="100101"/>
                </a:solidFill>
                <a:latin typeface="Times New Roman" panose="02020603050405020304" pitchFamily="18" charset="0"/>
                <a:cs typeface="Times New Roman" panose="02020603050405020304" pitchFamily="18" charset="0"/>
              </a:rPr>
              <a:t>temperature</a:t>
            </a:r>
            <a:r>
              <a:rPr sz="3200" spc="-145" dirty="0">
                <a:solidFill>
                  <a:srgbClr val="100101"/>
                </a:solidFill>
                <a:latin typeface="Times New Roman" panose="02020603050405020304" pitchFamily="18" charset="0"/>
                <a:cs typeface="Times New Roman" panose="02020603050405020304" pitchFamily="18" charset="0"/>
              </a:rPr>
              <a:t> </a:t>
            </a:r>
            <a:r>
              <a:rPr sz="3200" spc="120" dirty="0">
                <a:solidFill>
                  <a:srgbClr val="100101"/>
                </a:solidFill>
                <a:latin typeface="Times New Roman" panose="02020603050405020304" pitchFamily="18" charset="0"/>
                <a:cs typeface="Times New Roman" panose="02020603050405020304" pitchFamily="18" charset="0"/>
              </a:rPr>
              <a:t>in</a:t>
            </a:r>
            <a:r>
              <a:rPr sz="3200" spc="-140" dirty="0">
                <a:solidFill>
                  <a:srgbClr val="100101"/>
                </a:solidFill>
                <a:latin typeface="Times New Roman" panose="02020603050405020304" pitchFamily="18" charset="0"/>
                <a:cs typeface="Times New Roman" panose="02020603050405020304" pitchFamily="18" charset="0"/>
              </a:rPr>
              <a:t> </a:t>
            </a:r>
            <a:r>
              <a:rPr sz="3200" spc="45" dirty="0">
                <a:solidFill>
                  <a:srgbClr val="100101"/>
                </a:solidFill>
                <a:latin typeface="Times New Roman" panose="02020603050405020304" pitchFamily="18" charset="0"/>
                <a:cs typeface="Times New Roman" panose="02020603050405020304" pitchFamily="18" charset="0"/>
              </a:rPr>
              <a:t>Kelvin.</a:t>
            </a:r>
            <a:endParaRPr sz="32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xmlns="" id="{5F379417-FFAF-5D2A-6987-56504B617A9B}"/>
              </a:ext>
            </a:extLst>
          </p:cNvPr>
          <p:cNvSpPr/>
          <p:nvPr/>
        </p:nvSpPr>
        <p:spPr>
          <a:xfrm>
            <a:off x="17402175" y="4618485"/>
            <a:ext cx="200025" cy="5681215"/>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 name="object 52"/>
          <p:cNvSpPr txBox="1">
            <a:spLocks noGrp="1"/>
          </p:cNvSpPr>
          <p:nvPr>
            <p:ph type="title"/>
          </p:nvPr>
        </p:nvSpPr>
        <p:spPr>
          <a:xfrm>
            <a:off x="1911350" y="1263650"/>
            <a:ext cx="8454517" cy="514755"/>
          </a:xfrm>
          <a:prstGeom prst="rect">
            <a:avLst/>
          </a:prstGeom>
        </p:spPr>
        <p:txBody>
          <a:bodyPr vert="horz" wrap="square" lIns="0" tIns="29209" rIns="0" bIns="0" rtlCol="0">
            <a:spAutoFit/>
          </a:bodyPr>
          <a:lstStyle/>
          <a:p>
            <a:pPr marL="12700" marR="5080">
              <a:lnSpc>
                <a:spcPts val="3450"/>
              </a:lnSpc>
              <a:spcBef>
                <a:spcPts val="229"/>
              </a:spcBef>
            </a:pPr>
            <a:r>
              <a:rPr lang="en-US" b="1" dirty="0">
                <a:latin typeface="Arial Black" panose="020B0604020202020204" pitchFamily="34" charset="0"/>
                <a:cs typeface="Arial Black" panose="020B0604020202020204" pitchFamily="34" charset="0"/>
              </a:rPr>
              <a:t>Processes on T-s Diagrams</a:t>
            </a:r>
            <a:endParaRPr dirty="0">
              <a:latin typeface="Arial Black" panose="020B0604020202020204" pitchFamily="34" charset="0"/>
              <a:cs typeface="Arial Black" panose="020B0604020202020204" pitchFamily="34" charset="0"/>
            </a:endParaRPr>
          </a:p>
        </p:txBody>
      </p:sp>
      <p:sp>
        <p:nvSpPr>
          <p:cNvPr id="53" name="object 53"/>
          <p:cNvSpPr txBox="1"/>
          <p:nvPr/>
        </p:nvSpPr>
        <p:spPr>
          <a:xfrm>
            <a:off x="1943100" y="2406650"/>
            <a:ext cx="7986522" cy="5183470"/>
          </a:xfrm>
          <a:prstGeom prst="rect">
            <a:avLst/>
          </a:prstGeom>
        </p:spPr>
        <p:txBody>
          <a:bodyPr vert="horz" wrap="square" lIns="0" tIns="12700" rIns="0" bIns="0" rtlCol="0">
            <a:spAutoFit/>
          </a:bodyPr>
          <a:lstStyle/>
          <a:p>
            <a:pPr rtl="0" fontAlgn="base"/>
            <a:r>
              <a:rPr lang="en-US" sz="2800" b="1" dirty="0"/>
              <a:t>Isentropic process:</a:t>
            </a:r>
            <a:r>
              <a:rPr lang="en-US" sz="2800" dirty="0"/>
              <a:t> Process with no heat transfer (ds = 0). Shown as a vertical line on the T-s diagram.</a:t>
            </a:r>
          </a:p>
          <a:p>
            <a:pPr rtl="0" fontAlgn="base"/>
            <a:r>
              <a:rPr lang="en-US" sz="2800" b="1" dirty="0"/>
              <a:t>Isothermal process:</a:t>
            </a:r>
            <a:r>
              <a:rPr lang="en-US" sz="2800" dirty="0"/>
              <a:t> Process with constant temperature (</a:t>
            </a:r>
            <a:r>
              <a:rPr lang="en-US" sz="2800" dirty="0" err="1"/>
              <a:t>dT</a:t>
            </a:r>
            <a:r>
              <a:rPr lang="en-US" sz="2800" dirty="0"/>
              <a:t> = 0). Shown as a horizontal line on the T-s diagram.</a:t>
            </a:r>
          </a:p>
          <a:p>
            <a:pPr rtl="0" fontAlgn="base"/>
            <a:r>
              <a:rPr lang="en-US" sz="2800" b="1" dirty="0"/>
              <a:t>Isobaric process:</a:t>
            </a:r>
            <a:r>
              <a:rPr lang="en-US" sz="2800" dirty="0"/>
              <a:t> Process with constant pressure (</a:t>
            </a:r>
            <a:r>
              <a:rPr lang="en-US" sz="2800" dirty="0" err="1"/>
              <a:t>dp</a:t>
            </a:r>
            <a:r>
              <a:rPr lang="en-US" sz="2800" dirty="0"/>
              <a:t> = 0). Shown as an upward-sloping curve on the T-s diagram.</a:t>
            </a:r>
          </a:p>
          <a:p>
            <a:pPr rtl="0" fontAlgn="base"/>
            <a:r>
              <a:rPr lang="en-US" sz="2800" b="1" dirty="0"/>
              <a:t>Isochoric process:</a:t>
            </a:r>
            <a:r>
              <a:rPr lang="en-US" sz="2800" dirty="0"/>
              <a:t> Process with constant volume (dv = 0). Shown as a downward-sloping curve on the T-s diagram.</a:t>
            </a:r>
          </a:p>
        </p:txBody>
      </p:sp>
      <p:pic>
        <p:nvPicPr>
          <p:cNvPr id="1026" name="Picture 2" descr="Isentropic Lines on T-s Diagr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43051" y="2441575"/>
            <a:ext cx="3276600" cy="283795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xmlns="" id="{EF17C5ED-F591-D5CD-E948-7342C29FB0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48000" y="2459405"/>
            <a:ext cx="3276600" cy="2943117"/>
          </a:xfrm>
          <a:prstGeom prst="rect">
            <a:avLst/>
          </a:prstGeom>
        </p:spPr>
      </p:pic>
      <p:pic>
        <p:nvPicPr>
          <p:cNvPr id="5" name="Picture 4">
            <a:extLst>
              <a:ext uri="{FF2B5EF4-FFF2-40B4-BE49-F238E27FC236}">
                <a16:creationId xmlns:a16="http://schemas.microsoft.com/office/drawing/2014/main" xmlns="" id="{D1648B56-EE11-E571-4F17-89E83EC6885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10917" y="5859220"/>
            <a:ext cx="2762452" cy="2381262"/>
          </a:xfrm>
          <a:prstGeom prst="rect">
            <a:avLst/>
          </a:prstGeom>
        </p:spPr>
      </p:pic>
      <p:pic>
        <p:nvPicPr>
          <p:cNvPr id="6" name="Picture 5">
            <a:extLst>
              <a:ext uri="{FF2B5EF4-FFF2-40B4-BE49-F238E27FC236}">
                <a16:creationId xmlns:a16="http://schemas.microsoft.com/office/drawing/2014/main" xmlns="" id="{AFBAC7BA-92E9-06B1-30B4-BDACEA00CED8}"/>
              </a:ext>
            </a:extLst>
          </p:cNvPr>
          <p:cNvPicPr>
            <a:picLocks noChangeAspect="1"/>
          </p:cNvPicPr>
          <p:nvPr/>
        </p:nvPicPr>
        <p:blipFill>
          <a:blip r:embed="rId5"/>
          <a:stretch>
            <a:fillRect/>
          </a:stretch>
        </p:blipFill>
        <p:spPr>
          <a:xfrm>
            <a:off x="13654664" y="5772938"/>
            <a:ext cx="3295657" cy="2843667"/>
          </a:xfrm>
          <a:prstGeom prst="rect">
            <a:avLst/>
          </a:prstGeom>
        </p:spPr>
      </p:pic>
      <p:sp>
        <p:nvSpPr>
          <p:cNvPr id="3" name="Rectangle 2">
            <a:extLst>
              <a:ext uri="{FF2B5EF4-FFF2-40B4-BE49-F238E27FC236}">
                <a16:creationId xmlns:a16="http://schemas.microsoft.com/office/drawing/2014/main" xmlns="" id="{FD9EB617-4B49-B5D6-EAA8-872B1D322872}"/>
              </a:ext>
            </a:extLst>
          </p:cNvPr>
          <p:cNvSpPr/>
          <p:nvPr/>
        </p:nvSpPr>
        <p:spPr>
          <a:xfrm>
            <a:off x="17402175" y="4618485"/>
            <a:ext cx="200025" cy="5681215"/>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object 52">
            <a:extLst>
              <a:ext uri="{FF2B5EF4-FFF2-40B4-BE49-F238E27FC236}">
                <a16:creationId xmlns:a16="http://schemas.microsoft.com/office/drawing/2014/main" xmlns="" id="{3C8B7011-807E-35F5-09A8-135D0962A778}"/>
              </a:ext>
            </a:extLst>
          </p:cNvPr>
          <p:cNvSpPr txBox="1">
            <a:spLocks/>
          </p:cNvSpPr>
          <p:nvPr/>
        </p:nvSpPr>
        <p:spPr>
          <a:xfrm>
            <a:off x="1911350" y="1263650"/>
            <a:ext cx="8454517" cy="514755"/>
          </a:xfrm>
          <a:prstGeom prst="rect">
            <a:avLst/>
          </a:prstGeom>
        </p:spPr>
        <p:txBody>
          <a:bodyPr vert="horz" wrap="square" lIns="0" tIns="29209" rIns="0" bIns="0" rtlCol="0" anchor="t">
            <a:sp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marL="12700" marR="5080">
              <a:lnSpc>
                <a:spcPts val="3450"/>
              </a:lnSpc>
              <a:spcBef>
                <a:spcPts val="229"/>
              </a:spcBef>
            </a:pPr>
            <a:r>
              <a:rPr lang="en-US" b="1" dirty="0">
                <a:latin typeface="Arial Black" panose="020B0604020202020204" pitchFamily="34" charset="0"/>
                <a:cs typeface="Arial Black" panose="020B0604020202020204" pitchFamily="34" charset="0"/>
              </a:rPr>
              <a:t>Rankine Cycle</a:t>
            </a:r>
            <a:endParaRPr lang="en-US" dirty="0">
              <a:latin typeface="Arial Black" panose="020B0604020202020204" pitchFamily="34" charset="0"/>
              <a:cs typeface="Arial Black" panose="020B0604020202020204" pitchFamily="34" charset="0"/>
            </a:endParaRPr>
          </a:p>
        </p:txBody>
      </p:sp>
      <p:sp>
        <p:nvSpPr>
          <p:cNvPr id="7" name="object 53">
            <a:extLst>
              <a:ext uri="{FF2B5EF4-FFF2-40B4-BE49-F238E27FC236}">
                <a16:creationId xmlns:a16="http://schemas.microsoft.com/office/drawing/2014/main" xmlns="" id="{3370BD84-64ED-2651-79BC-65E878C6B10F}"/>
              </a:ext>
            </a:extLst>
          </p:cNvPr>
          <p:cNvSpPr txBox="1"/>
          <p:nvPr/>
        </p:nvSpPr>
        <p:spPr>
          <a:xfrm>
            <a:off x="1943100" y="2406650"/>
            <a:ext cx="14916150" cy="3459922"/>
          </a:xfrm>
          <a:prstGeom prst="rect">
            <a:avLst/>
          </a:prstGeom>
        </p:spPr>
        <p:txBody>
          <a:bodyPr vert="horz" wrap="square" lIns="0" tIns="12700" rIns="0" bIns="0" rtlCol="0">
            <a:spAutoFit/>
          </a:bodyPr>
          <a:lstStyle/>
          <a:p>
            <a:pPr rtl="0" fontAlgn="base"/>
            <a:r>
              <a:rPr lang="en-US" sz="2800" dirty="0"/>
              <a:t>The basic working principle of the majority of power plants, especially steam power plants, is the thermodynamic Rankine cycle. It explains the method—mainly the expansion of steam—by which thermal energy is transformed into mechanical work.</a:t>
            </a:r>
          </a:p>
          <a:p>
            <a:pPr rtl="0" fontAlgn="base"/>
            <a:r>
              <a:rPr lang="en-US" sz="2800" dirty="0"/>
              <a:t>Key Components of the Rankine Cycle:</a:t>
            </a:r>
          </a:p>
          <a:p>
            <a:pPr marL="514350" indent="-514350" rtl="0" fontAlgn="base">
              <a:buAutoNum type="arabicPeriod"/>
            </a:pPr>
            <a:r>
              <a:rPr lang="en-US" sz="2800" dirty="0"/>
              <a:t>Boiler</a:t>
            </a:r>
          </a:p>
          <a:p>
            <a:pPr marL="514350" indent="-514350" rtl="0" fontAlgn="base">
              <a:buAutoNum type="arabicPeriod"/>
            </a:pPr>
            <a:r>
              <a:rPr lang="en-US" sz="2800" dirty="0"/>
              <a:t>Turbine </a:t>
            </a:r>
          </a:p>
          <a:p>
            <a:pPr marL="514350" indent="-514350" rtl="0" fontAlgn="base">
              <a:buAutoNum type="arabicPeriod"/>
            </a:pPr>
            <a:r>
              <a:rPr lang="en-US" sz="2800" dirty="0"/>
              <a:t>Condenser</a:t>
            </a:r>
          </a:p>
          <a:p>
            <a:pPr marL="514350" indent="-514350" rtl="0" fontAlgn="base">
              <a:buAutoNum type="arabicPeriod"/>
            </a:pPr>
            <a:r>
              <a:rPr lang="en-US" sz="2800" dirty="0"/>
              <a:t>Pump</a:t>
            </a:r>
          </a:p>
        </p:txBody>
      </p:sp>
      <p:pic>
        <p:nvPicPr>
          <p:cNvPr id="9" name="Picture 8">
            <a:extLst>
              <a:ext uri="{FF2B5EF4-FFF2-40B4-BE49-F238E27FC236}">
                <a16:creationId xmlns:a16="http://schemas.microsoft.com/office/drawing/2014/main" xmlns="" id="{1E6CE95D-1B12-B7EC-F445-2224DFAC4B12}"/>
              </a:ext>
            </a:extLst>
          </p:cNvPr>
          <p:cNvPicPr>
            <a:picLocks noChangeAspect="1"/>
          </p:cNvPicPr>
          <p:nvPr/>
        </p:nvPicPr>
        <p:blipFill>
          <a:blip r:embed="rId2"/>
          <a:stretch>
            <a:fillRect/>
          </a:stretch>
        </p:blipFill>
        <p:spPr>
          <a:xfrm>
            <a:off x="9543123" y="4136611"/>
            <a:ext cx="6814477" cy="5106004"/>
          </a:xfrm>
          <a:prstGeom prst="rect">
            <a:avLst/>
          </a:prstGeom>
        </p:spPr>
      </p:pic>
    </p:spTree>
    <p:extLst>
      <p:ext uri="{BB962C8B-B14F-4D97-AF65-F5344CB8AC3E}">
        <p14:creationId xmlns:p14="http://schemas.microsoft.com/office/powerpoint/2010/main" val="2417802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object 27"/>
          <p:cNvSpPr txBox="1"/>
          <p:nvPr/>
        </p:nvSpPr>
        <p:spPr>
          <a:xfrm>
            <a:off x="1875822" y="3047886"/>
            <a:ext cx="14549056" cy="3537507"/>
          </a:xfrm>
          <a:prstGeom prst="rect">
            <a:avLst/>
          </a:prstGeom>
        </p:spPr>
        <p:txBody>
          <a:bodyPr vert="horz" wrap="square" lIns="0" tIns="13335" rIns="0" bIns="0" rtlCol="0">
            <a:spAutoFit/>
          </a:bodyPr>
          <a:lstStyle/>
          <a:p>
            <a:pPr marL="12700" marR="5080">
              <a:lnSpc>
                <a:spcPct val="99800"/>
              </a:lnSpc>
              <a:spcBef>
                <a:spcPts val="105"/>
              </a:spcBef>
            </a:pPr>
            <a:r>
              <a:rPr lang="en-US" sz="2800" b="1" dirty="0">
                <a:latin typeface="Tahoma"/>
                <a:cs typeface="Tahoma"/>
              </a:rPr>
              <a:t>Problem:</a:t>
            </a:r>
            <a:r>
              <a:rPr lang="en-US" sz="2800" dirty="0">
                <a:latin typeface="Tahoma"/>
                <a:cs typeface="Tahoma"/>
              </a:rPr>
              <a:t>
A steam power plant operates on the Rankine cycle with the following conditions:
- The steam enters the turbine at 4 MPa and 350°C.
- The steam is exhausted from the turbine at 10 kPa.
- Assume the condenser pressure is 10 kPa and the pump is ideal (isentropic).
Determine the specific enthalpy and entropy at each point of the cycle, and plot the T-s diagram.</a:t>
            </a:r>
            <a:endParaRPr sz="2800" dirty="0">
              <a:latin typeface="Tahoma"/>
              <a:cs typeface="Tahoma"/>
            </a:endParaRPr>
          </a:p>
        </p:txBody>
      </p:sp>
      <p:sp>
        <p:nvSpPr>
          <p:cNvPr id="32" name="Title 31"/>
          <p:cNvSpPr>
            <a:spLocks noGrp="1"/>
          </p:cNvSpPr>
          <p:nvPr>
            <p:ph type="title"/>
          </p:nvPr>
        </p:nvSpPr>
        <p:spPr>
          <a:xfrm>
            <a:off x="1514475" y="1114425"/>
            <a:ext cx="9601200" cy="1485900"/>
          </a:xfrm>
        </p:spPr>
        <p:txBody>
          <a:bodyPr/>
          <a:lstStyle/>
          <a:p>
            <a:r>
              <a:rPr lang="en-US" dirty="0">
                <a:latin typeface="Arial Black" panose="020B0604020202020204" pitchFamily="34" charset="0"/>
                <a:cs typeface="Arial Black" panose="020B0604020202020204" pitchFamily="34" charset="0"/>
              </a:rPr>
              <a:t>Example Problem</a:t>
            </a:r>
          </a:p>
        </p:txBody>
      </p:sp>
      <p:sp>
        <p:nvSpPr>
          <p:cNvPr id="3" name="Rectangle 2">
            <a:extLst>
              <a:ext uri="{FF2B5EF4-FFF2-40B4-BE49-F238E27FC236}">
                <a16:creationId xmlns:a16="http://schemas.microsoft.com/office/drawing/2014/main" xmlns="" id="{E0702030-74BC-83D6-05C7-CD748722510A}"/>
              </a:ext>
            </a:extLst>
          </p:cNvPr>
          <p:cNvSpPr/>
          <p:nvPr/>
        </p:nvSpPr>
        <p:spPr>
          <a:xfrm>
            <a:off x="17402175" y="4618485"/>
            <a:ext cx="200025" cy="5681215"/>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Title 31"/>
          <p:cNvSpPr>
            <a:spLocks noGrp="1"/>
          </p:cNvSpPr>
          <p:nvPr>
            <p:ph type="title"/>
          </p:nvPr>
        </p:nvSpPr>
        <p:spPr>
          <a:xfrm>
            <a:off x="1371600" y="1083644"/>
            <a:ext cx="9601200" cy="1088055"/>
          </a:xfrm>
        </p:spPr>
        <p:txBody>
          <a:bodyPr/>
          <a:lstStyle/>
          <a:p>
            <a:r>
              <a:rPr lang="en-US" dirty="0">
                <a:latin typeface="Arial Black" panose="020B0604020202020204" pitchFamily="34" charset="0"/>
                <a:cs typeface="Arial Black" panose="020B0604020202020204" pitchFamily="34" charset="0"/>
              </a:rPr>
              <a:t>Solution</a:t>
            </a:r>
          </a:p>
        </p:txBody>
      </p:sp>
      <p:sp>
        <p:nvSpPr>
          <p:cNvPr id="3" name="object 27">
            <a:extLst>
              <a:ext uri="{FF2B5EF4-FFF2-40B4-BE49-F238E27FC236}">
                <a16:creationId xmlns:a16="http://schemas.microsoft.com/office/drawing/2014/main" xmlns="" id="{FBDE656F-4DB7-57C4-9A9E-37ED5E57A9E4}"/>
              </a:ext>
            </a:extLst>
          </p:cNvPr>
          <p:cNvSpPr txBox="1"/>
          <p:nvPr/>
        </p:nvSpPr>
        <p:spPr>
          <a:xfrm>
            <a:off x="1449544" y="3034163"/>
            <a:ext cx="7274529" cy="4424929"/>
          </a:xfrm>
          <a:prstGeom prst="rect">
            <a:avLst/>
          </a:prstGeom>
        </p:spPr>
        <p:txBody>
          <a:bodyPr vert="horz" wrap="square" lIns="0" tIns="13335" rIns="0" bIns="0" rtlCol="0">
            <a:spAutoFit/>
          </a:bodyPr>
          <a:lstStyle/>
          <a:p>
            <a:pPr marL="12700" marR="5080">
              <a:lnSpc>
                <a:spcPct val="99800"/>
              </a:lnSpc>
              <a:spcBef>
                <a:spcPts val="105"/>
              </a:spcBef>
            </a:pPr>
            <a:r>
              <a:rPr lang="en-US" sz="2800" b="1" dirty="0">
                <a:latin typeface="Tahoma"/>
                <a:cs typeface="Tahoma"/>
              </a:rPr>
              <a:t>Step 1: </a:t>
            </a:r>
            <a:r>
              <a:rPr lang="en-US" sz="2800" dirty="0">
                <a:latin typeface="Tahoma"/>
                <a:cs typeface="Tahoma"/>
              </a:rPr>
              <a:t>State 1 (Steam at the inlet of the turbine)
We are given:
Pressure: 
𝑃1=4 </a:t>
            </a:r>
            <a:r>
              <a:rPr lang="en-US" sz="2800" dirty="0" err="1">
                <a:latin typeface="Tahoma"/>
                <a:cs typeface="Tahoma"/>
              </a:rPr>
              <a:t>Mpa</a:t>
            </a:r>
            <a:r>
              <a:rPr lang="en-US" sz="2800" dirty="0">
                <a:latin typeface="Tahoma"/>
                <a:cs typeface="Tahoma"/>
              </a:rPr>
              <a:t>
Temperature: 
𝑇1=350°𝐶
Using steam tables :</a:t>
            </a:r>
          </a:p>
          <a:p>
            <a:pPr marL="469900" marR="5080" indent="-457200">
              <a:lnSpc>
                <a:spcPct val="99800"/>
              </a:lnSpc>
              <a:spcBef>
                <a:spcPts val="105"/>
              </a:spcBef>
              <a:buFont typeface="Arial" panose="020B0604020202020204" pitchFamily="34" charset="0"/>
              <a:buChar char="•"/>
            </a:pPr>
            <a:r>
              <a:rPr lang="en-US" sz="2800" dirty="0">
                <a:latin typeface="Tahoma"/>
                <a:cs typeface="Tahoma"/>
              </a:rPr>
              <a:t>Specific enthalpy,  h_1 ≈ 3179 kJ/kg
Specific entropy, s_1 ≈ 6.7 kJ/</a:t>
            </a:r>
            <a:r>
              <a:rPr lang="en-US" sz="2800" dirty="0" err="1">
                <a:latin typeface="Tahoma"/>
                <a:cs typeface="Tahoma"/>
              </a:rPr>
              <a:t>kg·K</a:t>
            </a:r>
            <a:endParaRPr sz="2800" dirty="0">
              <a:latin typeface="Tahoma"/>
              <a:cs typeface="Tahoma"/>
            </a:endParaRPr>
          </a:p>
        </p:txBody>
      </p:sp>
      <p:pic>
        <p:nvPicPr>
          <p:cNvPr id="4" name="Picture 3">
            <a:extLst>
              <a:ext uri="{FF2B5EF4-FFF2-40B4-BE49-F238E27FC236}">
                <a16:creationId xmlns:a16="http://schemas.microsoft.com/office/drawing/2014/main" xmlns="" id="{9D4DD853-919F-B724-45BC-4D504057AB09}"/>
              </a:ext>
            </a:extLst>
          </p:cNvPr>
          <p:cNvPicPr>
            <a:picLocks noChangeAspect="1"/>
          </p:cNvPicPr>
          <p:nvPr/>
        </p:nvPicPr>
        <p:blipFill>
          <a:blip r:embed="rId2"/>
          <a:srcRect t="6284"/>
          <a:stretch/>
        </p:blipFill>
        <p:spPr>
          <a:xfrm>
            <a:off x="8724073" y="2319472"/>
            <a:ext cx="7719106" cy="5660756"/>
          </a:xfrm>
          <a:prstGeom prst="rect">
            <a:avLst/>
          </a:prstGeom>
        </p:spPr>
      </p:pic>
      <p:sp>
        <p:nvSpPr>
          <p:cNvPr id="5" name="Rectangle 4">
            <a:extLst>
              <a:ext uri="{FF2B5EF4-FFF2-40B4-BE49-F238E27FC236}">
                <a16:creationId xmlns:a16="http://schemas.microsoft.com/office/drawing/2014/main" xmlns="" id="{B6C811CD-5EA8-A457-677A-CC051DC1FB53}"/>
              </a:ext>
            </a:extLst>
          </p:cNvPr>
          <p:cNvSpPr/>
          <p:nvPr/>
        </p:nvSpPr>
        <p:spPr>
          <a:xfrm>
            <a:off x="17402175" y="4618485"/>
            <a:ext cx="200025" cy="5681215"/>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object 27">
            <a:extLst>
              <a:ext uri="{FF2B5EF4-FFF2-40B4-BE49-F238E27FC236}">
                <a16:creationId xmlns:a16="http://schemas.microsoft.com/office/drawing/2014/main" xmlns="" id="{80BAD642-5956-A3BC-F376-8B09D674E308}"/>
              </a:ext>
            </a:extLst>
          </p:cNvPr>
          <p:cNvSpPr txBox="1"/>
          <p:nvPr/>
        </p:nvSpPr>
        <p:spPr>
          <a:xfrm>
            <a:off x="1200150" y="550236"/>
            <a:ext cx="15471629" cy="9749464"/>
          </a:xfrm>
          <a:prstGeom prst="rect">
            <a:avLst/>
          </a:prstGeom>
        </p:spPr>
        <p:txBody>
          <a:bodyPr vert="horz" wrap="square" lIns="0" tIns="13335" rIns="0" bIns="0" rtlCol="0">
            <a:spAutoFit/>
          </a:bodyPr>
          <a:lstStyle/>
          <a:p>
            <a:pPr marL="12700" marR="5080">
              <a:lnSpc>
                <a:spcPct val="99800"/>
              </a:lnSpc>
              <a:spcBef>
                <a:spcPts val="105"/>
              </a:spcBef>
            </a:pPr>
            <a:r>
              <a:rPr lang="en-US" sz="2800" b="1" dirty="0">
                <a:latin typeface="Times New Roman" panose="02020603050405020304" pitchFamily="18" charset="0"/>
                <a:cs typeface="Times New Roman" panose="02020603050405020304" pitchFamily="18" charset="0"/>
              </a:rPr>
              <a:t>Step 2: </a:t>
            </a:r>
            <a:r>
              <a:rPr lang="en-US" sz="2800" dirty="0">
                <a:latin typeface="Times New Roman" panose="02020603050405020304" pitchFamily="18" charset="0"/>
                <a:cs typeface="Times New Roman" panose="02020603050405020304" pitchFamily="18" charset="0"/>
              </a:rPr>
              <a:t>State 2 (Steam at the exit of the turbine)</a:t>
            </a:r>
          </a:p>
          <a:p>
            <a:pPr marL="12700" marR="5080">
              <a:lnSpc>
                <a:spcPct val="99800"/>
              </a:lnSpc>
              <a:spcBef>
                <a:spcPts val="105"/>
              </a:spcBef>
            </a:pPr>
            <a:r>
              <a:rPr lang="en-US" sz="2800" dirty="0">
                <a:latin typeface="Times New Roman" panose="02020603050405020304" pitchFamily="18" charset="0"/>
                <a:cs typeface="Times New Roman" panose="02020603050405020304" pitchFamily="18" charset="0"/>
              </a:rPr>
              <a:t>The steam expands </a:t>
            </a:r>
            <a:r>
              <a:rPr lang="en-US" sz="2800" dirty="0" err="1">
                <a:latin typeface="Times New Roman" panose="02020603050405020304" pitchFamily="18" charset="0"/>
                <a:cs typeface="Times New Roman" panose="02020603050405020304" pitchFamily="18" charset="0"/>
              </a:rPr>
              <a:t>isentropically</a:t>
            </a:r>
            <a:r>
              <a:rPr lang="en-US" sz="2800" dirty="0">
                <a:latin typeface="Times New Roman" panose="02020603050405020304" pitchFamily="18" charset="0"/>
                <a:cs typeface="Times New Roman" panose="02020603050405020304" pitchFamily="18" charset="0"/>
              </a:rPr>
              <a:t> (constant entropy) in the turbine, so:
- s_2 = s_1 = 6.7 kJ/</a:t>
            </a:r>
            <a:r>
              <a:rPr lang="en-US" sz="2800" dirty="0" err="1">
                <a:latin typeface="Times New Roman" panose="02020603050405020304" pitchFamily="18" charset="0"/>
                <a:cs typeface="Times New Roman" panose="02020603050405020304" pitchFamily="18" charset="0"/>
              </a:rPr>
              <a:t>kg·K</a:t>
            </a:r>
            <a:r>
              <a:rPr lang="en-US" sz="2800" dirty="0">
                <a:latin typeface="Times New Roman" panose="02020603050405020304" pitchFamily="18" charset="0"/>
                <a:cs typeface="Times New Roman" panose="02020603050405020304" pitchFamily="18" charset="0"/>
              </a:rPr>
              <a:t>
- Pressure:  P_2 = 10 kPa
Using steam tables for 10 kPa, we find:
- </a:t>
            </a:r>
            <a:r>
              <a:rPr lang="en-US" sz="2800" dirty="0" err="1">
                <a:latin typeface="Times New Roman" panose="02020603050405020304" pitchFamily="18" charset="0"/>
                <a:cs typeface="Times New Roman" panose="02020603050405020304" pitchFamily="18" charset="0"/>
              </a:rPr>
              <a:t>T_sat</a:t>
            </a:r>
            <a:r>
              <a:rPr lang="en-US" sz="2800" dirty="0">
                <a:latin typeface="Times New Roman" panose="02020603050405020304" pitchFamily="18" charset="0"/>
                <a:cs typeface="Times New Roman" panose="02020603050405020304" pitchFamily="18" charset="0"/>
              </a:rPr>
              <a:t>= 45.8°C
- </a:t>
            </a:r>
            <a:r>
              <a:rPr lang="en-US" sz="2800" dirty="0" err="1">
                <a:latin typeface="Times New Roman" panose="02020603050405020304" pitchFamily="18" charset="0"/>
                <a:cs typeface="Times New Roman" panose="02020603050405020304" pitchFamily="18" charset="0"/>
              </a:rPr>
              <a:t>s_f</a:t>
            </a:r>
            <a:r>
              <a:rPr lang="en-US" sz="2800" dirty="0">
                <a:latin typeface="Times New Roman" panose="02020603050405020304" pitchFamily="18" charset="0"/>
                <a:cs typeface="Times New Roman" panose="02020603050405020304" pitchFamily="18" charset="0"/>
              </a:rPr>
              <a:t> ≈ 0.649 kJ/</a:t>
            </a:r>
            <a:r>
              <a:rPr lang="en-US" sz="2800" dirty="0" err="1">
                <a:latin typeface="Times New Roman" panose="02020603050405020304" pitchFamily="18" charset="0"/>
                <a:cs typeface="Times New Roman" panose="02020603050405020304" pitchFamily="18" charset="0"/>
              </a:rPr>
              <a:t>kg·K</a:t>
            </a:r>
            <a:r>
              <a:rPr lang="en-US" sz="2800" dirty="0">
                <a:latin typeface="Times New Roman" panose="02020603050405020304" pitchFamily="18" charset="0"/>
                <a:cs typeface="Times New Roman" panose="02020603050405020304" pitchFamily="18" charset="0"/>
              </a:rPr>
              <a:t> (for liquid)
- </a:t>
            </a:r>
            <a:r>
              <a:rPr lang="en-US" sz="2800" dirty="0" err="1">
                <a:latin typeface="Times New Roman" panose="02020603050405020304" pitchFamily="18" charset="0"/>
                <a:cs typeface="Times New Roman" panose="02020603050405020304" pitchFamily="18" charset="0"/>
              </a:rPr>
              <a:t>s_g</a:t>
            </a:r>
            <a:r>
              <a:rPr lang="en-US" sz="2800" dirty="0">
                <a:latin typeface="Times New Roman" panose="02020603050405020304" pitchFamily="18" charset="0"/>
                <a:cs typeface="Times New Roman" panose="02020603050405020304" pitchFamily="18" charset="0"/>
              </a:rPr>
              <a:t> ≈ 8.150 kJ/</a:t>
            </a:r>
            <a:r>
              <a:rPr lang="en-US" sz="2800" dirty="0" err="1">
                <a:latin typeface="Times New Roman" panose="02020603050405020304" pitchFamily="18" charset="0"/>
                <a:cs typeface="Times New Roman" panose="02020603050405020304" pitchFamily="18" charset="0"/>
              </a:rPr>
              <a:t>kg·K</a:t>
            </a:r>
            <a:r>
              <a:rPr lang="en-US" sz="2800" dirty="0">
                <a:latin typeface="Times New Roman" panose="02020603050405020304" pitchFamily="18" charset="0"/>
                <a:cs typeface="Times New Roman" panose="02020603050405020304" pitchFamily="18" charset="0"/>
              </a:rPr>
              <a:t> (for vapor)
Since s_2 is between </a:t>
            </a:r>
            <a:r>
              <a:rPr lang="en-US" sz="2800" dirty="0" err="1">
                <a:latin typeface="Times New Roman" panose="02020603050405020304" pitchFamily="18" charset="0"/>
                <a:cs typeface="Times New Roman" panose="02020603050405020304" pitchFamily="18" charset="0"/>
              </a:rPr>
              <a:t>s_f</a:t>
            </a:r>
            <a:r>
              <a:rPr lang="en-US" sz="2800" dirty="0">
                <a:latin typeface="Times New Roman" panose="02020603050405020304" pitchFamily="18" charset="0"/>
                <a:cs typeface="Times New Roman" panose="02020603050405020304" pitchFamily="18" charset="0"/>
              </a:rPr>
              <a:t> and </a:t>
            </a:r>
            <a:r>
              <a:rPr lang="en-US" sz="2800" dirty="0" err="1">
                <a:latin typeface="Times New Roman" panose="02020603050405020304" pitchFamily="18" charset="0"/>
                <a:cs typeface="Times New Roman" panose="02020603050405020304" pitchFamily="18" charset="0"/>
              </a:rPr>
              <a:t>s_g</a:t>
            </a:r>
            <a:r>
              <a:rPr lang="en-US" sz="2800" dirty="0">
                <a:latin typeface="Times New Roman" panose="02020603050405020304" pitchFamily="18" charset="0"/>
                <a:cs typeface="Times New Roman" panose="02020603050405020304" pitchFamily="18" charset="0"/>
              </a:rPr>
              <a:t>, the steam is in the wet region. We calculate the quality x_2 (the fraction of vapor in the mixture) using:</a:t>
            </a:r>
          </a:p>
          <a:p>
            <a:pPr marL="12700" marR="5080">
              <a:lnSpc>
                <a:spcPct val="99800"/>
              </a:lnSpc>
              <a:spcBef>
                <a:spcPts val="105"/>
              </a:spcBef>
            </a:pPr>
            <a:endParaRPr lang="en-US" sz="2800" dirty="0">
              <a:latin typeface="Times New Roman" panose="02020603050405020304" pitchFamily="18" charset="0"/>
              <a:cs typeface="Times New Roman" panose="02020603050405020304" pitchFamily="18" charset="0"/>
            </a:endParaRPr>
          </a:p>
          <a:p>
            <a:pPr marL="12700" marR="5080">
              <a:lnSpc>
                <a:spcPct val="99800"/>
              </a:lnSpc>
              <a:spcBef>
                <a:spcPts val="105"/>
              </a:spcBef>
            </a:pPr>
            <a:endParaRPr lang="en-US" sz="2800" dirty="0">
              <a:latin typeface="Times New Roman" panose="02020603050405020304" pitchFamily="18" charset="0"/>
              <a:cs typeface="Times New Roman" panose="02020603050405020304" pitchFamily="18" charset="0"/>
            </a:endParaRPr>
          </a:p>
          <a:p>
            <a:pPr marL="12700" marR="5080">
              <a:lnSpc>
                <a:spcPct val="99800"/>
              </a:lnSpc>
              <a:spcBef>
                <a:spcPts val="105"/>
              </a:spcBef>
            </a:pPr>
            <a:endParaRPr lang="en-US" sz="2800" dirty="0">
              <a:latin typeface="Times New Roman" panose="02020603050405020304" pitchFamily="18" charset="0"/>
              <a:cs typeface="Times New Roman" panose="02020603050405020304" pitchFamily="18" charset="0"/>
            </a:endParaRPr>
          </a:p>
          <a:p>
            <a:pPr marL="12700" marR="5080">
              <a:lnSpc>
                <a:spcPct val="99800"/>
              </a:lnSpc>
              <a:spcBef>
                <a:spcPts val="105"/>
              </a:spcBef>
            </a:pPr>
            <a:r>
              <a:rPr lang="en-US" sz="2800" dirty="0">
                <a:latin typeface="Times New Roman" panose="02020603050405020304" pitchFamily="18" charset="0"/>
                <a:cs typeface="Times New Roman" panose="02020603050405020304" pitchFamily="18" charset="0"/>
              </a:rPr>
              <a:t>Now, using the quality, we can calculate the specific enthalpy at state 2:
h_2 = </a:t>
            </a:r>
            <a:r>
              <a:rPr lang="en-US" sz="2800" dirty="0" err="1">
                <a:latin typeface="Times New Roman" panose="02020603050405020304" pitchFamily="18" charset="0"/>
                <a:cs typeface="Times New Roman" panose="02020603050405020304" pitchFamily="18" charset="0"/>
              </a:rPr>
              <a:t>h_f</a:t>
            </a:r>
            <a:r>
              <a:rPr lang="en-US" sz="2800" dirty="0">
                <a:latin typeface="Times New Roman" panose="02020603050405020304" pitchFamily="18" charset="0"/>
                <a:cs typeface="Times New Roman" panose="02020603050405020304" pitchFamily="18" charset="0"/>
              </a:rPr>
              <a:t> + x_2 (</a:t>
            </a:r>
            <a:r>
              <a:rPr lang="en-US" sz="2800" dirty="0" err="1">
                <a:latin typeface="Times New Roman" panose="02020603050405020304" pitchFamily="18" charset="0"/>
                <a:cs typeface="Times New Roman" panose="02020603050405020304" pitchFamily="18" charset="0"/>
              </a:rPr>
              <a:t>h_g</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h_f</a:t>
            </a:r>
            <a:r>
              <a:rPr lang="en-US" sz="2800" dirty="0">
                <a:latin typeface="Times New Roman" panose="02020603050405020304" pitchFamily="18" charset="0"/>
                <a:cs typeface="Times New Roman" panose="02020603050405020304" pitchFamily="18" charset="0"/>
              </a:rPr>
              <a:t>)
Where: </a:t>
            </a:r>
            <a:r>
              <a:rPr lang="en-US" sz="2800" dirty="0" err="1">
                <a:latin typeface="Times New Roman" panose="02020603050405020304" pitchFamily="18" charset="0"/>
                <a:cs typeface="Times New Roman" panose="02020603050405020304" pitchFamily="18" charset="0"/>
              </a:rPr>
              <a:t>h_f</a:t>
            </a:r>
            <a:r>
              <a:rPr lang="en-US" sz="2800" dirty="0">
                <a:latin typeface="Times New Roman" panose="02020603050405020304" pitchFamily="18" charset="0"/>
                <a:cs typeface="Times New Roman" panose="02020603050405020304" pitchFamily="18" charset="0"/>
              </a:rPr>
              <a:t>  ≈ 191.81 kJ/kg (saturated liquid enthalpy at 10 kPa)
</a:t>
            </a:r>
            <a:r>
              <a:rPr lang="en-US" sz="2800" dirty="0" err="1">
                <a:latin typeface="Times New Roman" panose="02020603050405020304" pitchFamily="18" charset="0"/>
                <a:cs typeface="Times New Roman" panose="02020603050405020304" pitchFamily="18" charset="0"/>
              </a:rPr>
              <a:t>h_g</a:t>
            </a:r>
            <a:r>
              <a:rPr lang="en-US" sz="2800" dirty="0">
                <a:latin typeface="Times New Roman" panose="02020603050405020304" pitchFamily="18" charset="0"/>
                <a:cs typeface="Times New Roman" panose="02020603050405020304" pitchFamily="18" charset="0"/>
              </a:rPr>
              <a:t> ≈ 2392.8 kJ/kg** (saturated vapor enthalpy at 10 kPa)
Substituting values:
h_2 = 191.81 + 0.78 (2392.8 – 191.81) =1916.5 kJ/kg</a:t>
            </a:r>
          </a:p>
          <a:p>
            <a:pPr marL="12700" marR="5080">
              <a:lnSpc>
                <a:spcPct val="99800"/>
              </a:lnSpc>
              <a:spcBef>
                <a:spcPts val="105"/>
              </a:spcBef>
            </a:pPr>
            <a:endParaRPr lang="en-US" sz="2800" dirty="0">
              <a:latin typeface="Times New Roman" panose="02020603050405020304" pitchFamily="18" charset="0"/>
              <a:cs typeface="Times New Roman" panose="02020603050405020304" pitchFamily="18" charset="0"/>
            </a:endParaRPr>
          </a:p>
          <a:p>
            <a:pPr marL="12700" marR="5080">
              <a:lnSpc>
                <a:spcPct val="99800"/>
              </a:lnSpc>
              <a:spcBef>
                <a:spcPts val="105"/>
              </a:spcBef>
            </a:pPr>
            <a:endParaRPr lang="en-US" sz="2800" dirty="0">
              <a:latin typeface="Times New Roman" panose="02020603050405020304" pitchFamily="18" charset="0"/>
              <a:cs typeface="Times New Roman" panose="02020603050405020304" pitchFamily="18" charset="0"/>
            </a:endParaRPr>
          </a:p>
          <a:p>
            <a:pPr marL="12700" marR="5080">
              <a:lnSpc>
                <a:spcPct val="99800"/>
              </a:lnSpc>
              <a:spcBef>
                <a:spcPts val="105"/>
              </a:spcBef>
            </a:pPr>
            <a:endParaRPr sz="2800" dirty="0">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xmlns="" id="{F03EE454-2079-98C9-288A-F9BEBA9408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21124" y="5149850"/>
            <a:ext cx="6115050" cy="1228725"/>
          </a:xfrm>
          <a:prstGeom prst="rect">
            <a:avLst/>
          </a:prstGeom>
        </p:spPr>
      </p:pic>
      <p:sp>
        <p:nvSpPr>
          <p:cNvPr id="4" name="Rectangle 3">
            <a:extLst>
              <a:ext uri="{FF2B5EF4-FFF2-40B4-BE49-F238E27FC236}">
                <a16:creationId xmlns:a16="http://schemas.microsoft.com/office/drawing/2014/main" xmlns="" id="{8C1A7A23-A80A-A8D6-926E-CE3DF387EFFE}"/>
              </a:ext>
            </a:extLst>
          </p:cNvPr>
          <p:cNvSpPr/>
          <p:nvPr/>
        </p:nvSpPr>
        <p:spPr>
          <a:xfrm>
            <a:off x="17402175" y="4618485"/>
            <a:ext cx="200025" cy="5681215"/>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object 27">
            <a:extLst>
              <a:ext uri="{FF2B5EF4-FFF2-40B4-BE49-F238E27FC236}">
                <a16:creationId xmlns:a16="http://schemas.microsoft.com/office/drawing/2014/main" xmlns="" id="{A47BA6A0-C1D6-5D3F-D95B-8493CB69CD65}"/>
              </a:ext>
            </a:extLst>
          </p:cNvPr>
          <p:cNvSpPr txBox="1"/>
          <p:nvPr/>
        </p:nvSpPr>
        <p:spPr>
          <a:xfrm>
            <a:off x="2047271" y="819036"/>
            <a:ext cx="13297504" cy="7518084"/>
          </a:xfrm>
          <a:prstGeom prst="rect">
            <a:avLst/>
          </a:prstGeom>
        </p:spPr>
        <p:txBody>
          <a:bodyPr vert="horz" wrap="square" lIns="0" tIns="13335" rIns="0" bIns="0" rtlCol="0">
            <a:spAutoFit/>
          </a:bodyPr>
          <a:lstStyle/>
          <a:p>
            <a:pPr marL="12700" marR="5080">
              <a:lnSpc>
                <a:spcPct val="99800"/>
              </a:lnSpc>
              <a:spcBef>
                <a:spcPts val="105"/>
              </a:spcBef>
            </a:pPr>
            <a:r>
              <a:rPr lang="en-US" sz="2800" b="1" dirty="0">
                <a:latin typeface="Times New Roman" panose="02020603050405020304" pitchFamily="18" charset="0"/>
                <a:cs typeface="Times New Roman" panose="02020603050405020304" pitchFamily="18" charset="0"/>
              </a:rPr>
              <a:t>Step 3: </a:t>
            </a:r>
            <a:r>
              <a:rPr lang="en-US" sz="2800" dirty="0">
                <a:latin typeface="Times New Roman" panose="02020603050405020304" pitchFamily="18" charset="0"/>
                <a:cs typeface="Times New Roman" panose="02020603050405020304" pitchFamily="18" charset="0"/>
              </a:rPr>
              <a:t>State 3 (Condensed liquid after the condenser)
Pressure:  P_3 = 10 kPa
As it is saturated liquid at 10 kPa, we use:
 h_3 = </a:t>
            </a:r>
            <a:r>
              <a:rPr lang="en-US" sz="2800" dirty="0" err="1">
                <a:latin typeface="Times New Roman" panose="02020603050405020304" pitchFamily="18" charset="0"/>
                <a:cs typeface="Times New Roman" panose="02020603050405020304" pitchFamily="18" charset="0"/>
              </a:rPr>
              <a:t>h_f</a:t>
            </a:r>
            <a:r>
              <a:rPr lang="en-US" sz="2800" dirty="0">
                <a:latin typeface="Times New Roman" panose="02020603050405020304" pitchFamily="18" charset="0"/>
                <a:cs typeface="Times New Roman" panose="02020603050405020304" pitchFamily="18" charset="0"/>
              </a:rPr>
              <a:t> ≈191.81 kJ/kg
 s_3 = </a:t>
            </a:r>
            <a:r>
              <a:rPr lang="en-US" sz="2800" dirty="0" err="1">
                <a:latin typeface="Times New Roman" panose="02020603050405020304" pitchFamily="18" charset="0"/>
                <a:cs typeface="Times New Roman" panose="02020603050405020304" pitchFamily="18" charset="0"/>
              </a:rPr>
              <a:t>s_f</a:t>
            </a:r>
            <a:r>
              <a:rPr lang="en-US" sz="2800" dirty="0">
                <a:latin typeface="Times New Roman" panose="02020603050405020304" pitchFamily="18" charset="0"/>
                <a:cs typeface="Times New Roman" panose="02020603050405020304" pitchFamily="18" charset="0"/>
              </a:rPr>
              <a:t> ≈0.649 kJ/</a:t>
            </a:r>
            <a:r>
              <a:rPr lang="en-US" sz="2800" dirty="0" err="1">
                <a:latin typeface="Times New Roman" panose="02020603050405020304" pitchFamily="18" charset="0"/>
                <a:cs typeface="Times New Roman" panose="02020603050405020304" pitchFamily="18" charset="0"/>
              </a:rPr>
              <a:t>kg·K</a:t>
            </a:r>
            <a:r>
              <a:rPr lang="en-US" sz="2800"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Step 4: </a:t>
            </a:r>
            <a:r>
              <a:rPr lang="en-US" sz="2800" dirty="0">
                <a:latin typeface="Times New Roman" panose="02020603050405020304" pitchFamily="18" charset="0"/>
                <a:cs typeface="Times New Roman" panose="02020603050405020304" pitchFamily="18" charset="0"/>
              </a:rPr>
              <a:t>State 4 (Water at the exit of the pump)
The pump process is isentropic, so s_4 = s_3 . To find the enthalpy at state 4, we use the pump work equation. However, since the work required by the pump is small compared to the turbine, we can approximate the enthalpy:
h_4 = h_3 + v  (P_4 – P_3)
Where:
v ≈0.00101 m³/kg (specific volume of liquid at state 3)
P_4 = 4 </a:t>
            </a:r>
            <a:r>
              <a:rPr lang="en-US" sz="2800" dirty="0" err="1">
                <a:latin typeface="Times New Roman" panose="02020603050405020304" pitchFamily="18" charset="0"/>
                <a:cs typeface="Times New Roman" panose="02020603050405020304" pitchFamily="18" charset="0"/>
              </a:rPr>
              <a:t>Mpa</a:t>
            </a:r>
            <a:r>
              <a:rPr lang="en-US" sz="2800" dirty="0">
                <a:latin typeface="Times New Roman" panose="02020603050405020304" pitchFamily="18" charset="0"/>
                <a:cs typeface="Times New Roman" panose="02020603050405020304" pitchFamily="18" charset="0"/>
              </a:rPr>
              <a:t>, P_3 = 10 kPa
h_4 = 191.81 + 0.00101 ×(4000 – 10)≈ 195.85 kJ/kg</a:t>
            </a:r>
            <a:endParaRPr sz="28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xmlns="" id="{F92851A9-82D9-B070-A899-2EEB61C3DDC9}"/>
              </a:ext>
            </a:extLst>
          </p:cNvPr>
          <p:cNvPicPr>
            <a:picLocks noChangeAspect="1"/>
          </p:cNvPicPr>
          <p:nvPr/>
        </p:nvPicPr>
        <p:blipFill>
          <a:blip r:embed="rId2"/>
          <a:stretch>
            <a:fillRect/>
          </a:stretch>
        </p:blipFill>
        <p:spPr>
          <a:xfrm>
            <a:off x="10453344" y="5149850"/>
            <a:ext cx="6457115" cy="5052795"/>
          </a:xfrm>
          <a:prstGeom prst="rect">
            <a:avLst/>
          </a:prstGeom>
        </p:spPr>
      </p:pic>
      <p:sp>
        <p:nvSpPr>
          <p:cNvPr id="3" name="Rectangle 2">
            <a:extLst>
              <a:ext uri="{FF2B5EF4-FFF2-40B4-BE49-F238E27FC236}">
                <a16:creationId xmlns:a16="http://schemas.microsoft.com/office/drawing/2014/main" xmlns="" id="{90F24DF3-164F-21AF-FBF2-E98476776CC1}"/>
              </a:ext>
            </a:extLst>
          </p:cNvPr>
          <p:cNvSpPr/>
          <p:nvPr/>
        </p:nvSpPr>
        <p:spPr>
          <a:xfrm>
            <a:off x="17402175" y="4618485"/>
            <a:ext cx="200025" cy="5681215"/>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4951249"/>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10001025" id="{F9915BBD-9749-466F-995C-8C8D6A938EC0}" vid="{CF1D1A65-FC75-42D2-B7EF-D2991382DC6F}"/>
    </a:ext>
  </a:extLst>
</a:theme>
</file>

<file path=docProps/app.xml><?xml version="1.0" encoding="utf-8"?>
<Properties xmlns="http://schemas.openxmlformats.org/officeDocument/2006/extended-properties" xmlns:vt="http://schemas.openxmlformats.org/officeDocument/2006/docPropsVTypes">
  <Template>TM03457515[[fn=View]]</Template>
  <TotalTime>34</TotalTime>
  <Words>459</Words>
  <Application>Microsoft Office PowerPoint</Application>
  <PresentationFormat>Custom</PresentationFormat>
  <Paragraphs>47</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Arial Black</vt:lpstr>
      <vt:lpstr>Franklin Gothic Book</vt:lpstr>
      <vt:lpstr>Nordique Inline</vt:lpstr>
      <vt:lpstr>Tahoma</vt:lpstr>
      <vt:lpstr>Times New Roman</vt:lpstr>
      <vt:lpstr>Crop</vt:lpstr>
      <vt:lpstr>PowerPoint Presentation</vt:lpstr>
      <vt:lpstr>Introduction to T-s Diagrams</vt:lpstr>
      <vt:lpstr>Understanding Perfect Gases</vt:lpstr>
      <vt:lpstr>Processes on T-s Diagrams</vt:lpstr>
      <vt:lpstr>PowerPoint Presentation</vt:lpstr>
      <vt:lpstr>Example Problem</vt:lpstr>
      <vt:lpstr>Solution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account</cp:lastModifiedBy>
  <cp:revision>16</cp:revision>
  <dcterms:created xsi:type="dcterms:W3CDTF">2024-10-06T05:25:16Z</dcterms:created>
  <dcterms:modified xsi:type="dcterms:W3CDTF">2024-11-11T15:26:51Z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2024-10-06T00:00:00Z</vt:filetime>
  </property>
  <property fmtid="{D5CDD505-2E9C-101B-9397-08002B2CF9AE}" pid="3" name="Creator">
    <vt:lpwstr>Chromium</vt:lpwstr>
  </property>
  <property fmtid="{D5CDD505-2E9C-101B-9397-08002B2CF9AE}" pid="4" name="LastSaved">
    <vt:filetime>2024-10-06T00:00:00Z</vt:filetime>
  </property>
  <property fmtid="{D5CDD505-2E9C-101B-9397-08002B2CF9AE}" pid="5" name="Producer">
    <vt:lpwstr>GPL Ghostscript 10.02.0</vt:lpwstr>
  </property>
</Properties>
</file>