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A4D080-7204-4611-A886-283F55BA02CF}"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333318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A4D080-7204-4611-A886-283F55BA02CF}"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389458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A4D080-7204-4611-A886-283F55BA02CF}"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288581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A4D080-7204-4611-A886-283F55BA02CF}"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59336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4D080-7204-4611-A886-283F55BA02CF}"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14624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A4D080-7204-4611-A886-283F55BA02CF}"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418978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A4D080-7204-4611-A886-283F55BA02CF}"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402361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A4D080-7204-4611-A886-283F55BA02CF}"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331237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4D080-7204-4611-A886-283F55BA02CF}"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155860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4D080-7204-4611-A886-283F55BA02CF}"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1290123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4D080-7204-4611-A886-283F55BA02CF}"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D5290-8964-4CDD-A780-0C98AA3E39A4}" type="slidenum">
              <a:rPr lang="en-US" smtClean="0"/>
              <a:t>‹#›</a:t>
            </a:fld>
            <a:endParaRPr lang="en-US"/>
          </a:p>
        </p:txBody>
      </p:sp>
    </p:spTree>
    <p:extLst>
      <p:ext uri="{BB962C8B-B14F-4D97-AF65-F5344CB8AC3E}">
        <p14:creationId xmlns:p14="http://schemas.microsoft.com/office/powerpoint/2010/main" val="148569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4D080-7204-4611-A886-283F55BA02CF}" type="datetimeFigureOut">
              <a:rPr lang="en-US" smtClean="0"/>
              <a:t>11/11/2024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D5290-8964-4CDD-A780-0C98AA3E39A4}" type="slidenum">
              <a:rPr lang="en-US" smtClean="0"/>
              <a:t>‹#›</a:t>
            </a:fld>
            <a:endParaRPr lang="en-US"/>
          </a:p>
        </p:txBody>
      </p:sp>
    </p:spTree>
    <p:extLst>
      <p:ext uri="{BB962C8B-B14F-4D97-AF65-F5344CB8AC3E}">
        <p14:creationId xmlns:p14="http://schemas.microsoft.com/office/powerpoint/2010/main" val="254121603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800245"/>
            <a:ext cx="9753600" cy="238760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T-s Diagram for </a:t>
            </a:r>
            <a:r>
              <a:rPr lang="en-US" b="1" dirty="0">
                <a:latin typeface="Times New Roman" panose="02020603050405020304" pitchFamily="18" charset="0"/>
                <a:cs typeface="Times New Roman" panose="02020603050405020304" pitchFamily="18" charset="0"/>
              </a:rPr>
              <a:t>V</a:t>
            </a:r>
            <a:r>
              <a:rPr lang="en-US" b="1" dirty="0" smtClean="0">
                <a:latin typeface="Times New Roman" panose="02020603050405020304" pitchFamily="18" charset="0"/>
                <a:cs typeface="Times New Roman" panose="02020603050405020304" pitchFamily="18" charset="0"/>
              </a:rPr>
              <a:t>apors, </a:t>
            </a:r>
            <a:r>
              <a:rPr lang="en-US" b="1" dirty="0">
                <a:latin typeface="Times New Roman" panose="02020603050405020304" pitchFamily="18" charset="0"/>
                <a:cs typeface="Times New Roman" panose="02020603050405020304" pitchFamily="18" charset="0"/>
              </a:rPr>
              <a:t>D</a:t>
            </a:r>
            <a:r>
              <a:rPr lang="en-US" b="1" dirty="0" smtClean="0">
                <a:latin typeface="Times New Roman" panose="02020603050405020304" pitchFamily="18" charset="0"/>
                <a:cs typeface="Times New Roman" panose="02020603050405020304" pitchFamily="18" charset="0"/>
              </a:rPr>
              <a:t>ryness with Solved </a:t>
            </a:r>
            <a:r>
              <a:rPr lang="en-US" b="1" dirty="0">
                <a:latin typeface="Times New Roman" panose="02020603050405020304" pitchFamily="18" charset="0"/>
                <a:cs typeface="Times New Roman" panose="02020603050405020304" pitchFamily="18" charset="0"/>
              </a:rPr>
              <a:t>E</a:t>
            </a:r>
            <a:r>
              <a:rPr lang="en-US" b="1" dirty="0" smtClean="0">
                <a:latin typeface="Times New Roman" panose="02020603050405020304" pitchFamily="18" charset="0"/>
                <a:cs typeface="Times New Roman" panose="02020603050405020304" pitchFamily="18" charset="0"/>
              </a:rPr>
              <a:t>xamples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235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239982" y="1131698"/>
                <a:ext cx="10952018" cy="6379054"/>
              </a:xfrm>
              <a:prstGeom prst="rect">
                <a:avLst/>
              </a:prstGeom>
            </p:spPr>
            <p:txBody>
              <a:bodyPr wrap="square">
                <a:spAutoFit/>
              </a:bodyPr>
              <a:lstStyle/>
              <a:p>
                <a:r>
                  <a:rPr lang="en-US" sz="2400" dirty="0" smtClean="0"/>
                  <a:t>A rigid cylinder of volume 0.025 m</a:t>
                </a:r>
                <a:r>
                  <a:rPr lang="en-US" sz="2400" baseline="30000" dirty="0" smtClean="0"/>
                  <a:t>3</a:t>
                </a:r>
                <a:r>
                  <a:rPr lang="en-US" sz="2400" dirty="0" smtClean="0"/>
                  <a:t> contains steam at 80 bar and 350 °C. The cylinder is cooled until the pressure is 50 bar. Calculate the state of the steam after cooling and the amount of heat rejected by the steam. Sketch the process on a T-s diagram indicating the area which represents the heat flow.</a:t>
                </a:r>
              </a:p>
              <a:p>
                <a:r>
                  <a:rPr lang="en-US" sz="2400" b="1" dirty="0" smtClean="0"/>
                  <a:t>Solution:</a:t>
                </a:r>
              </a:p>
              <a:p>
                <a:r>
                  <a:rPr lang="en-US" sz="2400" dirty="0"/>
                  <a:t>Steam at 80 bar and 350°C is superheated, and the specific volume from tables is 0.02994 m3/kg. Hence the mass of steam in the cylinder is given </a:t>
                </a:r>
                <a:r>
                  <a:rPr lang="en-US" sz="2400" dirty="0" smtClean="0"/>
                  <a:t>by</a:t>
                </a:r>
              </a:p>
              <a:p>
                <a:r>
                  <a:rPr lang="en-US" sz="2400" dirty="0"/>
                  <a:t> </a:t>
                </a:r>
                <a:r>
                  <a:rPr lang="en-US" sz="2400" dirty="0" smtClean="0"/>
                  <a:t>                    mass  of steam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0.025</m:t>
                        </m:r>
                      </m:num>
                      <m:den>
                        <m:r>
                          <a:rPr lang="en-US" sz="2400" b="0" i="1" smtClean="0">
                            <a:latin typeface="Cambria Math" panose="02040503050406030204" pitchFamily="18" charset="0"/>
                          </a:rPr>
                          <m:t>0.02994</m:t>
                        </m:r>
                      </m:den>
                    </m:f>
                  </m:oMath>
                </a14:m>
                <a:r>
                  <a:rPr lang="en-US" sz="2400" dirty="0" smtClean="0"/>
                  <a:t>= 0.835Kg</a:t>
                </a:r>
              </a:p>
              <a:p>
                <a:endParaRPr lang="en-US" sz="2400" dirty="0"/>
              </a:p>
              <a:p>
                <a:r>
                  <a:rPr lang="en-US" sz="2400" dirty="0"/>
                  <a:t>For superheated steam above 80 bar the internal energy is found from equation </a:t>
                </a:r>
                <a:r>
                  <a:rPr lang="en-US" sz="2400" dirty="0" smtClean="0"/>
                  <a:t>,</a:t>
                </a:r>
                <a:endParaRPr lang="en-US" sz="2400" dirty="0"/>
              </a:p>
              <a:p>
                <a:r>
                  <a:rPr lang="en-US" sz="2400" dirty="0"/>
                  <a:t>u</a:t>
                </a:r>
                <a:r>
                  <a:rPr lang="en-US" sz="2400" baseline="-25000" dirty="0"/>
                  <a:t>1</a:t>
                </a:r>
                <a:r>
                  <a:rPr lang="en-US" sz="2400" dirty="0"/>
                  <a:t> = h</a:t>
                </a:r>
                <a:r>
                  <a:rPr lang="en-US" sz="2400" baseline="-25000" dirty="0"/>
                  <a:t>1</a:t>
                </a:r>
                <a:r>
                  <a:rPr lang="en-US" sz="2400" dirty="0"/>
                  <a:t> </a:t>
                </a:r>
                <a:r>
                  <a:rPr lang="en-US" sz="2400" dirty="0" smtClean="0"/>
                  <a:t>– p</a:t>
                </a:r>
                <a:r>
                  <a:rPr lang="en-US" sz="2400" baseline="-25000" dirty="0" smtClean="0"/>
                  <a:t>1</a:t>
                </a:r>
                <a:r>
                  <a:rPr lang="en-US" sz="2400" dirty="0" smtClean="0"/>
                  <a:t>v</a:t>
                </a:r>
                <a:r>
                  <a:rPr lang="en-US" sz="2400" baseline="-25000" dirty="0" smtClean="0"/>
                  <a:t>1</a:t>
                </a:r>
                <a:r>
                  <a:rPr lang="en-US" sz="2400" dirty="0" smtClean="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80 ×</m:t>
                        </m:r>
                        <m:r>
                          <a:rPr lang="en-US" sz="2400" i="1">
                            <a:latin typeface="Cambria Math" panose="02040503050406030204" pitchFamily="18" charset="0"/>
                          </a:rPr>
                          <m:t>0.02994×</m:t>
                        </m:r>
                        <m:r>
                          <a:rPr lang="en-US" sz="2400" b="0" i="1" smtClean="0">
                            <a:latin typeface="Cambria Math" panose="02040503050406030204" pitchFamily="18" charset="0"/>
                          </a:rPr>
                          <m:t>10</m:t>
                        </m:r>
                        <m:r>
                          <a:rPr lang="en-US" sz="2400" b="0" i="1" baseline="30000" smtClean="0">
                            <a:latin typeface="Cambria Math" panose="02040503050406030204" pitchFamily="18" charset="0"/>
                          </a:rPr>
                          <m:t>5</m:t>
                        </m:r>
                      </m:num>
                      <m:den>
                        <m:r>
                          <a:rPr lang="en-US" sz="2400" b="0" i="1" smtClean="0">
                            <a:latin typeface="Cambria Math" panose="02040503050406030204" pitchFamily="18" charset="0"/>
                          </a:rPr>
                          <m:t>10</m:t>
                        </m:r>
                        <m:r>
                          <a:rPr lang="en-US" sz="2400" b="0" i="1" baseline="30000" smtClean="0">
                            <a:latin typeface="Cambria Math" panose="02040503050406030204" pitchFamily="18" charset="0"/>
                          </a:rPr>
                          <m:t>3</m:t>
                        </m:r>
                      </m:den>
                    </m:f>
                  </m:oMath>
                </a14:m>
                <a:r>
                  <a:rPr lang="en-US" sz="2400" dirty="0" smtClean="0"/>
                  <a:t>= </a:t>
                </a:r>
                <a:r>
                  <a:rPr lang="en-US" sz="2400" dirty="0"/>
                  <a:t>2990 - </a:t>
                </a:r>
                <a:r>
                  <a:rPr lang="en-US" sz="2400" dirty="0" smtClean="0"/>
                  <a:t>239.5</a:t>
                </a:r>
              </a:p>
              <a:p>
                <a:endParaRPr lang="en-US" sz="2400" dirty="0"/>
              </a:p>
              <a:p>
                <a:endParaRPr lang="en-US" sz="2800" dirty="0"/>
              </a:p>
            </p:txBody>
          </p:sp>
        </mc:Choice>
        <mc:Fallback xmlns="">
          <p:sp>
            <p:nvSpPr>
              <p:cNvPr id="2" name="Rectangle 1"/>
              <p:cNvSpPr>
                <a:spLocks noRot="1" noChangeAspect="1" noMove="1" noResize="1" noEditPoints="1" noAdjustHandles="1" noChangeArrowheads="1" noChangeShapeType="1" noTextEdit="1"/>
              </p:cNvSpPr>
              <p:nvPr/>
            </p:nvSpPr>
            <p:spPr>
              <a:xfrm>
                <a:off x="1239982" y="1131698"/>
                <a:ext cx="10952018" cy="6379054"/>
              </a:xfrm>
              <a:prstGeom prst="rect">
                <a:avLst/>
              </a:prstGeom>
              <a:blipFill rotWithShape="0">
                <a:blip r:embed="rId2"/>
                <a:stretch>
                  <a:fillRect l="-835" t="-765" r="-1336"/>
                </a:stretch>
              </a:blipFill>
            </p:spPr>
            <p:txBody>
              <a:bodyPr/>
              <a:lstStyle/>
              <a:p>
                <a:r>
                  <a:rPr lang="en-US">
                    <a:noFill/>
                  </a:rPr>
                  <a:t> </a:t>
                </a:r>
              </a:p>
            </p:txBody>
          </p:sp>
        </mc:Fallback>
      </mc:AlternateContent>
    </p:spTree>
    <p:extLst>
      <p:ext uri="{BB962C8B-B14F-4D97-AF65-F5344CB8AC3E}">
        <p14:creationId xmlns:p14="http://schemas.microsoft.com/office/powerpoint/2010/main" val="1043883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530927" y="838030"/>
                <a:ext cx="10619509" cy="5315814"/>
              </a:xfrm>
              <a:prstGeom prst="rect">
                <a:avLst/>
              </a:prstGeom>
            </p:spPr>
            <p:txBody>
              <a:bodyPr wrap="square">
                <a:spAutoFit/>
              </a:bodyPr>
              <a:lstStyle/>
              <a:p>
                <a:r>
                  <a:rPr lang="en-US" sz="2400" dirty="0" smtClean="0"/>
                  <a:t>u</a:t>
                </a:r>
                <a:r>
                  <a:rPr lang="en-US" sz="2400" baseline="-25000" dirty="0"/>
                  <a:t>1</a:t>
                </a:r>
                <a:r>
                  <a:rPr lang="en-US" sz="2400" dirty="0"/>
                  <a:t> = 2750.5 kJ/kg</a:t>
                </a:r>
              </a:p>
              <a:p>
                <a:r>
                  <a:rPr lang="en-US" sz="2400" dirty="0"/>
                  <a:t>At state 2, P2 = 50 bar and v2 = 0.029 94 m3/kg, therefore the steam is wet, and the dryness fraction is given by equation </a:t>
                </a:r>
                <a:endParaRPr lang="en-US" sz="2400" dirty="0" smtClean="0"/>
              </a:p>
              <a:p>
                <a:r>
                  <a:rPr lang="en-US" sz="2400" dirty="0" smtClean="0"/>
                  <a:t>                                    </a:t>
                </a:r>
              </a:p>
              <a:p>
                <a:r>
                  <a:rPr lang="en-US" sz="2400" dirty="0"/>
                  <a:t> </a:t>
                </a:r>
                <a:r>
                  <a:rPr lang="en-US" sz="2400" dirty="0" smtClean="0"/>
                  <a:t>                                            x</a:t>
                </a:r>
                <a:r>
                  <a:rPr lang="en-US" sz="2400" baseline="-25000" dirty="0" smtClean="0"/>
                  <a:t>2</a:t>
                </a:r>
                <a:r>
                  <a:rPr lang="en-US" sz="2400" dirty="0" smtClean="0"/>
                  <a:t>=</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𝑣</m:t>
                        </m:r>
                        <m:r>
                          <a:rPr lang="en-US" sz="2400" b="0" i="1" baseline="-25000" smtClean="0">
                            <a:latin typeface="Cambria Math" panose="02040503050406030204" pitchFamily="18" charset="0"/>
                          </a:rPr>
                          <m:t>2</m:t>
                        </m:r>
                      </m:num>
                      <m:den>
                        <m:r>
                          <a:rPr lang="en-US" sz="2400" b="0" i="1" smtClean="0">
                            <a:latin typeface="Cambria Math" panose="02040503050406030204" pitchFamily="18" charset="0"/>
                          </a:rPr>
                          <m:t>𝑣</m:t>
                        </m:r>
                        <m:r>
                          <a:rPr lang="en-US" sz="2400" b="0" i="1" baseline="-25000" smtClean="0">
                            <a:latin typeface="Cambria Math" panose="02040503050406030204" pitchFamily="18" charset="0"/>
                          </a:rPr>
                          <m:t>𝑔</m:t>
                        </m:r>
                        <m:r>
                          <a:rPr lang="en-US" sz="2400" b="0" i="1" baseline="-25000" smtClean="0">
                            <a:latin typeface="Cambria Math" panose="02040503050406030204" pitchFamily="18" charset="0"/>
                          </a:rPr>
                          <m:t>1</m:t>
                        </m:r>
                      </m:den>
                    </m:f>
                  </m:oMath>
                </a14:m>
                <a:r>
                  <a:rPr lang="en-US" sz="2400" dirty="0" smtClean="0"/>
                  <a:t>=</a:t>
                </a:r>
                <a14:m>
                  <m:oMath xmlns:m="http://schemas.openxmlformats.org/officeDocument/2006/math">
                    <m:f>
                      <m:fPr>
                        <m:ctrlPr>
                          <a:rPr lang="en-US" sz="2400" i="1" dirty="0" smtClean="0">
                            <a:latin typeface="Cambria Math" panose="02040503050406030204" pitchFamily="18" charset="0"/>
                          </a:rPr>
                        </m:ctrlPr>
                      </m:fPr>
                      <m:num>
                        <m:r>
                          <m:rPr>
                            <m:nor/>
                          </m:rPr>
                          <a:rPr lang="en-US" sz="2400" dirty="0"/>
                          <m:t>0.029 94</m:t>
                        </m:r>
                      </m:num>
                      <m:den>
                        <m:r>
                          <m:rPr>
                            <m:nor/>
                          </m:rPr>
                          <a:rPr lang="en-US" sz="2400" dirty="0"/>
                          <m:t>0.039 44 </m:t>
                        </m:r>
                      </m:den>
                    </m:f>
                  </m:oMath>
                </a14:m>
                <a:r>
                  <a:rPr lang="en-US" sz="2400" dirty="0" smtClean="0"/>
                  <a:t>=</a:t>
                </a:r>
                <a:r>
                  <a:rPr lang="en-US" sz="2400" dirty="0"/>
                  <a:t>0.758</a:t>
                </a:r>
              </a:p>
              <a:p>
                <a:endParaRPr lang="en-US" sz="2400" dirty="0"/>
              </a:p>
              <a:p>
                <a:r>
                  <a:rPr lang="en-US" sz="2400" dirty="0" smtClean="0"/>
                  <a:t>From equation</a:t>
                </a:r>
              </a:p>
              <a:p>
                <a:r>
                  <a:rPr lang="en-US" sz="2400" dirty="0" smtClean="0"/>
                  <a:t>u</a:t>
                </a:r>
                <a:r>
                  <a:rPr lang="en-US" sz="2400" baseline="-25000" dirty="0" smtClean="0"/>
                  <a:t>2</a:t>
                </a:r>
                <a:r>
                  <a:rPr lang="en-US" sz="2400" dirty="0" smtClean="0"/>
                  <a:t> </a:t>
                </a:r>
                <a:r>
                  <a:rPr lang="en-US" sz="2400" dirty="0"/>
                  <a:t>= (</a:t>
                </a:r>
                <a:r>
                  <a:rPr lang="en-US" sz="2400" dirty="0" smtClean="0"/>
                  <a:t>1-X</a:t>
                </a:r>
                <a:r>
                  <a:rPr lang="en-US" sz="2400" baseline="-25000" dirty="0" smtClean="0"/>
                  <a:t>2</a:t>
                </a:r>
                <a:r>
                  <a:rPr lang="en-US" sz="2400" dirty="0" smtClean="0"/>
                  <a:t>)u</a:t>
                </a:r>
                <a:r>
                  <a:rPr lang="en-US" sz="2400" baseline="-25000" dirty="0" smtClean="0"/>
                  <a:t>f2</a:t>
                </a:r>
                <a:r>
                  <a:rPr lang="en-US" sz="2400" dirty="0" smtClean="0"/>
                  <a:t> </a:t>
                </a:r>
                <a:r>
                  <a:rPr lang="en-US" sz="2400" dirty="0"/>
                  <a:t>+ </a:t>
                </a:r>
                <a:r>
                  <a:rPr lang="en-US" sz="2400" dirty="0" smtClean="0"/>
                  <a:t>x</a:t>
                </a:r>
                <a:r>
                  <a:rPr lang="en-US" sz="2400" baseline="-25000" dirty="0" smtClean="0"/>
                  <a:t>2</a:t>
                </a:r>
                <a:r>
                  <a:rPr lang="en-US" sz="2400" dirty="0" smtClean="0"/>
                  <a:t>u</a:t>
                </a:r>
                <a:r>
                  <a:rPr lang="en-US" sz="2400" baseline="-25000" dirty="0" smtClean="0"/>
                  <a:t>g2</a:t>
                </a:r>
                <a:r>
                  <a:rPr lang="en-US" sz="2400" dirty="0" smtClean="0"/>
                  <a:t> =(</a:t>
                </a:r>
                <a:r>
                  <a:rPr lang="en-US" sz="2400" dirty="0"/>
                  <a:t>0.242 x 1149) + (0.758 × 2597</a:t>
                </a:r>
                <a:r>
                  <a:rPr lang="en-US" sz="2400" dirty="0" smtClean="0"/>
                  <a:t>)</a:t>
                </a:r>
                <a:endParaRPr lang="en-US" sz="2400" dirty="0"/>
              </a:p>
              <a:p>
                <a:r>
                  <a:rPr lang="en-US" sz="2400" dirty="0" smtClean="0"/>
                  <a:t>u</a:t>
                </a:r>
                <a:r>
                  <a:rPr lang="en-US" sz="2400" baseline="-25000" dirty="0" smtClean="0"/>
                  <a:t>2</a:t>
                </a:r>
                <a:r>
                  <a:rPr lang="en-US" sz="2400" dirty="0" smtClean="0"/>
                  <a:t>=278</a:t>
                </a:r>
                <a:r>
                  <a:rPr lang="en-US" sz="2400" dirty="0"/>
                  <a:t>+ 1969 = 2247 kJ/kg</a:t>
                </a:r>
              </a:p>
              <a:p>
                <a:r>
                  <a:rPr lang="en-US" sz="2400" dirty="0"/>
                  <a:t>At constant volume from equation (3.2),</a:t>
                </a:r>
              </a:p>
              <a:p>
                <a:r>
                  <a:rPr lang="en-US" sz="2400" dirty="0"/>
                  <a:t>Q = U</a:t>
                </a:r>
                <a:r>
                  <a:rPr lang="en-US" sz="2400" baseline="-25000" dirty="0"/>
                  <a:t>2</a:t>
                </a:r>
                <a:r>
                  <a:rPr lang="en-US" sz="2400" dirty="0"/>
                  <a:t>- U</a:t>
                </a:r>
                <a:r>
                  <a:rPr lang="en-US" sz="2400" baseline="-25000" dirty="0"/>
                  <a:t>1</a:t>
                </a:r>
                <a:r>
                  <a:rPr lang="en-US" sz="2400" dirty="0"/>
                  <a:t> = m(u</a:t>
                </a:r>
                <a:r>
                  <a:rPr lang="en-US" sz="2400" baseline="-25000" dirty="0"/>
                  <a:t>2</a:t>
                </a:r>
                <a:r>
                  <a:rPr lang="en-US" sz="2400" dirty="0"/>
                  <a:t>-u</a:t>
                </a:r>
                <a:r>
                  <a:rPr lang="en-US" sz="2400" baseline="-25000" dirty="0"/>
                  <a:t>1</a:t>
                </a:r>
                <a:r>
                  <a:rPr lang="en-US" sz="2400" dirty="0"/>
                  <a:t>)=0.835(2247 - 2750.5)</a:t>
                </a:r>
              </a:p>
              <a:p>
                <a:r>
                  <a:rPr lang="en-US" sz="2400" dirty="0"/>
                  <a:t>Q</a:t>
                </a:r>
                <a:r>
                  <a:rPr lang="en-US" sz="2400" dirty="0" smtClean="0"/>
                  <a:t>=-0.835 </a:t>
                </a:r>
                <a:r>
                  <a:rPr lang="en-US" sz="2400" dirty="0"/>
                  <a:t>x 503.5 = -420 kJ</a:t>
                </a:r>
              </a:p>
              <a:p>
                <a:r>
                  <a:rPr lang="en-US" sz="2400" dirty="0" smtClean="0"/>
                  <a:t>Heat </a:t>
                </a:r>
                <a:r>
                  <a:rPr lang="en-US" sz="2400" dirty="0"/>
                  <a:t>rejected = 420 </a:t>
                </a:r>
                <a:r>
                  <a:rPr lang="en-US" sz="2400" dirty="0" smtClean="0"/>
                  <a:t>kJ</a:t>
                </a:r>
                <a:endParaRPr lang="en-US" sz="2400" dirty="0"/>
              </a:p>
            </p:txBody>
          </p:sp>
        </mc:Choice>
        <mc:Fallback xmlns="">
          <p:sp>
            <p:nvSpPr>
              <p:cNvPr id="2" name="Rectangle 1"/>
              <p:cNvSpPr>
                <a:spLocks noRot="1" noChangeAspect="1" noMove="1" noResize="1" noEditPoints="1" noAdjustHandles="1" noChangeArrowheads="1" noChangeShapeType="1" noTextEdit="1"/>
              </p:cNvSpPr>
              <p:nvPr/>
            </p:nvSpPr>
            <p:spPr>
              <a:xfrm>
                <a:off x="1530927" y="838030"/>
                <a:ext cx="10619509" cy="5315814"/>
              </a:xfrm>
              <a:prstGeom prst="rect">
                <a:avLst/>
              </a:prstGeom>
              <a:blipFill rotWithShape="0">
                <a:blip r:embed="rId2"/>
                <a:stretch>
                  <a:fillRect l="-861" t="-917" r="-517"/>
                </a:stretch>
              </a:blipFill>
            </p:spPr>
            <p:txBody>
              <a:bodyPr/>
              <a:lstStyle/>
              <a:p>
                <a:r>
                  <a:rPr lang="en-US">
                    <a:noFill/>
                  </a:rPr>
                  <a:t> </a:t>
                </a:r>
              </a:p>
            </p:txBody>
          </p:sp>
        </mc:Fallback>
      </mc:AlternateContent>
    </p:spTree>
    <p:extLst>
      <p:ext uri="{BB962C8B-B14F-4D97-AF65-F5344CB8AC3E}">
        <p14:creationId xmlns:p14="http://schemas.microsoft.com/office/powerpoint/2010/main" val="4068907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830225"/>
            <a:ext cx="9940637" cy="1107996"/>
          </a:xfrm>
          <a:prstGeom prst="rect">
            <a:avLst/>
          </a:prstGeom>
        </p:spPr>
        <p:txBody>
          <a:bodyPr wrap="square">
            <a:spAutoFit/>
          </a:bodyPr>
          <a:lstStyle/>
          <a:p>
            <a:r>
              <a:rPr lang="en-US" sz="2400" dirty="0"/>
              <a:t>Figure </a:t>
            </a:r>
            <a:r>
              <a:rPr lang="en-US" sz="2400" dirty="0" smtClean="0"/>
              <a:t>shows </a:t>
            </a:r>
            <a:r>
              <a:rPr lang="en-US" sz="2400" dirty="0"/>
              <a:t>the process drawn on a T-s diagram, the shaded area representing the heat rejected by the steam</a:t>
            </a:r>
            <a:r>
              <a:rPr lang="en-US" sz="2400" dirty="0" smtClean="0"/>
              <a:t>.</a:t>
            </a:r>
          </a:p>
          <a:p>
            <a:endParaRPr lang="en-US" dirty="0"/>
          </a:p>
        </p:txBody>
      </p:sp>
      <p:pic>
        <p:nvPicPr>
          <p:cNvPr id="3" name="Picture 2"/>
          <p:cNvPicPr>
            <a:picLocks noChangeAspect="1"/>
          </p:cNvPicPr>
          <p:nvPr/>
        </p:nvPicPr>
        <p:blipFill>
          <a:blip r:embed="rId2"/>
          <a:stretch>
            <a:fillRect/>
          </a:stretch>
        </p:blipFill>
        <p:spPr>
          <a:xfrm>
            <a:off x="3175803" y="2231227"/>
            <a:ext cx="5687642" cy="3494164"/>
          </a:xfrm>
          <a:prstGeom prst="rect">
            <a:avLst/>
          </a:prstGeom>
        </p:spPr>
      </p:pic>
    </p:spTree>
    <p:extLst>
      <p:ext uri="{BB962C8B-B14F-4D97-AF65-F5344CB8AC3E}">
        <p14:creationId xmlns:p14="http://schemas.microsoft.com/office/powerpoint/2010/main" val="4207860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T-s diagram for Vapors: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T-s diagram :</a:t>
            </a:r>
          </a:p>
          <a:p>
            <a:pPr marL="0" indent="0">
              <a:buNone/>
            </a:pPr>
            <a:r>
              <a:rPr lang="en-US" dirty="0" smtClean="0">
                <a:latin typeface="Times New Roman" panose="02020603050405020304" pitchFamily="18" charset="0"/>
                <a:cs typeface="Times New Roman" panose="02020603050405020304" pitchFamily="18" charset="0"/>
              </a:rPr>
              <a:t>A Temperature-Entropy (T-s) diagram is a thermodynamic chart used to represent various states of a substance, particularly vapors, in a cycle or process. It provides insights into the relationship between temperature (T) and entropy (s), helping to visualize phase changes, such as evaporation and condensation, and the concept of dryness fraction in vapors.</a:t>
            </a:r>
          </a:p>
          <a:p>
            <a:pPr marL="0" indent="0">
              <a:buNone/>
            </a:pPr>
            <a:endParaRPr lang="en-US" dirty="0"/>
          </a:p>
        </p:txBody>
      </p:sp>
    </p:spTree>
    <p:extLst>
      <p:ext uri="{BB962C8B-B14F-4D97-AF65-F5344CB8AC3E}">
        <p14:creationId xmlns:p14="http://schemas.microsoft.com/office/powerpoint/2010/main" val="4259496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T-s diagram for vapors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8763" y="1891146"/>
            <a:ext cx="11194473" cy="4358554"/>
          </a:xfrm>
        </p:spPr>
        <p:txBody>
          <a:bodyPr/>
          <a:lstStyle/>
          <a:p>
            <a:pPr marL="0" indent="0">
              <a:buNone/>
            </a:pPr>
            <a:r>
              <a:rPr lang="en-US" dirty="0" smtClean="0">
                <a:latin typeface="Times New Roman" panose="02020603050405020304" pitchFamily="18" charset="0"/>
                <a:cs typeface="Times New Roman" panose="02020603050405020304" pitchFamily="18" charset="0"/>
              </a:rPr>
              <a:t>The t-s diagram for vapors is shown in the figure. </a:t>
            </a:r>
          </a:p>
          <a:p>
            <a:pPr marL="0" indent="0">
              <a:buNone/>
            </a:pPr>
            <a:r>
              <a:rPr lang="en-US" dirty="0" smtClean="0">
                <a:latin typeface="Times New Roman" panose="02020603050405020304" pitchFamily="18" charset="0"/>
                <a:cs typeface="Times New Roman" panose="02020603050405020304" pitchFamily="18" charset="0"/>
              </a:rPr>
              <a:t>The three lines of constant pressure(p1,p2,p3)              </a:t>
            </a:r>
          </a:p>
          <a:p>
            <a:pPr marL="0" indent="0">
              <a:buNone/>
            </a:pPr>
            <a:r>
              <a:rPr lang="en-US" dirty="0" smtClean="0">
                <a:latin typeface="Times New Roman" panose="02020603050405020304" pitchFamily="18" charset="0"/>
                <a:cs typeface="Times New Roman" panose="02020603050405020304" pitchFamily="18" charset="0"/>
              </a:rPr>
              <a:t>are shown as line ABCD</a:t>
            </a:r>
            <a:r>
              <a:rPr lang="en-US" dirty="0">
                <a:latin typeface="Times New Roman" panose="02020603050405020304" pitchFamily="18" charset="0"/>
                <a:cs typeface="Times New Roman" panose="02020603050405020304" pitchFamily="18" charset="0"/>
              </a:rPr>
              <a:t>, EFGH and JKLM.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pressure lines in the liquid region are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practically </a:t>
            </a:r>
            <a:r>
              <a:rPr lang="en-US" dirty="0">
                <a:latin typeface="Times New Roman" panose="02020603050405020304" pitchFamily="18" charset="0"/>
                <a:cs typeface="Times New Roman" panose="02020603050405020304" pitchFamily="18" charset="0"/>
              </a:rPr>
              <a:t>coincident with the saturated </a:t>
            </a:r>
            <a:r>
              <a:rPr lang="en-US" dirty="0" smtClean="0">
                <a:latin typeface="Times New Roman" panose="02020603050405020304" pitchFamily="18" charset="0"/>
                <a:cs typeface="Times New Roman" panose="02020603050405020304" pitchFamily="18" charset="0"/>
              </a:rPr>
              <a:t>liquid</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line (i.e. portions AB, EF, and JK), and the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difference </a:t>
            </a:r>
            <a:r>
              <a:rPr lang="en-US" dirty="0">
                <a:latin typeface="Times New Roman" panose="02020603050405020304" pitchFamily="18" charset="0"/>
                <a:cs typeface="Times New Roman" panose="02020603050405020304" pitchFamily="18" charset="0"/>
              </a:rPr>
              <a:t>is usually neglected.</a:t>
            </a:r>
          </a:p>
        </p:txBody>
      </p:sp>
      <p:pic>
        <p:nvPicPr>
          <p:cNvPr id="4" name="Picture 3"/>
          <p:cNvPicPr>
            <a:picLocks noChangeAspect="1"/>
          </p:cNvPicPr>
          <p:nvPr/>
        </p:nvPicPr>
        <p:blipFill>
          <a:blip r:embed="rId2"/>
          <a:stretch>
            <a:fillRect/>
          </a:stretch>
        </p:blipFill>
        <p:spPr>
          <a:xfrm>
            <a:off x="6827913" y="2885431"/>
            <a:ext cx="4470469" cy="3364269"/>
          </a:xfrm>
          <a:prstGeom prst="rect">
            <a:avLst/>
          </a:prstGeom>
        </p:spPr>
      </p:pic>
    </p:spTree>
    <p:extLst>
      <p:ext uri="{BB962C8B-B14F-4D97-AF65-F5344CB8AC3E}">
        <p14:creationId xmlns:p14="http://schemas.microsoft.com/office/powerpoint/2010/main" val="2824260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6746" y="933502"/>
            <a:ext cx="11336481" cy="3785652"/>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pressure remains constant with temperature when the latent heat is added, hence the pressure lines are horizontal in the wet region (i.e. portions BC, FG, and KL). The pressure lines curve upwards in the superheat region as shown (i.e. portions CD, GH, and LM). Thus the temperature rises as heating continues at constant pressure</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One constant volume line </a:t>
            </a:r>
            <a:r>
              <a:rPr lang="en-US" sz="2400" dirty="0" smtClean="0">
                <a:latin typeface="Times New Roman" panose="02020603050405020304" pitchFamily="18" charset="0"/>
                <a:cs typeface="Times New Roman" panose="02020603050405020304" pitchFamily="18" charset="0"/>
              </a:rPr>
              <a:t>shown in dotted line.</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Lines of constant volume are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concave down </a:t>
            </a:r>
            <a:r>
              <a:rPr lang="en-US" sz="2400" dirty="0">
                <a:latin typeface="Times New Roman" panose="02020603050405020304" pitchFamily="18" charset="0"/>
                <a:cs typeface="Times New Roman" panose="02020603050405020304" pitchFamily="18" charset="0"/>
              </a:rPr>
              <a:t>in the wet </a:t>
            </a:r>
            <a:r>
              <a:rPr lang="en-US" sz="2400" dirty="0" smtClean="0">
                <a:latin typeface="Times New Roman" panose="02020603050405020304" pitchFamily="18" charset="0"/>
                <a:cs typeface="Times New Roman" panose="02020603050405020304" pitchFamily="18" charset="0"/>
              </a:rPr>
              <a:t>region</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a:t>
            </a:r>
            <a:r>
              <a:rPr lang="en-US" sz="2400" dirty="0" err="1" smtClean="0">
                <a:latin typeface="Times New Roman" panose="02020603050405020304" pitchFamily="18" charset="0"/>
                <a:cs typeface="Times New Roman" panose="02020603050405020304" pitchFamily="18" charset="0"/>
              </a:rPr>
              <a:t>slopeup</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more steeply </a:t>
            </a:r>
            <a:r>
              <a:rPr lang="en-US" sz="2400" dirty="0" smtClean="0">
                <a:latin typeface="Times New Roman" panose="02020603050405020304" pitchFamily="18" charset="0"/>
                <a:cs typeface="Times New Roman" panose="02020603050405020304" pitchFamily="18" charset="0"/>
              </a:rPr>
              <a:t>than</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pressure lines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superheat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region.</a:t>
            </a:r>
          </a:p>
        </p:txBody>
      </p:sp>
      <p:pic>
        <p:nvPicPr>
          <p:cNvPr id="3" name="Picture 2"/>
          <p:cNvPicPr>
            <a:picLocks noChangeAspect="1"/>
          </p:cNvPicPr>
          <p:nvPr/>
        </p:nvPicPr>
        <p:blipFill>
          <a:blip r:embed="rId2"/>
          <a:stretch>
            <a:fillRect/>
          </a:stretch>
        </p:blipFill>
        <p:spPr>
          <a:xfrm>
            <a:off x="5761759" y="2848790"/>
            <a:ext cx="5512378" cy="3740727"/>
          </a:xfrm>
          <a:prstGeom prst="rect">
            <a:avLst/>
          </a:prstGeom>
        </p:spPr>
      </p:pic>
    </p:spTree>
    <p:extLst>
      <p:ext uri="{BB962C8B-B14F-4D97-AF65-F5344CB8AC3E}">
        <p14:creationId xmlns:p14="http://schemas.microsoft.com/office/powerpoint/2010/main" val="1974551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974273" y="384466"/>
                <a:ext cx="8884227" cy="5875839"/>
              </a:xfrm>
              <a:prstGeom prst="rect">
                <a:avLst/>
              </a:prstGeom>
            </p:spPr>
            <p:txBody>
              <a:bodyPr wrap="square">
                <a:spAutoFit/>
              </a:bodyPr>
              <a:lstStyle/>
              <a:p>
                <a:endParaRPr lang="en-US" dirty="0" smtClean="0"/>
              </a:p>
              <a:p>
                <a:r>
                  <a:rPr lang="en-US" sz="2800" dirty="0">
                    <a:latin typeface="Times New Roman" panose="02020603050405020304" pitchFamily="18" charset="0"/>
                    <a:cs typeface="Times New Roman" panose="02020603050405020304" pitchFamily="18" charset="0"/>
                  </a:rPr>
                  <a:t>In steam tables the entropy of the saturated liquid and the dry saturated </a:t>
                </a:r>
                <a:r>
                  <a:rPr lang="en-US" sz="2800" dirty="0" smtClean="0">
                    <a:latin typeface="Times New Roman" panose="02020603050405020304" pitchFamily="18" charset="0"/>
                    <a:cs typeface="Times New Roman" panose="02020603050405020304" pitchFamily="18" charset="0"/>
                  </a:rPr>
                  <a:t>vapor </a:t>
                </a:r>
                <a:r>
                  <a:rPr lang="en-US" sz="2800" dirty="0">
                    <a:latin typeface="Times New Roman" panose="02020603050405020304" pitchFamily="18" charset="0"/>
                    <a:cs typeface="Times New Roman" panose="02020603050405020304" pitchFamily="18" charset="0"/>
                  </a:rPr>
                  <a:t>are represented by </a:t>
                </a:r>
                <a:r>
                  <a:rPr lang="en-US" sz="2800" dirty="0" smtClean="0">
                    <a:latin typeface="Times New Roman" panose="02020603050405020304" pitchFamily="18" charset="0"/>
                    <a:cs typeface="Times New Roman" panose="02020603050405020304" pitchFamily="18" charset="0"/>
                  </a:rPr>
                  <a:t>s</a:t>
                </a:r>
                <a:r>
                  <a:rPr lang="en-US" sz="2800" baseline="-25000" dirty="0" smtClean="0">
                    <a:latin typeface="Times New Roman" panose="02020603050405020304" pitchFamily="18" charset="0"/>
                    <a:cs typeface="Times New Roman" panose="02020603050405020304" pitchFamily="18" charset="0"/>
                  </a:rPr>
                  <a:t>f</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s</a:t>
                </a:r>
                <a:r>
                  <a:rPr lang="en-US" sz="2800" baseline="-25000" dirty="0" smtClean="0">
                    <a:latin typeface="Times New Roman" panose="02020603050405020304" pitchFamily="18" charset="0"/>
                    <a:cs typeface="Times New Roman" panose="02020603050405020304" pitchFamily="18" charset="0"/>
                  </a:rPr>
                  <a:t>g</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respectively. The difference, </a:t>
                </a:r>
                <a:r>
                  <a:rPr lang="en-US" sz="2800" dirty="0" smtClean="0">
                    <a:latin typeface="Times New Roman" panose="02020603050405020304" pitchFamily="18" charset="0"/>
                    <a:cs typeface="Times New Roman" panose="02020603050405020304" pitchFamily="18" charset="0"/>
                  </a:rPr>
                  <a:t>s</a:t>
                </a:r>
                <a:r>
                  <a:rPr lang="en-US" sz="2800" baseline="-25000" dirty="0" smtClean="0">
                    <a:latin typeface="Times New Roman" panose="02020603050405020304" pitchFamily="18" charset="0"/>
                    <a:cs typeface="Times New Roman" panose="02020603050405020304" pitchFamily="18" charset="0"/>
                  </a:rPr>
                  <a:t>g</a:t>
                </a:r>
                <a:r>
                  <a:rPr lang="en-US" sz="2800" dirty="0" smtClean="0">
                    <a:latin typeface="Times New Roman" panose="02020603050405020304" pitchFamily="18" charset="0"/>
                    <a:cs typeface="Times New Roman" panose="02020603050405020304" pitchFamily="18" charset="0"/>
                  </a:rPr>
                  <a:t>-s</a:t>
                </a:r>
                <a:r>
                  <a:rPr lang="en-US" sz="2800" baseline="-25000" dirty="0" smtClean="0">
                    <a:latin typeface="Times New Roman" panose="02020603050405020304" pitchFamily="18" charset="0"/>
                    <a:cs typeface="Times New Roman" panose="02020603050405020304" pitchFamily="18" charset="0"/>
                  </a:rPr>
                  <a:t>f</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S</a:t>
                </a:r>
                <a:r>
                  <a:rPr lang="en-US" sz="2800" baseline="-25000" dirty="0" err="1" smtClean="0">
                    <a:latin typeface="Times New Roman" panose="02020603050405020304" pitchFamily="18" charset="0"/>
                    <a:cs typeface="Times New Roman" panose="02020603050405020304" pitchFamily="18" charset="0"/>
                  </a:rPr>
                  <a:t>fg</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is also tabulated. The entropy of wet steam is given by the entropy of the water in the mixture plus the entropy of the dry steam in the mixture. For wet steam with dryness fraction, x, we </a:t>
                </a:r>
                <a:r>
                  <a:rPr lang="en-US" sz="2800" dirty="0" smtClean="0">
                    <a:latin typeface="Times New Roman" panose="02020603050405020304" pitchFamily="18" charset="0"/>
                    <a:cs typeface="Times New Roman" panose="02020603050405020304" pitchFamily="18" charset="0"/>
                  </a:rPr>
                  <a:t>have:</a:t>
                </a:r>
              </a:p>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𝑠</m:t>
                      </m:r>
                      <m:r>
                        <a:rPr lang="en-US" sz="2800" b="0" i="1" smtClean="0">
                          <a:latin typeface="Cambria Math" panose="02040503050406030204" pitchFamily="18" charset="0"/>
                        </a:rPr>
                        <m:t>=</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1−</m:t>
                          </m:r>
                          <m:r>
                            <a:rPr lang="en-US" sz="2800" b="0" i="1" smtClean="0">
                              <a:latin typeface="Cambria Math" panose="02040503050406030204" pitchFamily="18" charset="0"/>
                            </a:rPr>
                            <m:t>𝑥</m:t>
                          </m:r>
                        </m:e>
                      </m:d>
                      <m:r>
                        <a:rPr lang="en-US" sz="2800" b="0" i="1" smtClean="0">
                          <a:latin typeface="Cambria Math" panose="02040503050406030204" pitchFamily="18" charset="0"/>
                        </a:rPr>
                        <m:t>𝑠</m:t>
                      </m:r>
                      <m:r>
                        <a:rPr lang="en-US" sz="2800" b="0" i="1" baseline="-25000" smtClean="0">
                          <a:latin typeface="Cambria Math" panose="02040503050406030204" pitchFamily="18" charset="0"/>
                        </a:rPr>
                        <m:t>𝑓</m:t>
                      </m:r>
                      <m:r>
                        <a:rPr lang="en-US" sz="2800" b="0" i="1" smtClean="0">
                          <a:latin typeface="Cambria Math" panose="02040503050406030204" pitchFamily="18" charset="0"/>
                        </a:rPr>
                        <m:t>+</m:t>
                      </m:r>
                      <m:r>
                        <a:rPr lang="en-US" sz="2800" b="0" i="1" smtClean="0">
                          <a:latin typeface="Cambria Math" panose="02040503050406030204" pitchFamily="18" charset="0"/>
                        </a:rPr>
                        <m:t>𝑥</m:t>
                      </m:r>
                      <m:r>
                        <a:rPr lang="en-US" sz="2800" b="0" i="1" smtClean="0">
                          <a:latin typeface="Cambria Math" panose="02040503050406030204" pitchFamily="18" charset="0"/>
                        </a:rPr>
                        <m:t> </m:t>
                      </m:r>
                      <m:r>
                        <a:rPr lang="en-US" sz="2800" b="0" i="1" smtClean="0">
                          <a:latin typeface="Cambria Math" panose="02040503050406030204" pitchFamily="18" charset="0"/>
                        </a:rPr>
                        <m:t>𝑠</m:t>
                      </m:r>
                      <m:r>
                        <m:rPr>
                          <m:sty m:val="p"/>
                        </m:rPr>
                        <a:rPr lang="en-US" sz="2800" b="0" i="0" baseline="-25000" smtClean="0">
                          <a:latin typeface="Cambria Math" panose="02040503050406030204" pitchFamily="18" charset="0"/>
                        </a:rPr>
                        <m:t>g</m:t>
                      </m:r>
                    </m:oMath>
                  </m:oMathPara>
                </a14:m>
                <a:endParaRPr lang="en-US" sz="2800" baseline="-2500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800" i="1">
                          <a:latin typeface="Cambria Math" panose="02040503050406030204" pitchFamily="18" charset="0"/>
                        </a:rPr>
                        <m:t>𝑠</m:t>
                      </m:r>
                      <m:r>
                        <a:rPr lang="en-US" sz="2800" i="1">
                          <a:latin typeface="Cambria Math" panose="02040503050406030204" pitchFamily="18" charset="0"/>
                        </a:rPr>
                        <m:t>=</m:t>
                      </m:r>
                      <m:r>
                        <a:rPr lang="en-US" sz="2800" i="1">
                          <a:latin typeface="Cambria Math" panose="02040503050406030204" pitchFamily="18" charset="0"/>
                        </a:rPr>
                        <m:t>𝑠𝑓</m:t>
                      </m:r>
                      <m:r>
                        <a:rPr lang="en-US" sz="2800" i="1">
                          <a:latin typeface="Cambria Math" panose="02040503050406030204" pitchFamily="18" charset="0"/>
                        </a:rPr>
                        <m:t>+</m:t>
                      </m:r>
                      <m:r>
                        <a:rPr lang="en-US" sz="2800" i="1">
                          <a:latin typeface="Cambria Math" panose="02040503050406030204" pitchFamily="18" charset="0"/>
                        </a:rPr>
                        <m:t>𝑥</m:t>
                      </m:r>
                      <m:r>
                        <a:rPr lang="en-US" sz="2800" i="1">
                          <a:latin typeface="Cambria Math" panose="02040503050406030204" pitchFamily="18" charset="0"/>
                        </a:rPr>
                        <m:t> (</m:t>
                      </m:r>
                      <m:r>
                        <a:rPr lang="en-US" sz="2800" b="0" i="1" smtClean="0">
                          <a:latin typeface="Cambria Math" panose="02040503050406030204" pitchFamily="18" charset="0"/>
                        </a:rPr>
                        <m:t>𝑠𝑔</m:t>
                      </m:r>
                      <m:r>
                        <a:rPr lang="en-US" sz="2800" b="0" i="1" smtClean="0">
                          <a:latin typeface="Cambria Math" panose="02040503050406030204" pitchFamily="18" charset="0"/>
                        </a:rPr>
                        <m:t>−</m:t>
                      </m:r>
                      <m:r>
                        <a:rPr lang="en-US" sz="2800" i="1">
                          <a:latin typeface="Cambria Math" panose="02040503050406030204" pitchFamily="18" charset="0"/>
                        </a:rPr>
                        <m:t>𝑠</m:t>
                      </m:r>
                      <m:r>
                        <m:rPr>
                          <m:sty m:val="p"/>
                        </m:rPr>
                        <a:rPr lang="en-US" sz="2800" baseline="-25000">
                          <a:latin typeface="Cambria Math" panose="02040503050406030204" pitchFamily="18" charset="0"/>
                        </a:rPr>
                        <m:t>f</m:t>
                      </m:r>
                      <m:r>
                        <a:rPr lang="en-US" sz="2800" b="0" i="1" smtClean="0">
                          <a:latin typeface="Cambria Math" panose="02040503050406030204" pitchFamily="18" charset="0"/>
                        </a:rPr>
                        <m:t>)</m:t>
                      </m:r>
                    </m:oMath>
                  </m:oMathPara>
                </a14:m>
                <a:endParaRPr lang="en-US" sz="2800" baseline="-25000" dirty="0" smtClean="0">
                  <a:latin typeface="Times New Roman" panose="02020603050405020304" pitchFamily="18" charset="0"/>
                  <a:cs typeface="Times New Roman" panose="02020603050405020304" pitchFamily="18" charset="0"/>
                </a:endParaRPr>
              </a:p>
              <a:p>
                <a:pPr algn="ctr"/>
                <a14:m>
                  <m:oMath xmlns:m="http://schemas.openxmlformats.org/officeDocument/2006/math">
                    <m:r>
                      <a:rPr lang="en-US" sz="2800" i="1">
                        <a:latin typeface="Cambria Math" panose="02040503050406030204" pitchFamily="18" charset="0"/>
                      </a:rPr>
                      <m:t>𝑠</m:t>
                    </m:r>
                    <m:r>
                      <a:rPr lang="en-US" sz="2800" i="1">
                        <a:latin typeface="Cambria Math" panose="02040503050406030204" pitchFamily="18" charset="0"/>
                      </a:rPr>
                      <m:t>=</m:t>
                    </m:r>
                    <m:r>
                      <a:rPr lang="en-US" sz="2800" i="1">
                        <a:latin typeface="Cambria Math" panose="02040503050406030204" pitchFamily="18" charset="0"/>
                      </a:rPr>
                      <m:t>𝑠𝑓</m:t>
                    </m:r>
                    <m:r>
                      <a:rPr lang="en-US" sz="2800" b="0" i="1" smtClean="0">
                        <a:latin typeface="Cambria Math" panose="02040503050406030204" pitchFamily="18" charset="0"/>
                      </a:rPr>
                      <m:t>−</m:t>
                    </m:r>
                    <m:r>
                      <a:rPr lang="en-US" sz="2800" b="0" i="1" smtClean="0">
                        <a:latin typeface="Cambria Math" panose="02040503050406030204" pitchFamily="18" charset="0"/>
                      </a:rPr>
                      <m:t>𝑥</m:t>
                    </m:r>
                  </m:oMath>
                </a14:m>
                <a:r>
                  <a:rPr lang="en-US" sz="2800" dirty="0" smtClean="0">
                    <a:latin typeface="Times New Roman" panose="02020603050405020304" pitchFamily="18" charset="0"/>
                    <a:cs typeface="Times New Roman" panose="02020603050405020304" pitchFamily="18" charset="0"/>
                  </a:rPr>
                  <a:t>S</a:t>
                </a:r>
                <a:r>
                  <a:rPr lang="en-US" sz="2800" baseline="-25000" dirty="0" smtClean="0">
                    <a:latin typeface="Times New Roman" panose="02020603050405020304" pitchFamily="18" charset="0"/>
                    <a:cs typeface="Times New Roman" panose="02020603050405020304" pitchFamily="18" charset="0"/>
                  </a:rPr>
                  <a:t>fg</a:t>
                </a:r>
              </a:p>
              <a:p>
                <a:pPr algn="ctr"/>
                <a14:m>
                  <m:oMathPara xmlns:m="http://schemas.openxmlformats.org/officeDocument/2006/math">
                    <m:oMathParaPr>
                      <m:jc m:val="centerGroup"/>
                    </m:oMathParaPr>
                    <m:oMath xmlns:m="http://schemas.openxmlformats.org/officeDocument/2006/math">
                      <m:r>
                        <a:rPr lang="en-US" sz="2800" b="0" i="1" baseline="-25000" smtClean="0">
                          <a:latin typeface="Cambria Math" panose="02040503050406030204" pitchFamily="18" charset="0"/>
                        </a:rPr>
                        <m:t>𝑥</m:t>
                      </m:r>
                      <m:r>
                        <a:rPr lang="en-US" sz="2800" b="0" i="1" baseline="-25000" smtClean="0">
                          <a:latin typeface="Cambria Math" panose="02040503050406030204" pitchFamily="18" charset="0"/>
                        </a:rPr>
                        <m:t>=</m:t>
                      </m:r>
                      <m:f>
                        <m:fPr>
                          <m:ctrlPr>
                            <a:rPr lang="en-US" sz="2800" b="0" i="1" baseline="-25000" smtClean="0">
                              <a:latin typeface="Cambria Math" panose="02040503050406030204" pitchFamily="18" charset="0"/>
                            </a:rPr>
                          </m:ctrlPr>
                        </m:fPr>
                        <m:num>
                          <m:r>
                            <a:rPr lang="en-US" sz="2800" i="1">
                              <a:latin typeface="Cambria Math" panose="02040503050406030204" pitchFamily="18" charset="0"/>
                            </a:rPr>
                            <m:t>𝑠</m:t>
                          </m:r>
                          <m:r>
                            <a:rPr lang="en-US" sz="2800" i="1">
                              <a:latin typeface="Cambria Math" panose="02040503050406030204" pitchFamily="18" charset="0"/>
                            </a:rPr>
                            <m:t>−</m:t>
                          </m:r>
                          <m:r>
                            <a:rPr lang="en-US" sz="2800" i="1">
                              <a:latin typeface="Cambria Math" panose="02040503050406030204" pitchFamily="18" charset="0"/>
                            </a:rPr>
                            <m:t>𝑠</m:t>
                          </m:r>
                          <m:r>
                            <m:rPr>
                              <m:sty m:val="p"/>
                            </m:rPr>
                            <a:rPr lang="en-US" sz="2800" baseline="-25000">
                              <a:latin typeface="Cambria Math" panose="02040503050406030204" pitchFamily="18" charset="0"/>
                            </a:rPr>
                            <m:t>f</m:t>
                          </m:r>
                        </m:num>
                        <m:den>
                          <m:r>
                            <m:rPr>
                              <m:nor/>
                            </m:rPr>
                            <a:rPr lang="en-US" sz="2800" dirty="0">
                              <a:latin typeface="Times New Roman" panose="02020603050405020304" pitchFamily="18" charset="0"/>
                              <a:cs typeface="Times New Roman" panose="02020603050405020304" pitchFamily="18" charset="0"/>
                            </a:rPr>
                            <m:t>S</m:t>
                          </m:r>
                          <m:r>
                            <m:rPr>
                              <m:nor/>
                            </m:rPr>
                            <a:rPr lang="en-US" sz="2800" baseline="-25000" dirty="0">
                              <a:latin typeface="Times New Roman" panose="02020603050405020304" pitchFamily="18" charset="0"/>
                              <a:cs typeface="Times New Roman" panose="02020603050405020304" pitchFamily="18" charset="0"/>
                            </a:rPr>
                            <m:t>fg</m:t>
                          </m:r>
                          <m:r>
                            <m:rPr>
                              <m:nor/>
                            </m:rPr>
                            <a:rPr lang="en-US" sz="2800" baseline="-25000" dirty="0">
                              <a:latin typeface="Times New Roman" panose="02020603050405020304" pitchFamily="18" charset="0"/>
                              <a:cs typeface="Times New Roman" panose="02020603050405020304" pitchFamily="18" charset="0"/>
                            </a:rPr>
                            <m:t> </m:t>
                          </m:r>
                        </m:den>
                      </m:f>
                    </m:oMath>
                  </m:oMathPara>
                </a14:m>
                <a:endParaRPr lang="en-US" sz="2800" baseline="-25000" dirty="0" smtClean="0">
                  <a:latin typeface="Times New Roman" panose="02020603050405020304" pitchFamily="18" charset="0"/>
                  <a:cs typeface="Times New Roman" panose="02020603050405020304" pitchFamily="18" charset="0"/>
                </a:endParaRPr>
              </a:p>
              <a:p>
                <a:endParaRPr lang="en-US" sz="2800" baseline="-25000" dirty="0" smtClean="0">
                  <a:latin typeface="Times New Roman" panose="02020603050405020304" pitchFamily="18" charset="0"/>
                  <a:cs typeface="Times New Roman" panose="02020603050405020304" pitchFamily="18" charset="0"/>
                </a:endParaRPr>
              </a:p>
              <a:p>
                <a:r>
                  <a:rPr lang="en-US" sz="2800" baseline="-25000" dirty="0" smtClean="0">
                    <a:latin typeface="Times New Roman" panose="02020603050405020304" pitchFamily="18" charset="0"/>
                    <a:cs typeface="Times New Roman" panose="02020603050405020304" pitchFamily="18" charset="0"/>
                  </a:rPr>
                  <a:t>It </a:t>
                </a:r>
                <a:r>
                  <a:rPr lang="en-US" sz="2800" baseline="-25000" dirty="0">
                    <a:latin typeface="Times New Roman" panose="02020603050405020304" pitchFamily="18" charset="0"/>
                    <a:cs typeface="Times New Roman" panose="02020603050405020304" pitchFamily="18" charset="0"/>
                  </a:rPr>
                  <a:t>can be seen from </a:t>
                </a:r>
                <a:r>
                  <a:rPr lang="en-US" sz="2800" baseline="-25000" dirty="0" smtClean="0">
                    <a:latin typeface="Times New Roman" panose="02020603050405020304" pitchFamily="18" charset="0"/>
                    <a:cs typeface="Times New Roman" panose="02020603050405020304" pitchFamily="18" charset="0"/>
                  </a:rPr>
                  <a:t>the above equation that </a:t>
                </a:r>
                <a:r>
                  <a:rPr lang="en-US" sz="2800" baseline="-25000" dirty="0">
                    <a:latin typeface="Times New Roman" panose="02020603050405020304" pitchFamily="18" charset="0"/>
                    <a:cs typeface="Times New Roman" panose="02020603050405020304" pitchFamily="18" charset="0"/>
                  </a:rPr>
                  <a:t>the dryness fraction is proportional to the distance of the state point from the liquid line on a T-s diagram. </a:t>
                </a:r>
              </a:p>
            </p:txBody>
          </p:sp>
        </mc:Choice>
        <mc:Fallback xmlns="">
          <p:sp>
            <p:nvSpPr>
              <p:cNvPr id="2" name="Rectangle 1"/>
              <p:cNvSpPr>
                <a:spLocks noRot="1" noChangeAspect="1" noMove="1" noResize="1" noEditPoints="1" noAdjustHandles="1" noChangeArrowheads="1" noChangeShapeType="1" noTextEdit="1"/>
              </p:cNvSpPr>
              <p:nvPr/>
            </p:nvSpPr>
            <p:spPr>
              <a:xfrm>
                <a:off x="1974273" y="384466"/>
                <a:ext cx="8884227" cy="5875839"/>
              </a:xfrm>
              <a:prstGeom prst="rect">
                <a:avLst/>
              </a:prstGeom>
              <a:blipFill rotWithShape="0">
                <a:blip r:embed="rId2"/>
                <a:stretch>
                  <a:fillRect l="-1441" r="-824" b="-2178"/>
                </a:stretch>
              </a:blipFill>
            </p:spPr>
            <p:txBody>
              <a:bodyPr/>
              <a:lstStyle/>
              <a:p>
                <a:r>
                  <a:rPr lang="en-US">
                    <a:noFill/>
                  </a:rPr>
                  <a:t> </a:t>
                </a:r>
              </a:p>
            </p:txBody>
          </p:sp>
        </mc:Fallback>
      </mc:AlternateContent>
    </p:spTree>
    <p:extLst>
      <p:ext uri="{BB962C8B-B14F-4D97-AF65-F5344CB8AC3E}">
        <p14:creationId xmlns:p14="http://schemas.microsoft.com/office/powerpoint/2010/main" val="2561671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38992" y="727364"/>
                <a:ext cx="9934402" cy="627288"/>
              </a:xfrm>
              <a:prstGeom prst="rect">
                <a:avLst/>
              </a:prstGeom>
              <a:noFill/>
            </p:spPr>
            <p:txBody>
              <a:bodyPr wrap="square" lIns="0" tIns="0" rIns="0" bIns="0" rtlCol="0">
                <a:spAutoFit/>
              </a:bodyPr>
              <a:lstStyle/>
              <a:p>
                <a:pPr algn="ctr"/>
                <a14:m>
                  <m:oMath xmlns:m="http://schemas.openxmlformats.org/officeDocument/2006/math">
                    <m:r>
                      <a:rPr lang="en-US" sz="2800" b="0" i="1" smtClean="0">
                        <a:latin typeface="Cambria Math" panose="02040503050406030204" pitchFamily="18" charset="0"/>
                      </a:rPr>
                      <m:t>𝑥</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𝑑𝑖𝑠𝑡𝑎𝑛𝑐𝑒</m:t>
                        </m:r>
                        <m:r>
                          <a:rPr lang="en-US" sz="2800" b="0" i="1" smtClean="0">
                            <a:latin typeface="Cambria Math" panose="02040503050406030204" pitchFamily="18" charset="0"/>
                          </a:rPr>
                          <m:t> </m:t>
                        </m:r>
                        <m:r>
                          <a:rPr lang="en-US" sz="2800" b="0" i="1" smtClean="0">
                            <a:latin typeface="Cambria Math" panose="02040503050406030204" pitchFamily="18" charset="0"/>
                          </a:rPr>
                          <m:t>𝐹</m:t>
                        </m:r>
                        <m:r>
                          <a:rPr lang="en-US" sz="2800" b="0" i="1" baseline="-25000" smtClean="0">
                            <a:latin typeface="Cambria Math" panose="02040503050406030204" pitchFamily="18" charset="0"/>
                          </a:rPr>
                          <m:t>1</m:t>
                        </m:r>
                      </m:num>
                      <m:den>
                        <m:r>
                          <a:rPr lang="en-US" sz="2800" b="0" i="1" smtClean="0">
                            <a:latin typeface="Cambria Math" panose="02040503050406030204" pitchFamily="18" charset="0"/>
                          </a:rPr>
                          <m:t>𝑑𝑖𝑠𝑡𝑎𝑛𝑐𝑒</m:t>
                        </m:r>
                        <m:r>
                          <a:rPr lang="en-US" sz="2800" b="0" i="1" smtClean="0">
                            <a:latin typeface="Cambria Math" panose="02040503050406030204" pitchFamily="18" charset="0"/>
                          </a:rPr>
                          <m:t> </m:t>
                        </m:r>
                        <m:r>
                          <a:rPr lang="en-US" sz="2800" b="0" i="1" smtClean="0">
                            <a:latin typeface="Cambria Math" panose="02040503050406030204" pitchFamily="18" charset="0"/>
                          </a:rPr>
                          <m:t>𝐹𝐺</m:t>
                        </m:r>
                      </m:den>
                    </m:f>
                  </m:oMath>
                </a14:m>
                <a:r>
                  <a:rPr lang="en-US" sz="2800" dirty="0" smtClean="0"/>
                  <a:t>=   </a:t>
                </a:r>
                <a14:m>
                  <m:oMath xmlns:m="http://schemas.openxmlformats.org/officeDocument/2006/math">
                    <m:f>
                      <m:fPr>
                        <m:ctrlPr>
                          <a:rPr lang="en-US" sz="2800" i="1" smtClean="0">
                            <a:latin typeface="Cambria Math" panose="02040503050406030204" pitchFamily="18" charset="0"/>
                          </a:rPr>
                        </m:ctrlPr>
                      </m:fPr>
                      <m:num>
                        <m:r>
                          <a:rPr lang="en-US" sz="2800" i="1">
                            <a:latin typeface="Cambria Math" panose="02040503050406030204" pitchFamily="18" charset="0"/>
                          </a:rPr>
                          <m:t>𝑠</m:t>
                        </m:r>
                        <m:r>
                          <a:rPr lang="en-US" sz="2800" i="1">
                            <a:latin typeface="Cambria Math" panose="02040503050406030204" pitchFamily="18" charset="0"/>
                          </a:rPr>
                          <m:t>−</m:t>
                        </m:r>
                        <m:r>
                          <a:rPr lang="en-US" sz="2800" i="1">
                            <a:latin typeface="Cambria Math" panose="02040503050406030204" pitchFamily="18" charset="0"/>
                          </a:rPr>
                          <m:t>𝑠</m:t>
                        </m:r>
                        <m:r>
                          <m:rPr>
                            <m:sty m:val="p"/>
                          </m:rPr>
                          <a:rPr lang="en-US" sz="2800" baseline="-25000">
                            <a:latin typeface="Cambria Math" panose="02040503050406030204" pitchFamily="18" charset="0"/>
                          </a:rPr>
                          <m:t>f</m:t>
                        </m:r>
                      </m:num>
                      <m:den>
                        <m:r>
                          <m:rPr>
                            <m:nor/>
                          </m:rPr>
                          <a:rPr lang="en-US" sz="2800" dirty="0"/>
                          <m:t>S</m:t>
                        </m:r>
                        <m:r>
                          <m:rPr>
                            <m:nor/>
                          </m:rPr>
                          <a:rPr lang="en-US" sz="2800" baseline="-25000" dirty="0"/>
                          <m:t>fg</m:t>
                        </m:r>
                      </m:den>
                    </m:f>
                  </m:oMath>
                </a14:m>
                <a:endParaRPr lang="en-US" sz="2800" dirty="0"/>
              </a:p>
            </p:txBody>
          </p:sp>
        </mc:Choice>
        <mc:Fallback xmlns="">
          <p:sp>
            <p:nvSpPr>
              <p:cNvPr id="2" name="TextBox 1"/>
              <p:cNvSpPr txBox="1">
                <a:spLocks noRot="1" noChangeAspect="1" noMove="1" noResize="1" noEditPoints="1" noAdjustHandles="1" noChangeArrowheads="1" noChangeShapeType="1" noTextEdit="1"/>
              </p:cNvSpPr>
              <p:nvPr/>
            </p:nvSpPr>
            <p:spPr>
              <a:xfrm>
                <a:off x="238992" y="727364"/>
                <a:ext cx="9934402" cy="627288"/>
              </a:xfrm>
              <a:prstGeom prst="rect">
                <a:avLst/>
              </a:prstGeom>
              <a:blipFill rotWithShape="0">
                <a:blip r:embed="rId2"/>
                <a:stretch>
                  <a:fillRect t="-3883" b="-16505"/>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6652859" y="2390672"/>
            <a:ext cx="5058481" cy="3724795"/>
          </a:xfrm>
          <a:prstGeom prst="rect">
            <a:avLst/>
          </a:prstGeom>
        </p:spPr>
      </p:pic>
      <p:sp>
        <p:nvSpPr>
          <p:cNvPr id="5" name="Rectangle 4"/>
          <p:cNvSpPr/>
          <p:nvPr/>
        </p:nvSpPr>
        <p:spPr>
          <a:xfrm>
            <a:off x="509252" y="1465881"/>
            <a:ext cx="6348749" cy="120032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he area under FG line in the given figure represents the specific enthalpy of vaporization </a:t>
            </a:r>
            <a:r>
              <a:rPr lang="en-US" sz="2400" dirty="0" err="1" smtClean="0">
                <a:latin typeface="Times New Roman" panose="02020603050405020304" pitchFamily="18" charset="0"/>
                <a:cs typeface="Times New Roman" panose="02020603050405020304" pitchFamily="18" charset="0"/>
              </a:rPr>
              <a:t>h</a:t>
            </a:r>
            <a:r>
              <a:rPr lang="en-US" sz="2400" baseline="-25000" dirty="0" err="1" smtClean="0">
                <a:latin typeface="Times New Roman" panose="02020603050405020304" pitchFamily="18" charset="0"/>
                <a:cs typeface="Times New Roman" panose="02020603050405020304" pitchFamily="18" charset="0"/>
              </a:rPr>
              <a:t>fg</a:t>
            </a:r>
            <a:r>
              <a:rPr lang="en-US" sz="2400" dirty="0" smtClean="0">
                <a:latin typeface="Times New Roman" panose="02020603050405020304" pitchFamily="18" charset="0"/>
                <a:cs typeface="Times New Roman" panose="02020603050405020304" pitchFamily="18" charset="0"/>
              </a:rPr>
              <a:t> . The area under the line F1 is given by x</a:t>
            </a:r>
            <a:r>
              <a:rPr lang="en-US" sz="2400" baseline="-25000" dirty="0" smtClean="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a:t>
            </a:r>
            <a:r>
              <a:rPr lang="en-US" sz="2400" baseline="-25000" dirty="0" err="1" smtClean="0">
                <a:latin typeface="Times New Roman" panose="02020603050405020304" pitchFamily="18" charset="0"/>
                <a:cs typeface="Times New Roman" panose="02020603050405020304" pitchFamily="18" charset="0"/>
              </a:rPr>
              <a:t>fg</a:t>
            </a:r>
            <a:r>
              <a:rPr lang="en-US" sz="2400" baseline="-25000" dirty="0" smtClean="0">
                <a:latin typeface="Times New Roman" panose="02020603050405020304" pitchFamily="18" charset="0"/>
                <a:cs typeface="Times New Roman" panose="02020603050405020304" pitchFamily="18" charset="0"/>
              </a:rPr>
              <a:t>.</a:t>
            </a:r>
            <a:endParaRPr lang="en-US" sz="24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068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72938" y="446808"/>
                <a:ext cx="10037618" cy="6776022"/>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Solved example:</a:t>
                </a:r>
              </a:p>
              <a:p>
                <a:r>
                  <a:rPr lang="en-US" sz="2400" dirty="0" smtClean="0"/>
                  <a:t>1 </a:t>
                </a:r>
                <a:r>
                  <a:rPr lang="en-US" sz="2400" dirty="0"/>
                  <a:t>kg of steam at 7 bar, entropy 6.5 kJ/kg K, is heated reversibly at constant pressure until the temperature is 250°C. Calculate the heat supplied, and show on a T-s diagram the area which represents the heat flow</a:t>
                </a:r>
                <a:r>
                  <a:rPr lang="en-US" sz="2400" dirty="0" smtClean="0"/>
                  <a:t>.</a:t>
                </a:r>
              </a:p>
              <a:p>
                <a:r>
                  <a:rPr lang="en-US" sz="2400" b="1" dirty="0" smtClean="0"/>
                  <a:t>Solution:</a:t>
                </a:r>
              </a:p>
              <a:p>
                <a:r>
                  <a:rPr lang="en-US" sz="2400" b="1" dirty="0"/>
                  <a:t> </a:t>
                </a:r>
                <a:r>
                  <a:rPr lang="en-US" sz="2400" dirty="0"/>
                  <a:t>At 7 bar, </a:t>
                </a:r>
                <a:r>
                  <a:rPr lang="en-US" sz="2400" dirty="0" smtClean="0"/>
                  <a:t>s</a:t>
                </a:r>
                <a:r>
                  <a:rPr lang="en-US" sz="2400" baseline="-25000" dirty="0" smtClean="0"/>
                  <a:t>g </a:t>
                </a:r>
                <a:r>
                  <a:rPr lang="en-US" sz="2400" dirty="0"/>
                  <a:t>= 6.709 kJ/kg K, hence the steam is wet, since the actual entropy, </a:t>
                </a:r>
                <a:endParaRPr lang="en-US" sz="2400" dirty="0" smtClean="0"/>
              </a:p>
              <a:p>
                <a:r>
                  <a:rPr lang="en-US" sz="2400" dirty="0" smtClean="0"/>
                  <a:t>s</a:t>
                </a:r>
                <a:r>
                  <a:rPr lang="en-US" sz="2400" baseline="-25000" dirty="0" smtClean="0"/>
                  <a:t>f</a:t>
                </a:r>
                <a:r>
                  <a:rPr lang="en-US" sz="2400" dirty="0" smtClean="0"/>
                  <a:t> is </a:t>
                </a:r>
                <a:r>
                  <a:rPr lang="en-US" sz="2400" dirty="0"/>
                  <a:t>less than </a:t>
                </a:r>
                <a:r>
                  <a:rPr lang="en-US" sz="2400" dirty="0" smtClean="0"/>
                  <a:t>s</a:t>
                </a:r>
                <a:r>
                  <a:rPr lang="en-US" sz="2400" baseline="-25000" dirty="0" smtClean="0"/>
                  <a:t>g</a:t>
                </a:r>
                <a:endParaRPr lang="en-US" sz="2400" b="1" dirty="0"/>
              </a:p>
              <a:p>
                <a:r>
                  <a:rPr lang="en-US" sz="2400" dirty="0"/>
                  <a:t>From </a:t>
                </a:r>
                <a:r>
                  <a:rPr lang="en-US" sz="2400" dirty="0" smtClean="0"/>
                  <a:t>equation</a:t>
                </a:r>
              </a:p>
              <a:p>
                <a:endParaRPr lang="en-US" sz="2400" dirty="0" smtClean="0"/>
              </a:p>
              <a:p>
                <a:r>
                  <a:rPr lang="en-US" sz="2400" b="0" dirty="0" smtClean="0"/>
                  <a:t>                    </a:t>
                </a:r>
                <a14:m>
                  <m:oMath xmlns:m="http://schemas.openxmlformats.org/officeDocument/2006/math">
                    <m:r>
                      <a:rPr lang="en-US" sz="2400" b="0" i="1" smtClean="0">
                        <a:latin typeface="Cambria Math" panose="02040503050406030204" pitchFamily="18" charset="0"/>
                      </a:rPr>
                      <m:t>𝑥</m:t>
                    </m:r>
                    <m:r>
                      <a:rPr lang="en-US" sz="2400" b="0" i="1" smtClean="0">
                        <a:latin typeface="Cambria Math" panose="02040503050406030204" pitchFamily="18" charset="0"/>
                      </a:rPr>
                      <m:t>= </m:t>
                    </m:r>
                    <m:f>
                      <m:fPr>
                        <m:ctrlPr>
                          <a:rPr lang="en-US" sz="2400" b="0" i="1" smtClean="0">
                            <a:latin typeface="Cambria Math" panose="02040503050406030204" pitchFamily="18" charset="0"/>
                          </a:rPr>
                        </m:ctrlPr>
                      </m:fPr>
                      <m:num>
                        <m:r>
                          <a:rPr lang="en-US" sz="2400" i="1">
                            <a:latin typeface="Cambria Math" panose="02040503050406030204" pitchFamily="18" charset="0"/>
                          </a:rPr>
                          <m:t>𝑠</m:t>
                        </m:r>
                        <m:r>
                          <a:rPr lang="en-US" sz="2400" i="1" baseline="-25000">
                            <a:latin typeface="Cambria Math" panose="02040503050406030204" pitchFamily="18" charset="0"/>
                          </a:rPr>
                          <m:t>1</m:t>
                        </m:r>
                        <m:r>
                          <a:rPr lang="en-US" sz="2400" i="1">
                            <a:latin typeface="Cambria Math" panose="02040503050406030204" pitchFamily="18" charset="0"/>
                          </a:rPr>
                          <m:t>−</m:t>
                        </m:r>
                        <m:r>
                          <a:rPr lang="en-US" sz="2400" i="1">
                            <a:latin typeface="Cambria Math" panose="02040503050406030204" pitchFamily="18" charset="0"/>
                          </a:rPr>
                          <m:t>𝑠𝑓</m:t>
                        </m:r>
                        <m:r>
                          <a:rPr lang="en-US" sz="2400" i="1" baseline="-25000">
                            <a:latin typeface="Cambria Math" panose="02040503050406030204" pitchFamily="18" charset="0"/>
                          </a:rPr>
                          <m:t>1</m:t>
                        </m:r>
                      </m:num>
                      <m:den>
                        <m:r>
                          <a:rPr lang="en-US" sz="2400" b="0" i="1" smtClean="0">
                            <a:latin typeface="Cambria Math" panose="02040503050406030204" pitchFamily="18" charset="0"/>
                          </a:rPr>
                          <m:t>𝑠</m:t>
                        </m:r>
                        <m:r>
                          <a:rPr lang="en-US" sz="2400" b="0" i="1" baseline="-25000" smtClean="0">
                            <a:latin typeface="Cambria Math" panose="02040503050406030204" pitchFamily="18" charset="0"/>
                          </a:rPr>
                          <m:t>𝑓𝑔</m:t>
                        </m:r>
                        <m:r>
                          <a:rPr lang="en-US" sz="2400" b="0" i="1" baseline="-25000" smtClean="0">
                            <a:latin typeface="Cambria Math" panose="02040503050406030204" pitchFamily="18" charset="0"/>
                          </a:rPr>
                          <m:t>1</m:t>
                        </m:r>
                      </m:den>
                    </m:f>
                  </m:oMath>
                </a14:m>
                <a:r>
                  <a:rPr lang="en-US" sz="2400" dirty="0" smtClean="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6.5−1.992</m:t>
                        </m:r>
                      </m:num>
                      <m:den>
                        <m:r>
                          <a:rPr lang="en-US" sz="2400" b="0" i="1" smtClean="0">
                            <a:latin typeface="Cambria Math" panose="02040503050406030204" pitchFamily="18" charset="0"/>
                          </a:rPr>
                          <m:t>4.717</m:t>
                        </m:r>
                      </m:den>
                    </m:f>
                  </m:oMath>
                </a14:m>
                <a:r>
                  <a:rPr lang="en-US" sz="2400" dirty="0" smtClean="0"/>
                  <a:t>=0.955</a:t>
                </a:r>
              </a:p>
              <a:p>
                <a:endParaRPr lang="en-US" sz="2400" dirty="0" smtClean="0"/>
              </a:p>
              <a:p>
                <a:r>
                  <a:rPr lang="en-US" sz="2400" dirty="0" smtClean="0"/>
                  <a:t>Then from another equation from chapter 2</a:t>
                </a:r>
              </a:p>
              <a:p>
                <a:endParaRPr lang="en-US" sz="2400" b="1" dirty="0"/>
              </a:p>
              <a:p>
                <a:r>
                  <a:rPr lang="en-US" sz="2400" dirty="0" smtClean="0"/>
                  <a:t>                       h</a:t>
                </a:r>
                <a:r>
                  <a:rPr lang="en-US" sz="2400" baseline="-25000" dirty="0" smtClean="0"/>
                  <a:t>1</a:t>
                </a:r>
                <a:r>
                  <a:rPr lang="en-US" sz="2400" dirty="0" smtClean="0"/>
                  <a:t> </a:t>
                </a:r>
                <a:r>
                  <a:rPr lang="en-US" sz="2400" dirty="0"/>
                  <a:t>= </a:t>
                </a:r>
                <a:r>
                  <a:rPr lang="en-US" sz="2400" dirty="0" smtClean="0"/>
                  <a:t>h</a:t>
                </a:r>
                <a:r>
                  <a:rPr lang="en-US" sz="2400" baseline="-25000" dirty="0" smtClean="0"/>
                  <a:t>f1</a:t>
                </a:r>
                <a:r>
                  <a:rPr lang="en-US" sz="2400" dirty="0" smtClean="0"/>
                  <a:t> </a:t>
                </a:r>
                <a:r>
                  <a:rPr lang="en-US" sz="2400" dirty="0"/>
                  <a:t>+ </a:t>
                </a:r>
                <a:r>
                  <a:rPr lang="en-US" sz="2400" dirty="0" smtClean="0"/>
                  <a:t>x</a:t>
                </a:r>
                <a:r>
                  <a:rPr lang="en-US" sz="2400" baseline="-25000" dirty="0" smtClean="0"/>
                  <a:t>1</a:t>
                </a:r>
                <a:r>
                  <a:rPr lang="en-US" sz="2400" dirty="0" smtClean="0"/>
                  <a:t>h</a:t>
                </a:r>
                <a:r>
                  <a:rPr lang="en-US" sz="2400" baseline="-25000" dirty="0" smtClean="0"/>
                  <a:t>fg1</a:t>
                </a:r>
                <a:r>
                  <a:rPr lang="en-US" sz="2400" dirty="0" smtClean="0"/>
                  <a:t> </a:t>
                </a:r>
                <a:r>
                  <a:rPr lang="en-US" sz="2400" dirty="0"/>
                  <a:t>= 697 + (0.955 x 2067</a:t>
                </a:r>
                <a:r>
                  <a:rPr lang="en-US" sz="2400" dirty="0" smtClean="0"/>
                  <a:t>)</a:t>
                </a:r>
                <a:br>
                  <a:rPr lang="en-US" sz="2400" dirty="0" smtClean="0"/>
                </a:br>
                <a:endParaRPr lang="en-US" sz="2400" baseline="-25000" dirty="0"/>
              </a:p>
              <a:p>
                <a:pPr lvl="2"/>
                <a:endParaRPr lang="en-US" sz="2400" b="1" dirty="0"/>
              </a:p>
            </p:txBody>
          </p:sp>
        </mc:Choice>
        <mc:Fallback xmlns="">
          <p:sp>
            <p:nvSpPr>
              <p:cNvPr id="2" name="Rectangle 1"/>
              <p:cNvSpPr>
                <a:spLocks noRot="1" noChangeAspect="1" noMove="1" noResize="1" noEditPoints="1" noAdjustHandles="1" noChangeArrowheads="1" noChangeShapeType="1" noTextEdit="1"/>
              </p:cNvSpPr>
              <p:nvPr/>
            </p:nvSpPr>
            <p:spPr>
              <a:xfrm>
                <a:off x="1672938" y="446808"/>
                <a:ext cx="10037618" cy="6776022"/>
              </a:xfrm>
              <a:prstGeom prst="rect">
                <a:avLst/>
              </a:prstGeom>
              <a:blipFill rotWithShape="0">
                <a:blip r:embed="rId2"/>
                <a:stretch>
                  <a:fillRect l="-911" t="-719" r="-121"/>
                </a:stretch>
              </a:blipFill>
            </p:spPr>
            <p:txBody>
              <a:bodyPr/>
              <a:lstStyle/>
              <a:p>
                <a:r>
                  <a:rPr lang="en-US">
                    <a:noFill/>
                  </a:rPr>
                  <a:t> </a:t>
                </a:r>
              </a:p>
            </p:txBody>
          </p:sp>
        </mc:Fallback>
      </mc:AlternateContent>
    </p:spTree>
    <p:extLst>
      <p:ext uri="{BB962C8B-B14F-4D97-AF65-F5344CB8AC3E}">
        <p14:creationId xmlns:p14="http://schemas.microsoft.com/office/powerpoint/2010/main" val="1386988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863" y="843742"/>
            <a:ext cx="12192000" cy="5386090"/>
          </a:xfrm>
          <a:prstGeom prst="rect">
            <a:avLst/>
          </a:prstGeom>
        </p:spPr>
        <p:txBody>
          <a:bodyPr wrap="square">
            <a:spAutoFit/>
          </a:bodyPr>
          <a:lstStyle/>
          <a:p>
            <a:pPr lvl="2"/>
            <a:r>
              <a:rPr lang="en-US" sz="2800" dirty="0" smtClean="0"/>
              <a:t>                         </a:t>
            </a:r>
            <a:r>
              <a:rPr lang="en-US" sz="2400" dirty="0"/>
              <a:t>h</a:t>
            </a:r>
            <a:r>
              <a:rPr lang="en-US" sz="2400" baseline="-25000" dirty="0"/>
              <a:t>1</a:t>
            </a:r>
            <a:r>
              <a:rPr lang="en-US" sz="2400" dirty="0"/>
              <a:t> = 697+ 1975</a:t>
            </a:r>
          </a:p>
          <a:p>
            <a:endParaRPr lang="en-US" sz="2400" dirty="0"/>
          </a:p>
          <a:p>
            <a:pPr lvl="2"/>
            <a:r>
              <a:rPr lang="en-US" sz="2400" b="1" dirty="0"/>
              <a:t>                         </a:t>
            </a:r>
            <a:r>
              <a:rPr lang="en-US" sz="2400" dirty="0"/>
              <a:t>h</a:t>
            </a:r>
            <a:r>
              <a:rPr lang="en-US" sz="2400" baseline="-25000" dirty="0"/>
              <a:t>1=</a:t>
            </a:r>
            <a:r>
              <a:rPr lang="en-US" sz="2400" dirty="0"/>
              <a:t>= 2672 kJ/kg</a:t>
            </a:r>
          </a:p>
          <a:p>
            <a:endParaRPr lang="en-US" sz="2400" dirty="0" smtClean="0"/>
          </a:p>
          <a:p>
            <a:r>
              <a:rPr lang="en-US" sz="2400" dirty="0" smtClean="0"/>
              <a:t>At </a:t>
            </a:r>
            <a:r>
              <a:rPr lang="en-US" sz="2400" dirty="0"/>
              <a:t>state 2 the steam is at 250°C at 7 bar, and is therefore superheated.</a:t>
            </a:r>
            <a:br>
              <a:rPr lang="en-US" sz="2400" dirty="0"/>
            </a:br>
            <a:endParaRPr lang="en-US" sz="2400" dirty="0"/>
          </a:p>
          <a:p>
            <a:r>
              <a:rPr lang="en-US" sz="2400" dirty="0"/>
              <a:t> From superheat tables,</a:t>
            </a:r>
          </a:p>
          <a:p>
            <a:pPr lvl="2"/>
            <a:r>
              <a:rPr lang="en-US" sz="2400" dirty="0"/>
              <a:t>                             h</a:t>
            </a:r>
            <a:r>
              <a:rPr lang="en-US" sz="2400" baseline="-25000" dirty="0"/>
              <a:t>2</a:t>
            </a:r>
            <a:r>
              <a:rPr lang="en-US" sz="2400" dirty="0"/>
              <a:t> = 2955 </a:t>
            </a:r>
            <a:r>
              <a:rPr lang="en-US" sz="2400" dirty="0" smtClean="0"/>
              <a:t>kJ/kg</a:t>
            </a:r>
            <a:endParaRPr lang="en-US" sz="2400" b="1" dirty="0"/>
          </a:p>
          <a:p>
            <a:endParaRPr lang="en-US" sz="2400" dirty="0" smtClean="0"/>
          </a:p>
          <a:p>
            <a:r>
              <a:rPr lang="en-US" sz="2400" dirty="0" smtClean="0"/>
              <a:t>At </a:t>
            </a:r>
            <a:r>
              <a:rPr lang="en-US" sz="2400" dirty="0"/>
              <a:t>constant pressure from equation (</a:t>
            </a:r>
            <a:r>
              <a:rPr lang="en-US" sz="2400" dirty="0" smtClean="0"/>
              <a:t>3.3)</a:t>
            </a:r>
          </a:p>
          <a:p>
            <a:r>
              <a:rPr lang="en-US" sz="2400" dirty="0"/>
              <a:t> </a:t>
            </a:r>
            <a:r>
              <a:rPr lang="en-US" sz="2400" dirty="0" smtClean="0"/>
              <a:t>                                  Q=h</a:t>
            </a:r>
            <a:r>
              <a:rPr lang="en-US" sz="2400" baseline="-25000" dirty="0" smtClean="0"/>
              <a:t>2</a:t>
            </a:r>
            <a:r>
              <a:rPr lang="en-US" sz="2400" dirty="0" smtClean="0"/>
              <a:t>-h</a:t>
            </a:r>
            <a:r>
              <a:rPr lang="en-US" sz="2400" baseline="-25000" dirty="0" smtClean="0"/>
              <a:t>1</a:t>
            </a:r>
            <a:r>
              <a:rPr lang="en-US" sz="2400" dirty="0" smtClean="0"/>
              <a:t> </a:t>
            </a:r>
            <a:r>
              <a:rPr lang="en-US" sz="2400" dirty="0"/>
              <a:t>= 2955 </a:t>
            </a:r>
            <a:r>
              <a:rPr lang="en-US" sz="2400" dirty="0" smtClean="0"/>
              <a:t>– 2672</a:t>
            </a:r>
          </a:p>
          <a:p>
            <a:endParaRPr lang="en-US" sz="2400" b="1" dirty="0" smtClean="0"/>
          </a:p>
          <a:p>
            <a:pPr lvl="7"/>
            <a:r>
              <a:rPr lang="en-US" sz="2400" dirty="0" smtClean="0"/>
              <a:t>Q=</a:t>
            </a:r>
            <a:r>
              <a:rPr lang="en-US" sz="2400" dirty="0"/>
              <a:t>283 kJ/kg</a:t>
            </a:r>
          </a:p>
          <a:p>
            <a:endParaRPr lang="en-US" sz="2800" dirty="0"/>
          </a:p>
        </p:txBody>
      </p:sp>
    </p:spTree>
    <p:extLst>
      <p:ext uri="{BB962C8B-B14F-4D97-AF65-F5344CB8AC3E}">
        <p14:creationId xmlns:p14="http://schemas.microsoft.com/office/powerpoint/2010/main" val="2264371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8536" y="352238"/>
            <a:ext cx="12192000" cy="1692771"/>
          </a:xfrm>
          <a:prstGeom prst="rect">
            <a:avLst/>
          </a:prstGeom>
        </p:spPr>
        <p:txBody>
          <a:bodyPr wrap="square">
            <a:spAutoFit/>
          </a:bodyPr>
          <a:lstStyle/>
          <a:p>
            <a:r>
              <a:rPr lang="en-US" sz="2800" dirty="0" smtClean="0"/>
              <a:t>                                 </a:t>
            </a:r>
            <a:r>
              <a:rPr lang="en-US" sz="2400" dirty="0" smtClean="0"/>
              <a:t>Heat </a:t>
            </a:r>
            <a:r>
              <a:rPr lang="en-US" sz="2400" dirty="0"/>
              <a:t>supplied = 283 kJ/kg</a:t>
            </a:r>
          </a:p>
          <a:p>
            <a:endParaRPr lang="en-US" sz="2400" dirty="0"/>
          </a:p>
          <a:p>
            <a:r>
              <a:rPr lang="en-US" sz="2400" dirty="0"/>
              <a:t>The T-s diagram showing the process is given in </a:t>
            </a:r>
            <a:r>
              <a:rPr lang="en-US" sz="2400" dirty="0" smtClean="0"/>
              <a:t>the figure, </a:t>
            </a:r>
            <a:r>
              <a:rPr lang="en-US" sz="2400" dirty="0"/>
              <a:t>the shaded area representing the heat flow</a:t>
            </a:r>
            <a:r>
              <a:rPr lang="en-US" sz="2800" dirty="0"/>
              <a:t>.</a:t>
            </a:r>
          </a:p>
        </p:txBody>
      </p:sp>
      <p:pic>
        <p:nvPicPr>
          <p:cNvPr id="3" name="Picture 2"/>
          <p:cNvPicPr>
            <a:picLocks noChangeAspect="1"/>
          </p:cNvPicPr>
          <p:nvPr/>
        </p:nvPicPr>
        <p:blipFill>
          <a:blip r:embed="rId2"/>
          <a:stretch>
            <a:fillRect/>
          </a:stretch>
        </p:blipFill>
        <p:spPr>
          <a:xfrm>
            <a:off x="3737264" y="2263218"/>
            <a:ext cx="6234544" cy="4012891"/>
          </a:xfrm>
          <a:prstGeom prst="rect">
            <a:avLst/>
          </a:prstGeom>
        </p:spPr>
      </p:pic>
    </p:spTree>
    <p:extLst>
      <p:ext uri="{BB962C8B-B14F-4D97-AF65-F5344CB8AC3E}">
        <p14:creationId xmlns:p14="http://schemas.microsoft.com/office/powerpoint/2010/main" val="2825342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TotalTime>
  <Words>663</Words>
  <Application>Microsoft Office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Cambria Math</vt:lpstr>
      <vt:lpstr>Times New Roman</vt:lpstr>
      <vt:lpstr>Office Theme</vt:lpstr>
      <vt:lpstr>T-s Diagram for Vapors, Dryness with Solved Examples</vt:lpstr>
      <vt:lpstr>The T-s diagram for Vapors:</vt:lpstr>
      <vt:lpstr>T-s diagram for vapors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 Diagram for vapours, dryness with solved examples</dc:title>
  <dc:creator>HUSNAIN</dc:creator>
  <cp:lastModifiedBy>Microsoft account</cp:lastModifiedBy>
  <cp:revision>24</cp:revision>
  <dcterms:created xsi:type="dcterms:W3CDTF">2024-10-05T13:15:36Z</dcterms:created>
  <dcterms:modified xsi:type="dcterms:W3CDTF">2024-11-11T15:29:08Z</dcterms:modified>
</cp:coreProperties>
</file>