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79" r:id="rId6"/>
    <p:sldId id="260" r:id="rId7"/>
    <p:sldId id="281" r:id="rId8"/>
    <p:sldId id="261" r:id="rId9"/>
    <p:sldId id="262" r:id="rId10"/>
    <p:sldId id="280" r:id="rId11"/>
    <p:sldId id="267" r:id="rId12"/>
    <p:sldId id="268" r:id="rId13"/>
    <p:sldId id="269" r:id="rId14"/>
    <p:sldId id="263" r:id="rId15"/>
    <p:sldId id="264" r:id="rId16"/>
    <p:sldId id="265" r:id="rId17"/>
    <p:sldId id="266" r:id="rId18"/>
    <p:sldId id="271" r:id="rId19"/>
    <p:sldId id="273" r:id="rId20"/>
    <p:sldId id="284" r:id="rId21"/>
    <p:sldId id="282"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0C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6" d="100"/>
          <a:sy n="76" d="100"/>
        </p:scale>
        <p:origin x="29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50FE6-B152-4BEB-88ED-FC75C30C7D44}" type="datetimeFigureOut">
              <a:rPr lang="en-CA" smtClean="0"/>
              <a:t>2024-09-22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76C58-D121-4575-9C75-12320A654806}" type="slidenum">
              <a:rPr lang="en-CA" smtClean="0"/>
              <a:t>‹#›</a:t>
            </a:fld>
            <a:endParaRPr lang="en-CA"/>
          </a:p>
        </p:txBody>
      </p:sp>
    </p:spTree>
    <p:extLst>
      <p:ext uri="{BB962C8B-B14F-4D97-AF65-F5344CB8AC3E}">
        <p14:creationId xmlns:p14="http://schemas.microsoft.com/office/powerpoint/2010/main" val="155555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AD1CA87-3DF3-47B9-A4AD-3D87D71575A8}" type="datetimeFigureOut">
              <a:rPr lang="en-CA" smtClean="0"/>
              <a:t>2024-09-22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1448731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AD1CA87-3DF3-47B9-A4AD-3D87D71575A8}" type="datetimeFigureOut">
              <a:rPr lang="en-CA" smtClean="0"/>
              <a:t>2024-09-22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381844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AD1CA87-3DF3-47B9-A4AD-3D87D71575A8}" type="datetimeFigureOut">
              <a:rPr lang="en-CA" smtClean="0"/>
              <a:t>2024-09-22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318075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AD1CA87-3DF3-47B9-A4AD-3D87D71575A8}" type="datetimeFigureOut">
              <a:rPr lang="en-CA" smtClean="0"/>
              <a:t>2024-09-22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145325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1CA87-3DF3-47B9-A4AD-3D87D71575A8}" type="datetimeFigureOut">
              <a:rPr lang="en-CA" smtClean="0"/>
              <a:t>2024-09-22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306526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AD1CA87-3DF3-47B9-A4AD-3D87D71575A8}" type="datetimeFigureOut">
              <a:rPr lang="en-CA" smtClean="0"/>
              <a:t>2024-09-22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224170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AD1CA87-3DF3-47B9-A4AD-3D87D71575A8}" type="datetimeFigureOut">
              <a:rPr lang="en-CA" smtClean="0"/>
              <a:t>2024-09-22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287504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AD1CA87-3DF3-47B9-A4AD-3D87D71575A8}" type="datetimeFigureOut">
              <a:rPr lang="en-CA" smtClean="0"/>
              <a:t>2024-09-22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80522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1CA87-3DF3-47B9-A4AD-3D87D71575A8}" type="datetimeFigureOut">
              <a:rPr lang="en-CA" smtClean="0"/>
              <a:t>2024-09-22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84746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1CA87-3DF3-47B9-A4AD-3D87D71575A8}" type="datetimeFigureOut">
              <a:rPr lang="en-CA" smtClean="0"/>
              <a:t>2024-09-22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4613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1CA87-3DF3-47B9-A4AD-3D87D71575A8}" type="datetimeFigureOut">
              <a:rPr lang="en-CA" smtClean="0"/>
              <a:t>2024-09-22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9485D7E-789A-40E9-B8C7-F08D500B713E}" type="slidenum">
              <a:rPr lang="en-CA" smtClean="0"/>
              <a:t>‹#›</a:t>
            </a:fld>
            <a:endParaRPr lang="en-CA"/>
          </a:p>
        </p:txBody>
      </p:sp>
    </p:spTree>
    <p:extLst>
      <p:ext uri="{BB962C8B-B14F-4D97-AF65-F5344CB8AC3E}">
        <p14:creationId xmlns:p14="http://schemas.microsoft.com/office/powerpoint/2010/main" val="62074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1CA87-3DF3-47B9-A4AD-3D87D71575A8}" type="datetimeFigureOut">
              <a:rPr lang="en-CA" smtClean="0"/>
              <a:t>2024-09-22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85D7E-789A-40E9-B8C7-F08D500B713E}" type="slidenum">
              <a:rPr lang="en-CA" smtClean="0"/>
              <a:t>‹#›</a:t>
            </a:fld>
            <a:endParaRPr lang="en-CA"/>
          </a:p>
        </p:txBody>
      </p:sp>
    </p:spTree>
    <p:extLst>
      <p:ext uri="{BB962C8B-B14F-4D97-AF65-F5344CB8AC3E}">
        <p14:creationId xmlns:p14="http://schemas.microsoft.com/office/powerpoint/2010/main" val="233943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smtClean="0"/>
              <a:t>Applied Thermodynamics</a:t>
            </a:r>
            <a:br>
              <a:rPr lang="en-CA" b="1" dirty="0" smtClean="0"/>
            </a:br>
            <a:r>
              <a:rPr lang="en-CA" sz="3600" b="1" u="sng" dirty="0" smtClean="0">
                <a:solidFill>
                  <a:srgbClr val="0C0C78"/>
                </a:solidFill>
              </a:rPr>
              <a:t>Chapter 1</a:t>
            </a:r>
            <a:r>
              <a:rPr lang="en-CA" dirty="0" smtClean="0"/>
              <a:t/>
            </a:r>
            <a:br>
              <a:rPr lang="en-CA" dirty="0" smtClean="0"/>
            </a:br>
            <a:r>
              <a:rPr lang="en-CA" sz="2800" b="1" u="sng" dirty="0" smtClean="0">
                <a:solidFill>
                  <a:srgbClr val="FF0000"/>
                </a:solidFill>
              </a:rPr>
              <a:t>Introduction and 1</a:t>
            </a:r>
            <a:r>
              <a:rPr lang="en-CA" sz="2800" b="1" u="sng" baseline="30000" dirty="0" smtClean="0">
                <a:solidFill>
                  <a:srgbClr val="FF0000"/>
                </a:solidFill>
              </a:rPr>
              <a:t>st</a:t>
            </a:r>
            <a:r>
              <a:rPr lang="en-CA" sz="2800" b="1" u="sng" dirty="0" smtClean="0">
                <a:solidFill>
                  <a:srgbClr val="FF0000"/>
                </a:solidFill>
              </a:rPr>
              <a:t> Law of Thermodynamics </a:t>
            </a:r>
            <a:endParaRPr lang="en-CA" sz="2800" b="1" u="sng" dirty="0">
              <a:solidFill>
                <a:srgbClr val="FF0000"/>
              </a:solidFill>
            </a:endParaRPr>
          </a:p>
        </p:txBody>
      </p:sp>
      <p:sp>
        <p:nvSpPr>
          <p:cNvPr id="3" name="Subtitle 2"/>
          <p:cNvSpPr>
            <a:spLocks noGrp="1"/>
          </p:cNvSpPr>
          <p:nvPr>
            <p:ph type="subTitle" idx="1"/>
          </p:nvPr>
        </p:nvSpPr>
        <p:spPr>
          <a:xfrm>
            <a:off x="1699491" y="3989965"/>
            <a:ext cx="9144000" cy="1655762"/>
          </a:xfrm>
        </p:spPr>
        <p:txBody>
          <a:bodyPr/>
          <a:lstStyle/>
          <a:p>
            <a:r>
              <a:rPr lang="en-CA" dirty="0" smtClean="0"/>
              <a:t>Asma </a:t>
            </a:r>
            <a:r>
              <a:rPr lang="en-CA" dirty="0" err="1" smtClean="0"/>
              <a:t>Mushtaq</a:t>
            </a:r>
            <a:r>
              <a:rPr lang="en-CA" dirty="0" smtClean="0"/>
              <a:t> </a:t>
            </a:r>
          </a:p>
          <a:p>
            <a:r>
              <a:rPr lang="en-CA" dirty="0" smtClean="0"/>
              <a:t>asmamushtaq@gcu.edu.pk</a:t>
            </a:r>
            <a:endParaRPr lang="en-CA" dirty="0"/>
          </a:p>
        </p:txBody>
      </p:sp>
    </p:spTree>
    <p:extLst>
      <p:ext uri="{BB962C8B-B14F-4D97-AF65-F5344CB8AC3E}">
        <p14:creationId xmlns:p14="http://schemas.microsoft.com/office/powerpoint/2010/main" val="1966325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461" y="482084"/>
            <a:ext cx="10515600" cy="1325563"/>
          </a:xfrm>
        </p:spPr>
        <p:txBody>
          <a:bodyPr/>
          <a:lstStyle/>
          <a:p>
            <a:r>
              <a:rPr lang="en-CA" dirty="0"/>
              <a:t>Types of System</a:t>
            </a:r>
          </a:p>
        </p:txBody>
      </p:sp>
      <p:pic>
        <p:nvPicPr>
          <p:cNvPr id="4" name="Content Placeholder 3"/>
          <p:cNvPicPr>
            <a:picLocks noGrp="1" noChangeAspect="1"/>
          </p:cNvPicPr>
          <p:nvPr>
            <p:ph idx="1"/>
          </p:nvPr>
        </p:nvPicPr>
        <p:blipFill>
          <a:blip r:embed="rId2"/>
          <a:stretch>
            <a:fillRect/>
          </a:stretch>
        </p:blipFill>
        <p:spPr>
          <a:xfrm>
            <a:off x="273461" y="2052084"/>
            <a:ext cx="11371979" cy="4125433"/>
          </a:xfrm>
          <a:prstGeom prst="rect">
            <a:avLst/>
          </a:prstGeom>
        </p:spPr>
      </p:pic>
    </p:spTree>
    <p:extLst>
      <p:ext uri="{BB962C8B-B14F-4D97-AF65-F5344CB8AC3E}">
        <p14:creationId xmlns:p14="http://schemas.microsoft.com/office/powerpoint/2010/main" val="1266990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Properties of a System</a:t>
            </a:r>
            <a:endParaRPr lang="en-US" altLang="en-US" b="1" dirty="0"/>
          </a:p>
        </p:txBody>
      </p:sp>
      <p:sp>
        <p:nvSpPr>
          <p:cNvPr id="3" name="Content Placeholder 2"/>
          <p:cNvSpPr>
            <a:spLocks noGrp="1"/>
          </p:cNvSpPr>
          <p:nvPr>
            <p:ph idx="1"/>
          </p:nvPr>
        </p:nvSpPr>
        <p:spPr>
          <a:xfrm>
            <a:off x="399393" y="1282262"/>
            <a:ext cx="11582400" cy="5444359"/>
          </a:xfrm>
        </p:spPr>
        <p:txBody>
          <a:bodyPr>
            <a:normAutofit fontScale="85000" lnSpcReduction="10000"/>
          </a:bodyPr>
          <a:lstStyle/>
          <a:p>
            <a:pPr algn="just"/>
            <a:endParaRPr lang="en-US" altLang="en-US" dirty="0"/>
          </a:p>
          <a:p>
            <a:pPr algn="just"/>
            <a:r>
              <a:rPr lang="en-US" altLang="en-US" dirty="0"/>
              <a:t>Any characteristic of a system in equilibrium is called a </a:t>
            </a:r>
            <a:r>
              <a:rPr lang="en-US" altLang="en-US" b="1" dirty="0"/>
              <a:t>property</a:t>
            </a:r>
            <a:r>
              <a:rPr lang="en-US" altLang="en-US" dirty="0"/>
              <a:t>.  </a:t>
            </a:r>
            <a:r>
              <a:rPr lang="en-US" altLang="en-US" dirty="0" smtClean="0"/>
              <a:t>In thermodynamics, properties are the quantities used to determine the state of a system. </a:t>
            </a:r>
            <a:endParaRPr lang="en-US" altLang="en-US" dirty="0"/>
          </a:p>
          <a:p>
            <a:pPr algn="just"/>
            <a:r>
              <a:rPr lang="en-US" altLang="en-US" dirty="0"/>
              <a:t>Some thermodynamic properties are pressure </a:t>
            </a:r>
            <a:r>
              <a:rPr lang="en-US" altLang="en-US" i="1" dirty="0"/>
              <a:t>P</a:t>
            </a:r>
            <a:r>
              <a:rPr lang="en-US" altLang="en-US" dirty="0"/>
              <a:t>, temperature </a:t>
            </a:r>
            <a:r>
              <a:rPr lang="en-US" altLang="en-US" i="1" dirty="0"/>
              <a:t>T</a:t>
            </a:r>
            <a:r>
              <a:rPr lang="en-US" altLang="en-US" dirty="0"/>
              <a:t>, volume </a:t>
            </a:r>
            <a:r>
              <a:rPr lang="en-US" altLang="en-US" i="1" dirty="0"/>
              <a:t>V</a:t>
            </a:r>
            <a:r>
              <a:rPr lang="en-US" altLang="en-US" dirty="0"/>
              <a:t>, and mass </a:t>
            </a:r>
            <a:r>
              <a:rPr lang="en-US" altLang="en-US" i="1" dirty="0"/>
              <a:t>m</a:t>
            </a:r>
            <a:r>
              <a:rPr lang="en-US" altLang="en-US" dirty="0"/>
              <a:t>.  </a:t>
            </a:r>
          </a:p>
          <a:p>
            <a:pPr algn="just"/>
            <a:endParaRPr lang="en-US" altLang="en-US" dirty="0"/>
          </a:p>
          <a:p>
            <a:pPr algn="just"/>
            <a:r>
              <a:rPr lang="en-US" altLang="en-US" dirty="0"/>
              <a:t>Properties may be </a:t>
            </a:r>
            <a:r>
              <a:rPr lang="en-US" altLang="en-US" b="1" dirty="0"/>
              <a:t>intensive</a:t>
            </a:r>
            <a:r>
              <a:rPr lang="en-US" altLang="en-US" dirty="0"/>
              <a:t> or </a:t>
            </a:r>
            <a:r>
              <a:rPr lang="en-US" altLang="en-US" b="1" dirty="0"/>
              <a:t>extensive</a:t>
            </a:r>
            <a:r>
              <a:rPr lang="en-US" altLang="en-US" dirty="0"/>
              <a:t>.  </a:t>
            </a:r>
          </a:p>
          <a:p>
            <a:pPr algn="just"/>
            <a:r>
              <a:rPr lang="en-US" altLang="en-US" dirty="0"/>
              <a:t>Extensive properties are those that vary directly with size--or extent--of the system.  </a:t>
            </a:r>
          </a:p>
          <a:p>
            <a:pPr algn="just"/>
            <a:endParaRPr lang="en-US" altLang="en-US" dirty="0"/>
          </a:p>
          <a:p>
            <a:pPr algn="just"/>
            <a:r>
              <a:rPr lang="en-US" altLang="en-US" dirty="0"/>
              <a:t>Some Extensive Properties </a:t>
            </a:r>
          </a:p>
          <a:p>
            <a:pPr algn="just"/>
            <a:r>
              <a:rPr lang="en-US" altLang="en-US" dirty="0"/>
              <a:t>a. mass </a:t>
            </a:r>
          </a:p>
          <a:p>
            <a:pPr algn="just"/>
            <a:r>
              <a:rPr lang="en-US" altLang="en-US" dirty="0"/>
              <a:t>b. volume</a:t>
            </a:r>
          </a:p>
          <a:p>
            <a:pPr algn="just"/>
            <a:r>
              <a:rPr lang="en-US" altLang="en-US" dirty="0"/>
              <a:t>c. total energy </a:t>
            </a:r>
          </a:p>
          <a:p>
            <a:pPr algn="just"/>
            <a:r>
              <a:rPr lang="en-US" altLang="en-US" dirty="0"/>
              <a:t>d. mass dependent property </a:t>
            </a:r>
            <a:endParaRPr lang="en-US" altLang="en-US" dirty="0"/>
          </a:p>
        </p:txBody>
      </p:sp>
    </p:spTree>
    <p:extLst>
      <p:ext uri="{BB962C8B-B14F-4D97-AF65-F5344CB8AC3E}">
        <p14:creationId xmlns:p14="http://schemas.microsoft.com/office/powerpoint/2010/main" val="2066320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Intensive properties</a:t>
            </a:r>
            <a:endParaRPr lang="en-CA" dirty="0"/>
          </a:p>
        </p:txBody>
      </p:sp>
      <p:sp>
        <p:nvSpPr>
          <p:cNvPr id="3" name="Content Placeholder 2"/>
          <p:cNvSpPr>
            <a:spLocks noGrp="1"/>
          </p:cNvSpPr>
          <p:nvPr>
            <p:ph idx="1"/>
          </p:nvPr>
        </p:nvSpPr>
        <p:spPr/>
        <p:txBody>
          <a:bodyPr/>
          <a:lstStyle/>
          <a:p>
            <a:r>
              <a:rPr lang="en-US" altLang="en-US" dirty="0"/>
              <a:t>Intensive properties are those that are independent of size</a:t>
            </a:r>
            <a:r>
              <a:rPr lang="en-US" altLang="en-US" dirty="0" smtClean="0"/>
              <a:t>.</a:t>
            </a:r>
            <a:endParaRPr lang="en-US" altLang="en-US" dirty="0"/>
          </a:p>
          <a:p>
            <a:r>
              <a:rPr lang="en-US" altLang="en-US" dirty="0"/>
              <a:t>Some Intensive Properties </a:t>
            </a:r>
          </a:p>
          <a:p>
            <a:r>
              <a:rPr lang="en-US" altLang="en-US" dirty="0"/>
              <a:t>a. temperature </a:t>
            </a:r>
          </a:p>
          <a:p>
            <a:r>
              <a:rPr lang="en-US" altLang="en-US" dirty="0"/>
              <a:t>b. pressure </a:t>
            </a:r>
          </a:p>
          <a:p>
            <a:r>
              <a:rPr lang="en-US" altLang="en-US" dirty="0"/>
              <a:t>c. age  </a:t>
            </a:r>
          </a:p>
          <a:p>
            <a:r>
              <a:rPr lang="en-US" altLang="en-US" dirty="0"/>
              <a:t>d. color</a:t>
            </a:r>
          </a:p>
          <a:p>
            <a:r>
              <a:rPr lang="en-US" altLang="en-US" dirty="0"/>
              <a:t>e. any mass independent property </a:t>
            </a:r>
            <a:endParaRPr lang="en-US" altLang="en-US" dirty="0"/>
          </a:p>
        </p:txBody>
      </p:sp>
    </p:spTree>
    <p:extLst>
      <p:ext uri="{BB962C8B-B14F-4D97-AF65-F5344CB8AC3E}">
        <p14:creationId xmlns:p14="http://schemas.microsoft.com/office/powerpoint/2010/main" val="62176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Intensive properties</a:t>
            </a:r>
            <a:endParaRPr lang="en-CA" dirty="0"/>
          </a:p>
        </p:txBody>
      </p:sp>
      <p:sp>
        <p:nvSpPr>
          <p:cNvPr id="3" name="Content Placeholder 2"/>
          <p:cNvSpPr>
            <a:spLocks noGrp="1"/>
          </p:cNvSpPr>
          <p:nvPr>
            <p:ph idx="1"/>
          </p:nvPr>
        </p:nvSpPr>
        <p:spPr/>
        <p:txBody>
          <a:bodyPr/>
          <a:lstStyle/>
          <a:p>
            <a:endParaRPr lang="en-US" altLang="en-US" dirty="0" smtClean="0"/>
          </a:p>
          <a:p>
            <a:endParaRPr lang="en-US" altLang="en-US" dirty="0"/>
          </a:p>
          <a:p>
            <a:endParaRPr lang="en-US" altLang="en-US" dirty="0" smtClean="0"/>
          </a:p>
          <a:p>
            <a:endParaRPr lang="en-US" altLang="en-US" dirty="0"/>
          </a:p>
          <a:p>
            <a:r>
              <a:rPr lang="en-US" altLang="en-US" dirty="0" smtClean="0"/>
              <a:t>Extensive </a:t>
            </a:r>
            <a:r>
              <a:rPr lang="en-US" altLang="en-US" dirty="0"/>
              <a:t>properties per unit mass are intensive properties. For example, the </a:t>
            </a:r>
            <a:r>
              <a:rPr lang="en-US" altLang="en-US" dirty="0" smtClean="0"/>
              <a:t>specific </a:t>
            </a:r>
            <a:r>
              <a:rPr lang="en-US" altLang="en-US" dirty="0"/>
              <a:t>volume </a:t>
            </a:r>
            <a:r>
              <a:rPr lang="en-US" altLang="en-US" i="1" dirty="0"/>
              <a:t>v</a:t>
            </a:r>
            <a:r>
              <a:rPr lang="en-US" altLang="en-US" dirty="0"/>
              <a:t>, defined </a:t>
            </a:r>
            <a:r>
              <a:rPr lang="en-US" altLang="en-US" dirty="0" smtClean="0"/>
              <a:t>as</a:t>
            </a:r>
            <a:endParaRPr lang="en-US" altLang="en-US" dirty="0"/>
          </a:p>
        </p:txBody>
      </p:sp>
      <p:graphicFrame>
        <p:nvGraphicFramePr>
          <p:cNvPr id="5" name="Object 7"/>
          <p:cNvGraphicFramePr>
            <a:graphicFrameLocks noChangeAspect="1"/>
          </p:cNvGraphicFramePr>
          <p:nvPr>
            <p:extLst>
              <p:ext uri="{D42A27DB-BD31-4B8C-83A1-F6EECF244321}">
                <p14:modId xmlns:p14="http://schemas.microsoft.com/office/powerpoint/2010/main" val="1959121167"/>
              </p:ext>
            </p:extLst>
          </p:nvPr>
        </p:nvGraphicFramePr>
        <p:xfrm>
          <a:off x="4372768" y="4895193"/>
          <a:ext cx="3446463" cy="1190625"/>
        </p:xfrm>
        <a:graphic>
          <a:graphicData uri="http://schemas.openxmlformats.org/presentationml/2006/ole">
            <mc:AlternateContent xmlns:mc="http://schemas.openxmlformats.org/markup-compatibility/2006">
              <mc:Choice xmlns:v="urn:schemas-microsoft-com:vml" Requires="v">
                <p:oleObj spid="_x0000_s1144" name="Equation" r:id="rId3" imgW="1396800" imgH="482400" progId="Equation.DSMT4">
                  <p:embed/>
                </p:oleObj>
              </mc:Choice>
              <mc:Fallback>
                <p:oleObj name="Equation" r:id="rId3" imgW="1396800" imgH="482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2768" y="4895193"/>
                        <a:ext cx="344646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Picture 5" descr="010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0835" y="2136820"/>
            <a:ext cx="481965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585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Pressure </a:t>
            </a:r>
            <a:endParaRPr lang="en-CA" dirty="0"/>
          </a:p>
        </p:txBody>
      </p:sp>
      <p:sp>
        <p:nvSpPr>
          <p:cNvPr id="3" name="Content Placeholder 2"/>
          <p:cNvSpPr>
            <a:spLocks noGrp="1"/>
          </p:cNvSpPr>
          <p:nvPr>
            <p:ph idx="1"/>
          </p:nvPr>
        </p:nvSpPr>
        <p:spPr/>
        <p:txBody>
          <a:bodyPr/>
          <a:lstStyle/>
          <a:p>
            <a:r>
              <a:rPr lang="en-CA" dirty="0" smtClean="0"/>
              <a:t>The pressure of a system is the force exerted by the system on unit area of its boundaries. Units of pressure are, for example, Pascal (Pa=1N/m2) or bar. </a:t>
            </a:r>
          </a:p>
          <a:p>
            <a:endParaRPr lang="en-CA" dirty="0" smtClean="0"/>
          </a:p>
          <a:p>
            <a:pPr marL="0" indent="0">
              <a:buNone/>
            </a:pPr>
            <a:r>
              <a:rPr lang="en-CA" sz="3200" b="1" dirty="0" smtClean="0">
                <a:solidFill>
                  <a:srgbClr val="FF0000"/>
                </a:solidFill>
              </a:rPr>
              <a:t>Absolute pressure=gauge pressure + atmospheric pressure</a:t>
            </a:r>
          </a:p>
          <a:p>
            <a:pPr marL="0" indent="0">
              <a:buNone/>
            </a:pPr>
            <a:r>
              <a:rPr lang="en-CA" sz="3200" dirty="0" smtClean="0"/>
              <a:t>when the pressure of the system is below the atmospheric pressure, it is called vacuum pressure. </a:t>
            </a:r>
            <a:r>
              <a:rPr lang="en-CA" sz="3200" b="1" dirty="0" smtClean="0">
                <a:solidFill>
                  <a:srgbClr val="FF0000"/>
                </a:solidFill>
              </a:rPr>
              <a:t> </a:t>
            </a:r>
            <a:endParaRPr lang="en-CA" sz="3200" b="1" dirty="0">
              <a:solidFill>
                <a:srgbClr val="FF0000"/>
              </a:solidFill>
            </a:endParaRPr>
          </a:p>
        </p:txBody>
      </p:sp>
    </p:spTree>
    <p:extLst>
      <p:ext uri="{BB962C8B-B14F-4D97-AF65-F5344CB8AC3E}">
        <p14:creationId xmlns:p14="http://schemas.microsoft.com/office/powerpoint/2010/main" val="951352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Specific Volume </a:t>
            </a:r>
            <a:endParaRPr lang="en-CA" dirty="0"/>
          </a:p>
        </p:txBody>
      </p:sp>
      <p:sp>
        <p:nvSpPr>
          <p:cNvPr id="3" name="Content Placeholder 2"/>
          <p:cNvSpPr>
            <a:spLocks noGrp="1"/>
          </p:cNvSpPr>
          <p:nvPr>
            <p:ph idx="1"/>
          </p:nvPr>
        </p:nvSpPr>
        <p:spPr>
          <a:xfrm>
            <a:off x="587829" y="1371600"/>
            <a:ext cx="11315700" cy="5143500"/>
          </a:xfrm>
        </p:spPr>
        <p:txBody>
          <a:bodyPr>
            <a:normAutofit fontScale="92500"/>
          </a:bodyPr>
          <a:lstStyle/>
          <a:p>
            <a:pPr algn="just"/>
            <a:r>
              <a:rPr lang="en-CA" dirty="0" smtClean="0"/>
              <a:t>The </a:t>
            </a:r>
            <a:r>
              <a:rPr lang="en-CA" b="1" dirty="0" smtClean="0">
                <a:solidFill>
                  <a:srgbClr val="FF0000"/>
                </a:solidFill>
              </a:rPr>
              <a:t>specific Volume of a system </a:t>
            </a:r>
            <a:r>
              <a:rPr lang="en-CA" dirty="0" smtClean="0"/>
              <a:t>is the volume </a:t>
            </a:r>
            <a:r>
              <a:rPr lang="en-CA" dirty="0"/>
              <a:t>o</a:t>
            </a:r>
            <a:r>
              <a:rPr lang="en-CA" dirty="0" smtClean="0"/>
              <a:t>ccupied by unit mass of the system. The symbol used is v and the units are, for example, m</a:t>
            </a:r>
            <a:r>
              <a:rPr lang="en-CA" baseline="30000" dirty="0" smtClean="0"/>
              <a:t>3</a:t>
            </a:r>
            <a:r>
              <a:rPr lang="en-CA" dirty="0" smtClean="0"/>
              <a:t>/kg. Specific volume is the reciprocal of density. </a:t>
            </a:r>
          </a:p>
          <a:p>
            <a:pPr algn="just"/>
            <a:r>
              <a:rPr lang="en-CA" dirty="0" smtClean="0"/>
              <a:t>Work is defined as the product of a force and the distance moved in the direction of force. When a boundary of a closed system moves in the direction of the force acting on it, then the surroundings do work on the system. </a:t>
            </a:r>
          </a:p>
          <a:p>
            <a:pPr algn="just"/>
            <a:r>
              <a:rPr lang="en-CA" dirty="0" smtClean="0"/>
              <a:t>When the boundary is moved outwards the work is done by the system on its surroundings. </a:t>
            </a:r>
          </a:p>
          <a:p>
            <a:pPr algn="just"/>
            <a:r>
              <a:rPr lang="en-CA" dirty="0" smtClean="0"/>
              <a:t>Units: Nm</a:t>
            </a:r>
          </a:p>
          <a:p>
            <a:pPr algn="just"/>
            <a:r>
              <a:rPr lang="en-CA" b="1" dirty="0" smtClean="0"/>
              <a:t>Example: </a:t>
            </a:r>
          </a:p>
          <a:p>
            <a:pPr algn="just"/>
            <a:r>
              <a:rPr lang="en-CA" dirty="0" smtClean="0"/>
              <a:t>If the work is done on a unit mass of a fluid, then the work done per kilogram of fluid has units of Nm/kg. </a:t>
            </a:r>
          </a:p>
          <a:p>
            <a:pPr algn="just"/>
            <a:endParaRPr lang="en-CA" dirty="0"/>
          </a:p>
        </p:txBody>
      </p:sp>
    </p:spTree>
    <p:extLst>
      <p:ext uri="{BB962C8B-B14F-4D97-AF65-F5344CB8AC3E}">
        <p14:creationId xmlns:p14="http://schemas.microsoft.com/office/powerpoint/2010/main" val="2347752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Convention </a:t>
            </a:r>
            <a:endParaRPr lang="en-CA" dirty="0"/>
          </a:p>
        </p:txBody>
      </p:sp>
      <p:sp>
        <p:nvSpPr>
          <p:cNvPr id="3" name="Content Placeholder 2"/>
          <p:cNvSpPr>
            <a:spLocks noGrp="1"/>
          </p:cNvSpPr>
          <p:nvPr>
            <p:ph idx="1"/>
          </p:nvPr>
        </p:nvSpPr>
        <p:spPr/>
        <p:txBody>
          <a:bodyPr/>
          <a:lstStyle/>
          <a:p>
            <a:r>
              <a:rPr lang="en-CA" dirty="0" smtClean="0"/>
              <a:t>The sign convention used throughout this course is: </a:t>
            </a:r>
          </a:p>
          <a:p>
            <a:r>
              <a:rPr lang="en-CA" dirty="0" smtClean="0"/>
              <a:t>All external inputs to a system are positive. That is </a:t>
            </a:r>
          </a:p>
          <a:p>
            <a:r>
              <a:rPr lang="en-CA" dirty="0" smtClean="0"/>
              <a:t>Heat supplied to a system, Q, is positive. </a:t>
            </a:r>
          </a:p>
          <a:p>
            <a:r>
              <a:rPr lang="en-CA" dirty="0" smtClean="0"/>
              <a:t>Work input to a system, W, is positive. </a:t>
            </a:r>
          </a:p>
          <a:p>
            <a:r>
              <a:rPr lang="en-CA" dirty="0" smtClean="0"/>
              <a:t>Work done by the system=-W</a:t>
            </a:r>
          </a:p>
          <a:p>
            <a:r>
              <a:rPr lang="en-CA" dirty="0" smtClean="0"/>
              <a:t>Heat Rejected by the system=-Q</a:t>
            </a:r>
            <a:endParaRPr lang="en-CA" dirty="0"/>
          </a:p>
        </p:txBody>
      </p:sp>
    </p:spTree>
    <p:extLst>
      <p:ext uri="{BB962C8B-B14F-4D97-AF65-F5344CB8AC3E}">
        <p14:creationId xmlns:p14="http://schemas.microsoft.com/office/powerpoint/2010/main" val="2465557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Units </a:t>
            </a:r>
            <a:endParaRPr lang="en-CA" dirty="0"/>
          </a:p>
        </p:txBody>
      </p:sp>
      <p:sp>
        <p:nvSpPr>
          <p:cNvPr id="3" name="Content Placeholder 2"/>
          <p:cNvSpPr>
            <a:spLocks noGrp="1"/>
          </p:cNvSpPr>
          <p:nvPr>
            <p:ph idx="1"/>
          </p:nvPr>
        </p:nvSpPr>
        <p:spPr/>
        <p:txBody>
          <a:bodyPr/>
          <a:lstStyle/>
          <a:p>
            <a:pPr algn="just"/>
            <a:r>
              <a:rPr lang="en-US" altLang="en-US" dirty="0"/>
              <a:t>An important component to the solution of any engineering thermodynamic problem requires the proper use of units.  The unit check is the simplest of all engineering checks that can be made for a given solution.  Since units present a major hindrance to the correct solution of thermodynamic problems, we must learn to use units carefully and properly.  The system of units selected for this course is the SI System, also known as the International System (sometimes called the metric system).  In SI, the units of mass, length, and time are the kilogram (kg), meter (m), and second (s), respectively.  We consider force to be a derived unit from Newton's second law, i.e., </a:t>
            </a:r>
            <a:endParaRPr lang="en-US" altLang="en-US" dirty="0"/>
          </a:p>
        </p:txBody>
      </p:sp>
    </p:spTree>
    <p:extLst>
      <p:ext uri="{BB962C8B-B14F-4D97-AF65-F5344CB8AC3E}">
        <p14:creationId xmlns:p14="http://schemas.microsoft.com/office/powerpoint/2010/main" val="521159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FC216A18-DCB5-4EFF-8E06-602D2177BE11}" type="slidenum">
              <a:rPr lang="en-US" altLang="en-US"/>
              <a:pPr/>
              <a:t>18</a:t>
            </a:fld>
            <a:endParaRPr lang="en-US" altLang="en-US"/>
          </a:p>
        </p:txBody>
      </p:sp>
      <p:sp>
        <p:nvSpPr>
          <p:cNvPr id="23557" name="Rectangle 5"/>
          <p:cNvSpPr>
            <a:spLocks noChangeArrowheads="1"/>
          </p:cNvSpPr>
          <p:nvPr/>
        </p:nvSpPr>
        <p:spPr bwMode="auto">
          <a:xfrm>
            <a:off x="1676400" y="122238"/>
            <a:ext cx="8839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dirty="0">
                <a:cs typeface="Times New Roman" panose="02020603050405020304" pitchFamily="18" charset="0"/>
              </a:rPr>
              <a:t>In SI, the force unit is the newton (N), and it is defined as the force required to accelerate a mass of 1 kg at a rate of 1 m/s</a:t>
            </a:r>
            <a:r>
              <a:rPr lang="en-US" altLang="en-US" baseline="30000" dirty="0">
                <a:cs typeface="Times New Roman" panose="02020603050405020304" pitchFamily="18" charset="0"/>
              </a:rPr>
              <a:t>2</a:t>
            </a:r>
            <a:r>
              <a:rPr lang="en-US" altLang="en-US" dirty="0">
                <a:cs typeface="Times New Roman" panose="02020603050405020304" pitchFamily="18" charset="0"/>
              </a:rPr>
              <a:t>.  That is,</a:t>
            </a:r>
            <a:endParaRPr lang="en-US" altLang="en-US" dirty="0"/>
          </a:p>
        </p:txBody>
      </p:sp>
      <p:graphicFrame>
        <p:nvGraphicFramePr>
          <p:cNvPr id="23556" name="Object 4"/>
          <p:cNvGraphicFramePr>
            <a:graphicFrameLocks noChangeAspect="1"/>
          </p:cNvGraphicFramePr>
          <p:nvPr/>
        </p:nvGraphicFramePr>
        <p:xfrm>
          <a:off x="4876801" y="762001"/>
          <a:ext cx="2589213" cy="968375"/>
        </p:xfrm>
        <a:graphic>
          <a:graphicData uri="http://schemas.openxmlformats.org/presentationml/2006/ole">
            <mc:AlternateContent xmlns:mc="http://schemas.openxmlformats.org/markup-compatibility/2006">
              <mc:Choice xmlns:v="urn:schemas-microsoft-com:vml" Requires="v">
                <p:oleObj spid="_x0000_s2282" name="Equation" r:id="rId3" imgW="1040948" imgH="393529" progId="Equation.DSMT4">
                  <p:embed/>
                </p:oleObj>
              </mc:Choice>
              <mc:Fallback>
                <p:oleObj name="Equation" r:id="rId3" imgW="1040948" imgH="39352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1" y="762001"/>
                        <a:ext cx="2589213" cy="968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58" name="Rectangle 6"/>
          <p:cNvSpPr>
            <a:spLocks noChangeArrowheads="1"/>
          </p:cNvSpPr>
          <p:nvPr/>
        </p:nvSpPr>
        <p:spPr bwMode="auto">
          <a:xfrm>
            <a:off x="1676400" y="1646238"/>
            <a:ext cx="88392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dirty="0">
                <a:cs typeface="Times New Roman" panose="02020603050405020304" pitchFamily="18" charset="0"/>
              </a:rPr>
              <a:t>This definition of the newton is used as the basis of the conversion factor to convert mass-acceleration units to force units.</a:t>
            </a:r>
          </a:p>
          <a:p>
            <a:pPr algn="just"/>
            <a:endParaRPr lang="en-US" altLang="en-US" dirty="0"/>
          </a:p>
          <a:p>
            <a:pPr algn="just" eaLnBrk="0" hangingPunct="0"/>
            <a:r>
              <a:rPr lang="en-US" altLang="en-US" dirty="0">
                <a:cs typeface="Times New Roman" panose="02020603050405020304" pitchFamily="18" charset="0"/>
              </a:rPr>
              <a:t>The term weight is often misused to express mass.  Unlike mass, weight </a:t>
            </a:r>
            <a:r>
              <a:rPr lang="en-US" altLang="en-US" b="1" i="1" dirty="0" err="1">
                <a:cs typeface="Times New Roman" panose="02020603050405020304" pitchFamily="18" charset="0"/>
              </a:rPr>
              <a:t>W</a:t>
            </a:r>
            <a:r>
              <a:rPr lang="en-US" altLang="en-US" b="1" i="1" baseline="-30000" dirty="0" err="1">
                <a:cs typeface="Times New Roman" panose="02020603050405020304" pitchFamily="18" charset="0"/>
              </a:rPr>
              <a:t>t</a:t>
            </a:r>
            <a:r>
              <a:rPr lang="en-US" altLang="en-US" dirty="0">
                <a:cs typeface="Times New Roman" panose="02020603050405020304" pitchFamily="18" charset="0"/>
              </a:rPr>
              <a:t> is a force.  Weight is the gravitational force applied to a body, and its magnitude is determined from Newton's second law,</a:t>
            </a:r>
            <a:endParaRPr lang="en-US" altLang="en-US" dirty="0"/>
          </a:p>
        </p:txBody>
      </p:sp>
      <p:sp>
        <p:nvSpPr>
          <p:cNvPr id="23560" name="Rectangle 8"/>
          <p:cNvSpPr>
            <a:spLocks noChangeArrowheads="1"/>
          </p:cNvSpPr>
          <p:nvPr/>
        </p:nvSpPr>
        <p:spPr bwMode="auto">
          <a:xfrm>
            <a:off x="1524001" y="29776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graphicFrame>
        <p:nvGraphicFramePr>
          <p:cNvPr id="23559" name="Object 7"/>
          <p:cNvGraphicFramePr>
            <a:graphicFrameLocks noChangeAspect="1"/>
          </p:cNvGraphicFramePr>
          <p:nvPr/>
        </p:nvGraphicFramePr>
        <p:xfrm>
          <a:off x="5181601" y="3429000"/>
          <a:ext cx="1781175" cy="533400"/>
        </p:xfrm>
        <a:graphic>
          <a:graphicData uri="http://schemas.openxmlformats.org/presentationml/2006/ole">
            <mc:AlternateContent xmlns:mc="http://schemas.openxmlformats.org/markup-compatibility/2006">
              <mc:Choice xmlns:v="urn:schemas-microsoft-com:vml" Requires="v">
                <p:oleObj spid="_x0000_s2283" name="Equation" r:id="rId5" imgW="672808" imgH="203112" progId="Equation.DSMT4">
                  <p:embed/>
                </p:oleObj>
              </mc:Choice>
              <mc:Fallback>
                <p:oleObj name="Equation" r:id="rId5" imgW="672808" imgH="203112"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1" y="3429000"/>
                        <a:ext cx="17811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61" name="Rectangle 9"/>
          <p:cNvSpPr>
            <a:spLocks noChangeArrowheads="1"/>
          </p:cNvSpPr>
          <p:nvPr/>
        </p:nvSpPr>
        <p:spPr bwMode="auto">
          <a:xfrm>
            <a:off x="1676400" y="4038600"/>
            <a:ext cx="8839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dirty="0"/>
              <a:t>where </a:t>
            </a:r>
            <a:r>
              <a:rPr lang="en-US" altLang="en-US" i="1" dirty="0"/>
              <a:t>m</a:t>
            </a:r>
            <a:r>
              <a:rPr lang="en-US" altLang="en-US" dirty="0"/>
              <a:t> is the mass of the body and </a:t>
            </a:r>
            <a:r>
              <a:rPr lang="en-US" altLang="en-US" i="1" dirty="0"/>
              <a:t>g</a:t>
            </a:r>
            <a:r>
              <a:rPr lang="en-US" altLang="en-US" dirty="0"/>
              <a:t> is the local gravitational acceleration (</a:t>
            </a:r>
            <a:r>
              <a:rPr lang="en-US" altLang="en-US" i="1" dirty="0"/>
              <a:t>g</a:t>
            </a:r>
            <a:r>
              <a:rPr lang="en-US" altLang="en-US" dirty="0"/>
              <a:t> is 9.807 m/s</a:t>
            </a:r>
            <a:r>
              <a:rPr lang="en-US" altLang="en-US" baseline="30000" dirty="0"/>
              <a:t>2</a:t>
            </a:r>
            <a:r>
              <a:rPr lang="en-US" altLang="en-US" dirty="0"/>
              <a:t> at sea level and 45</a:t>
            </a:r>
            <a:r>
              <a:rPr lang="en-US" altLang="en-US" dirty="0">
                <a:sym typeface="Symbol" panose="05050102010706020507" pitchFamily="18" charset="2"/>
              </a:rPr>
              <a:t></a:t>
            </a:r>
            <a:r>
              <a:rPr lang="en-US" altLang="en-US" dirty="0"/>
              <a:t>latitude).</a:t>
            </a:r>
            <a:r>
              <a:rPr lang="en-US" altLang="en-US" dirty="0">
                <a:sym typeface="Symbol" panose="05050102010706020507" pitchFamily="18" charset="2"/>
              </a:rPr>
              <a:t>  The weight of a unit volume of a substance is called the specific weight w and is determined from </a:t>
            </a:r>
            <a:r>
              <a:rPr lang="en-US" altLang="en-US" i="1" dirty="0">
                <a:sym typeface="Symbol" panose="05050102010706020507" pitchFamily="18" charset="2"/>
              </a:rPr>
              <a:t>w</a:t>
            </a:r>
            <a:r>
              <a:rPr lang="en-US" altLang="en-US" dirty="0">
                <a:sym typeface="Symbol" panose="05050102010706020507" pitchFamily="18" charset="2"/>
              </a:rPr>
              <a:t> = </a:t>
            </a:r>
            <a:r>
              <a:rPr lang="en-US" altLang="en-US" dirty="0"/>
              <a:t> </a:t>
            </a:r>
            <a:r>
              <a:rPr lang="en-US" altLang="en-US" i="1" dirty="0">
                <a:sym typeface="Symbol" panose="05050102010706020507" pitchFamily="18" charset="2"/>
              </a:rPr>
              <a:t>g</a:t>
            </a:r>
            <a:r>
              <a:rPr lang="en-US" altLang="en-US" dirty="0">
                <a:sym typeface="Symbol" panose="05050102010706020507" pitchFamily="18" charset="2"/>
              </a:rPr>
              <a:t>, where </a:t>
            </a:r>
            <a:r>
              <a:rPr lang="en-US" altLang="en-US" dirty="0"/>
              <a:t> is density.</a:t>
            </a:r>
          </a:p>
        </p:txBody>
      </p:sp>
      <p:sp>
        <p:nvSpPr>
          <p:cNvPr id="23562" name="Rectangle 10"/>
          <p:cNvSpPr>
            <a:spLocks noChangeArrowheads="1"/>
          </p:cNvSpPr>
          <p:nvPr/>
        </p:nvSpPr>
        <p:spPr bwMode="auto">
          <a:xfrm>
            <a:off x="1676400" y="5105400"/>
            <a:ext cx="8839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dirty="0"/>
              <a:t>Oftentimes, the engineer must work in other systems of units.  Comparison of the United States Customary System (USCS), or English System, and the slug system of units with the SI system is shown below.</a:t>
            </a:r>
          </a:p>
        </p:txBody>
      </p:sp>
    </p:spTree>
    <p:extLst>
      <p:ext uri="{BB962C8B-B14F-4D97-AF65-F5344CB8AC3E}">
        <p14:creationId xmlns:p14="http://schemas.microsoft.com/office/powerpoint/2010/main" val="1087907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3"/>
          <p:cNvSpPr>
            <a:spLocks noGrp="1"/>
          </p:cNvSpPr>
          <p:nvPr>
            <p:ph type="sldNum" sz="quarter" idx="12"/>
          </p:nvPr>
        </p:nvSpPr>
        <p:spPr/>
        <p:txBody>
          <a:bodyPr/>
          <a:lstStyle/>
          <a:p>
            <a:fld id="{95C2D577-4C96-4E32-B7A2-F76E9E18C601}" type="slidenum">
              <a:rPr lang="en-US" altLang="en-US"/>
              <a:pPr/>
              <a:t>19</a:t>
            </a:fld>
            <a:endParaRPr lang="en-US" altLang="en-US"/>
          </a:p>
        </p:txBody>
      </p:sp>
      <p:graphicFrame>
        <p:nvGraphicFramePr>
          <p:cNvPr id="24784" name="Group 208"/>
          <p:cNvGraphicFramePr>
            <a:graphicFrameLocks noGrp="1"/>
          </p:cNvGraphicFramePr>
          <p:nvPr/>
        </p:nvGraphicFramePr>
        <p:xfrm>
          <a:off x="3048000" y="228600"/>
          <a:ext cx="6019800" cy="2692400"/>
        </p:xfrm>
        <a:graphic>
          <a:graphicData uri="http://schemas.openxmlformats.org/drawingml/2006/table">
            <a:tbl>
              <a:tblPr/>
              <a:tblGrid>
                <a:gridCol w="838200"/>
                <a:gridCol w="1447800"/>
                <a:gridCol w="1905000"/>
                <a:gridCol w="1828800"/>
              </a:tblGrid>
              <a:tr h="3556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USCS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Slug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Kilogram (kg)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Pound-mass (lbm)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Slug-mass (slug)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Second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Second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Second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Meter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Foot (ft)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Foot (ft)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Force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Newton (N)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Pound-force (lbf)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Pound-force (lbf)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785" name="Rectangle 209"/>
          <p:cNvSpPr>
            <a:spLocks noChangeArrowheads="1"/>
          </p:cNvSpPr>
          <p:nvPr/>
        </p:nvSpPr>
        <p:spPr bwMode="auto">
          <a:xfrm>
            <a:off x="1676400" y="2971801"/>
            <a:ext cx="8839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dirty="0"/>
              <a:t>Sometimes we use the mole number in place of the mass.  In SI units the mole number is in kilogram-moles, or </a:t>
            </a:r>
            <a:r>
              <a:rPr lang="en-US" altLang="en-US" dirty="0" err="1"/>
              <a:t>kmol</a:t>
            </a:r>
            <a:r>
              <a:rPr lang="en-US" altLang="en-US" dirty="0"/>
              <a:t>.</a:t>
            </a:r>
          </a:p>
          <a:p>
            <a:endParaRPr lang="en-US" altLang="en-US" dirty="0"/>
          </a:p>
          <a:p>
            <a:r>
              <a:rPr lang="en-US" altLang="en-US" dirty="0"/>
              <a:t>Newton’s second law is often written as</a:t>
            </a:r>
          </a:p>
        </p:txBody>
      </p:sp>
      <p:sp>
        <p:nvSpPr>
          <p:cNvPr id="24787" name="Rectangle 211"/>
          <p:cNvSpPr>
            <a:spLocks noChangeArrowheads="1"/>
          </p:cNvSpPr>
          <p:nvPr/>
        </p:nvSpPr>
        <p:spPr bwMode="auto">
          <a:xfrm>
            <a:off x="1524001" y="27776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CA"/>
          </a:p>
        </p:txBody>
      </p:sp>
      <p:graphicFrame>
        <p:nvGraphicFramePr>
          <p:cNvPr id="24786" name="Object 210"/>
          <p:cNvGraphicFramePr>
            <a:graphicFrameLocks noChangeAspect="1"/>
          </p:cNvGraphicFramePr>
          <p:nvPr/>
        </p:nvGraphicFramePr>
        <p:xfrm>
          <a:off x="5486400" y="4191000"/>
          <a:ext cx="1295400" cy="933450"/>
        </p:xfrm>
        <a:graphic>
          <a:graphicData uri="http://schemas.openxmlformats.org/presentationml/2006/ole">
            <mc:AlternateContent xmlns:mc="http://schemas.openxmlformats.org/markup-compatibility/2006">
              <mc:Choice xmlns:v="urn:schemas-microsoft-com:vml" Requires="v">
                <p:oleObj spid="_x0000_s3189" name="Equation" r:id="rId3" imgW="622030" imgH="431613" progId="Equation.DSMT4">
                  <p:embed/>
                </p:oleObj>
              </mc:Choice>
              <mc:Fallback>
                <p:oleObj name="Equation" r:id="rId3" imgW="622030" imgH="431613"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191000"/>
                        <a:ext cx="1295400"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788" name="Rectangle 212"/>
          <p:cNvSpPr>
            <a:spLocks noChangeArrowheads="1"/>
          </p:cNvSpPr>
          <p:nvPr/>
        </p:nvSpPr>
        <p:spPr bwMode="auto">
          <a:xfrm>
            <a:off x="1676400" y="5181600"/>
            <a:ext cx="8839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a:t>where </a:t>
            </a:r>
            <a:r>
              <a:rPr lang="en-US" altLang="en-US" i="1"/>
              <a:t>gc</a:t>
            </a:r>
            <a:r>
              <a:rPr lang="en-US" altLang="en-US"/>
              <a:t> is called the gravitational constant and is obtained from the force definition.  In the SI System 1 newton is that force required to accelerate 1 kg mass 1 m/s</a:t>
            </a:r>
            <a:r>
              <a:rPr lang="en-US" altLang="en-US" baseline="30000"/>
              <a:t>2</a:t>
            </a:r>
            <a:r>
              <a:rPr lang="en-US" altLang="en-US"/>
              <a:t>.  The gravitational constant in the SI System is</a:t>
            </a:r>
          </a:p>
        </p:txBody>
      </p:sp>
    </p:spTree>
    <p:extLst>
      <p:ext uri="{BB962C8B-B14F-4D97-AF65-F5344CB8AC3E}">
        <p14:creationId xmlns:p14="http://schemas.microsoft.com/office/powerpoint/2010/main" val="159055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FF0000"/>
                </a:solidFill>
              </a:rPr>
              <a:t>Thermodynamics </a:t>
            </a:r>
            <a:endParaRPr lang="en-CA" b="1" dirty="0">
              <a:solidFill>
                <a:srgbClr val="FF0000"/>
              </a:solidFill>
            </a:endParaRPr>
          </a:p>
        </p:txBody>
      </p:sp>
      <p:sp>
        <p:nvSpPr>
          <p:cNvPr id="3" name="Content Placeholder 2"/>
          <p:cNvSpPr>
            <a:spLocks noGrp="1"/>
          </p:cNvSpPr>
          <p:nvPr>
            <p:ph idx="1"/>
          </p:nvPr>
        </p:nvSpPr>
        <p:spPr/>
        <p:txBody>
          <a:bodyPr/>
          <a:lstStyle/>
          <a:p>
            <a:pPr algn="just"/>
            <a:r>
              <a:rPr lang="en-CA" dirty="0" smtClean="0"/>
              <a:t>Applied thermodynamics is the science of the relationship between heat,  work and the properties of systems. </a:t>
            </a:r>
          </a:p>
          <a:p>
            <a:pPr algn="just"/>
            <a:r>
              <a:rPr lang="en-CA" dirty="0" smtClean="0"/>
              <a:t>It is concerned with the means necessary to convert heat energy from available sources such as fossil fuels into mechanical work. </a:t>
            </a:r>
          </a:p>
          <a:p>
            <a:pPr marL="0" indent="0">
              <a:buNone/>
            </a:pPr>
            <a:r>
              <a:rPr lang="en-CA" sz="3600" b="1" u="sng" dirty="0" smtClean="0"/>
              <a:t>Example:</a:t>
            </a:r>
          </a:p>
          <a:p>
            <a:pPr algn="just"/>
            <a:r>
              <a:rPr lang="en-CA" dirty="0" smtClean="0"/>
              <a:t>A heat engine is the name given to a system which by operating in a cyclic manner produces net work from a supply of heat. </a:t>
            </a:r>
            <a:endParaRPr lang="en-CA" dirty="0"/>
          </a:p>
        </p:txBody>
      </p:sp>
    </p:spTree>
    <p:extLst>
      <p:ext uri="{BB962C8B-B14F-4D97-AF65-F5344CB8AC3E}">
        <p14:creationId xmlns:p14="http://schemas.microsoft.com/office/powerpoint/2010/main" val="1932979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Convention </a:t>
            </a:r>
            <a:endParaRPr lang="en-CA" dirty="0"/>
          </a:p>
        </p:txBody>
      </p:sp>
      <p:sp>
        <p:nvSpPr>
          <p:cNvPr id="3" name="Content Placeholder 2"/>
          <p:cNvSpPr>
            <a:spLocks noGrp="1"/>
          </p:cNvSpPr>
          <p:nvPr>
            <p:ph idx="1"/>
          </p:nvPr>
        </p:nvSpPr>
        <p:spPr/>
        <p:txBody>
          <a:bodyPr/>
          <a:lstStyle/>
          <a:p>
            <a:r>
              <a:rPr lang="en-CA" dirty="0" smtClean="0"/>
              <a:t>W=</a:t>
            </a:r>
            <a:r>
              <a:rPr lang="en-CA" dirty="0" err="1" smtClean="0"/>
              <a:t>F.d</a:t>
            </a:r>
            <a:endParaRPr lang="en-CA" dirty="0" smtClean="0"/>
          </a:p>
          <a:p>
            <a:r>
              <a:rPr lang="en-CA" dirty="0" smtClean="0"/>
              <a:t>=</a:t>
            </a:r>
            <a:r>
              <a:rPr lang="en-CA" dirty="0" err="1" smtClean="0"/>
              <a:t>N.m</a:t>
            </a:r>
            <a:endParaRPr lang="en-CA" dirty="0" smtClean="0"/>
          </a:p>
          <a:p>
            <a:r>
              <a:rPr lang="en-CA" dirty="0" smtClean="0"/>
              <a:t>=Kg m</a:t>
            </a:r>
            <a:r>
              <a:rPr lang="en-CA" baseline="30000" dirty="0" smtClean="0"/>
              <a:t>2</a:t>
            </a:r>
            <a:r>
              <a:rPr lang="en-CA" dirty="0" smtClean="0"/>
              <a:t> /s</a:t>
            </a:r>
            <a:r>
              <a:rPr lang="en-CA" baseline="30000" dirty="0" smtClean="0"/>
              <a:t>2</a:t>
            </a:r>
            <a:r>
              <a:rPr lang="en-CA" dirty="0" smtClean="0"/>
              <a:t>=J (joule)</a:t>
            </a:r>
          </a:p>
          <a:p>
            <a:r>
              <a:rPr lang="en-CA" dirty="0" smtClean="0"/>
              <a:t>1W=J/s</a:t>
            </a:r>
          </a:p>
        </p:txBody>
      </p:sp>
    </p:spTree>
    <p:extLst>
      <p:ext uri="{BB962C8B-B14F-4D97-AF65-F5344CB8AC3E}">
        <p14:creationId xmlns:p14="http://schemas.microsoft.com/office/powerpoint/2010/main" val="1472678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38928" y="837266"/>
            <a:ext cx="10059804" cy="4629796"/>
          </a:xfrm>
          <a:prstGeom prst="rect">
            <a:avLst/>
          </a:prstGeom>
        </p:spPr>
      </p:pic>
    </p:spTree>
    <p:extLst>
      <p:ext uri="{BB962C8B-B14F-4D97-AF65-F5344CB8AC3E}">
        <p14:creationId xmlns:p14="http://schemas.microsoft.com/office/powerpoint/2010/main" val="2306026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95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Laws of Thermodynamics </a:t>
            </a:r>
            <a:endParaRPr lang="en-CA" dirty="0"/>
          </a:p>
        </p:txBody>
      </p:sp>
      <p:sp>
        <p:nvSpPr>
          <p:cNvPr id="3" name="Content Placeholder 2"/>
          <p:cNvSpPr>
            <a:spLocks noGrp="1"/>
          </p:cNvSpPr>
          <p:nvPr>
            <p:ph idx="1"/>
          </p:nvPr>
        </p:nvSpPr>
        <p:spPr/>
        <p:txBody>
          <a:bodyPr>
            <a:normAutofit lnSpcReduction="10000"/>
          </a:bodyPr>
          <a:lstStyle/>
          <a:p>
            <a:pPr algn="just"/>
            <a:r>
              <a:rPr lang="en-CA" dirty="0" smtClean="0"/>
              <a:t>The laws of thermodynamics are natural hypotheses based on observations of the world in which we live. </a:t>
            </a:r>
          </a:p>
          <a:p>
            <a:pPr algn="just"/>
            <a:r>
              <a:rPr lang="en-CA" dirty="0" smtClean="0"/>
              <a:t>It is observed that </a:t>
            </a:r>
            <a:r>
              <a:rPr lang="en-CA" b="1" dirty="0" smtClean="0">
                <a:solidFill>
                  <a:srgbClr val="FF0000"/>
                </a:solidFill>
              </a:rPr>
              <a:t>heat and work </a:t>
            </a:r>
            <a:r>
              <a:rPr lang="en-CA" dirty="0" smtClean="0"/>
              <a:t>are two mutually convertible forms of </a:t>
            </a:r>
            <a:r>
              <a:rPr lang="en-CA" b="1" dirty="0" smtClean="0">
                <a:solidFill>
                  <a:srgbClr val="FF0000"/>
                </a:solidFill>
              </a:rPr>
              <a:t>energy</a:t>
            </a:r>
            <a:r>
              <a:rPr lang="en-CA" dirty="0" smtClean="0"/>
              <a:t>. , and this is the basis of </a:t>
            </a:r>
            <a:r>
              <a:rPr lang="en-CA" b="1" dirty="0" smtClean="0">
                <a:solidFill>
                  <a:srgbClr val="FF0000"/>
                </a:solidFill>
              </a:rPr>
              <a:t>First Law of Thermodynamics. </a:t>
            </a:r>
          </a:p>
          <a:p>
            <a:pPr algn="just"/>
            <a:r>
              <a:rPr lang="en-CA" dirty="0" smtClean="0"/>
              <a:t>It is also observed that heat never flows unaided from an object at a low temperature to one at a high temperature, in the same way that a river </a:t>
            </a:r>
            <a:r>
              <a:rPr lang="en-CA" dirty="0" smtClean="0"/>
              <a:t>never </a:t>
            </a:r>
            <a:r>
              <a:rPr lang="en-CA" dirty="0" smtClean="0"/>
              <a:t>flows unaided uphill. </a:t>
            </a:r>
          </a:p>
          <a:p>
            <a:pPr algn="just"/>
            <a:r>
              <a:rPr lang="en-CA" dirty="0" smtClean="0"/>
              <a:t>This observation is the basis of the </a:t>
            </a:r>
            <a:r>
              <a:rPr lang="en-CA" b="1" dirty="0" smtClean="0">
                <a:solidFill>
                  <a:srgbClr val="FF0000"/>
                </a:solidFill>
              </a:rPr>
              <a:t>Second Law of Thermodynamics</a:t>
            </a:r>
            <a:r>
              <a:rPr lang="en-CA" dirty="0" smtClean="0"/>
              <a:t>., which can be used to show that a heat engine cannot convert </a:t>
            </a:r>
            <a:r>
              <a:rPr lang="en-CA" dirty="0" smtClean="0"/>
              <a:t>all the </a:t>
            </a:r>
            <a:r>
              <a:rPr lang="en-CA" dirty="0" smtClean="0"/>
              <a:t>heat </a:t>
            </a:r>
            <a:r>
              <a:rPr lang="en-CA" dirty="0" smtClean="0"/>
              <a:t>supplied to it into mechanical work but must reject some heat at a lower at </a:t>
            </a:r>
            <a:r>
              <a:rPr lang="en-CA" dirty="0" smtClean="0"/>
              <a:t>a lower temperature.  </a:t>
            </a:r>
            <a:endParaRPr lang="en-CA" dirty="0"/>
          </a:p>
        </p:txBody>
      </p:sp>
    </p:spTree>
    <p:extLst>
      <p:ext uri="{BB962C8B-B14F-4D97-AF65-F5344CB8AC3E}">
        <p14:creationId xmlns:p14="http://schemas.microsoft.com/office/powerpoint/2010/main" val="76344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79" y="184371"/>
            <a:ext cx="10515600" cy="1325563"/>
          </a:xfrm>
        </p:spPr>
        <p:txBody>
          <a:bodyPr/>
          <a:lstStyle/>
          <a:p>
            <a:r>
              <a:rPr lang="en-CA" dirty="0" smtClean="0"/>
              <a:t>Heat, Work, System </a:t>
            </a:r>
            <a:endParaRPr lang="en-CA" dirty="0"/>
          </a:p>
        </p:txBody>
      </p:sp>
      <p:sp>
        <p:nvSpPr>
          <p:cNvPr id="3" name="Content Placeholder 2"/>
          <p:cNvSpPr>
            <a:spLocks noGrp="1"/>
          </p:cNvSpPr>
          <p:nvPr>
            <p:ph idx="1"/>
          </p:nvPr>
        </p:nvSpPr>
        <p:spPr>
          <a:xfrm>
            <a:off x="0" y="1275906"/>
            <a:ext cx="12184911" cy="5730949"/>
          </a:xfrm>
        </p:spPr>
        <p:txBody>
          <a:bodyPr>
            <a:normAutofit/>
          </a:bodyPr>
          <a:lstStyle/>
          <a:p>
            <a:pPr algn="just"/>
            <a:r>
              <a:rPr lang="en-CA" b="1" i="1" u="sng" dirty="0" smtClean="0">
                <a:solidFill>
                  <a:srgbClr val="FF0000"/>
                </a:solidFill>
              </a:rPr>
              <a:t>Heat</a:t>
            </a:r>
            <a:r>
              <a:rPr lang="en-CA" dirty="0" smtClean="0"/>
              <a:t> is the form of energy which is transferred from one body to another body at a lower temperature , by virtue of the temperature difference between the </a:t>
            </a:r>
            <a:r>
              <a:rPr lang="en-CA" dirty="0" smtClean="0"/>
              <a:t>bodies until the </a:t>
            </a:r>
            <a:r>
              <a:rPr lang="en-CA" b="1" dirty="0" smtClean="0">
                <a:solidFill>
                  <a:srgbClr val="FF0000"/>
                </a:solidFill>
              </a:rPr>
              <a:t>thermal equilibrium </a:t>
            </a:r>
            <a:r>
              <a:rPr lang="en-CA" dirty="0" smtClean="0"/>
              <a:t>is attained. </a:t>
            </a:r>
          </a:p>
          <a:p>
            <a:pPr marL="0" indent="0" algn="ctr">
              <a:buNone/>
            </a:pPr>
            <a:r>
              <a:rPr lang="en-CA" b="1" i="1" dirty="0" err="1" smtClean="0">
                <a:solidFill>
                  <a:srgbClr val="FF0000"/>
                </a:solidFill>
              </a:rPr>
              <a:t>Note:Heat</a:t>
            </a:r>
            <a:r>
              <a:rPr lang="en-CA" b="1" i="1" dirty="0" smtClean="0">
                <a:solidFill>
                  <a:srgbClr val="FF0000"/>
                </a:solidFill>
              </a:rPr>
              <a:t> can never be contained in a body or possessed by a body (Heat is not a matter or a substance) </a:t>
            </a:r>
            <a:endParaRPr lang="en-CA" b="1" i="1" dirty="0" smtClean="0">
              <a:solidFill>
                <a:srgbClr val="FF0000"/>
              </a:solidFill>
            </a:endParaRPr>
          </a:p>
          <a:p>
            <a:pPr marL="0" indent="0" algn="just">
              <a:buNone/>
            </a:pPr>
            <a:r>
              <a:rPr lang="en-CA" b="1" u="sng" dirty="0" smtClean="0"/>
              <a:t>System</a:t>
            </a:r>
            <a:endParaRPr lang="en-CA" b="1" u="sng" dirty="0" smtClean="0"/>
          </a:p>
          <a:p>
            <a:pPr algn="just"/>
            <a:r>
              <a:rPr lang="en-US" altLang="en-US" dirty="0"/>
              <a:t>A thermodynamic system, or simply </a:t>
            </a:r>
            <a:r>
              <a:rPr lang="en-US" altLang="en-US" b="1" dirty="0"/>
              <a:t>system</a:t>
            </a:r>
            <a:r>
              <a:rPr lang="en-US" altLang="en-US" dirty="0"/>
              <a:t>, is defined as a quantity of matter or a region in space chosen for study. </a:t>
            </a:r>
            <a:endParaRPr lang="en-US" altLang="en-US" dirty="0" smtClean="0"/>
          </a:p>
          <a:p>
            <a:pPr marL="0" indent="0" algn="ctr">
              <a:buNone/>
            </a:pPr>
            <a:r>
              <a:rPr lang="en-US" altLang="en-US" dirty="0" smtClean="0"/>
              <a:t>OR</a:t>
            </a:r>
          </a:p>
          <a:p>
            <a:pPr marL="0" indent="0" algn="just">
              <a:buNone/>
            </a:pPr>
            <a:r>
              <a:rPr lang="en-US" altLang="en-US" dirty="0" smtClean="0"/>
              <a:t>A system is a closed region in space or a body upon which experiments or study is conducted. </a:t>
            </a:r>
            <a:endParaRPr lang="en-US" altLang="en-US" dirty="0" smtClean="0"/>
          </a:p>
          <a:p>
            <a:pPr algn="just"/>
            <a:endParaRPr lang="en-US" altLang="en-US" dirty="0" smtClean="0"/>
          </a:p>
          <a:p>
            <a:pPr algn="just"/>
            <a:endParaRPr lang="en-US" altLang="en-US" dirty="0"/>
          </a:p>
          <a:p>
            <a:pPr algn="just"/>
            <a:endParaRPr lang="en-CA" dirty="0"/>
          </a:p>
        </p:txBody>
      </p:sp>
    </p:spTree>
    <p:extLst>
      <p:ext uri="{BB962C8B-B14F-4D97-AF65-F5344CB8AC3E}">
        <p14:creationId xmlns:p14="http://schemas.microsoft.com/office/powerpoint/2010/main" val="119673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System, Surroundings, and Boundary </a:t>
            </a:r>
            <a:endParaRPr lang="en-CA" dirty="0"/>
          </a:p>
        </p:txBody>
      </p:sp>
      <p:sp>
        <p:nvSpPr>
          <p:cNvPr id="3" name="Content Placeholder 2"/>
          <p:cNvSpPr>
            <a:spLocks noGrp="1"/>
          </p:cNvSpPr>
          <p:nvPr>
            <p:ph idx="1"/>
          </p:nvPr>
        </p:nvSpPr>
        <p:spPr/>
        <p:txBody>
          <a:bodyPr/>
          <a:lstStyle/>
          <a:p>
            <a:pPr algn="just"/>
            <a:r>
              <a:rPr lang="en-US" altLang="en-US" dirty="0"/>
              <a:t> The region outside the system is called the </a:t>
            </a:r>
            <a:r>
              <a:rPr lang="en-US" altLang="en-US" b="1" dirty="0"/>
              <a:t>surroundings</a:t>
            </a:r>
            <a:r>
              <a:rPr lang="en-US" altLang="en-US" dirty="0"/>
              <a:t>.  The real or imaginary surface that separates the system from its surroundings is called the </a:t>
            </a:r>
            <a:r>
              <a:rPr lang="en-US" altLang="en-US" b="1" dirty="0"/>
              <a:t>boundary</a:t>
            </a:r>
            <a:r>
              <a:rPr lang="en-US" altLang="en-US" dirty="0"/>
              <a:t>.  The boundary of a system may be fixed or movable.</a:t>
            </a:r>
            <a:endParaRPr lang="en-US" altLang="en-US" b="1" dirty="0"/>
          </a:p>
          <a:p>
            <a:pPr algn="just"/>
            <a:r>
              <a:rPr lang="en-US" altLang="en-US" b="1" dirty="0"/>
              <a:t>Surroundings</a:t>
            </a:r>
            <a:r>
              <a:rPr lang="en-US" altLang="en-US" dirty="0"/>
              <a:t> are physical space outside the system boundary</a:t>
            </a:r>
            <a:r>
              <a:rPr lang="en-US" altLang="en-US" dirty="0" smtClean="0"/>
              <a:t>.</a:t>
            </a:r>
          </a:p>
          <a:p>
            <a:pPr algn="just"/>
            <a:endParaRPr lang="en-US" altLang="en-US" dirty="0"/>
          </a:p>
          <a:p>
            <a:endParaRPr lang="en-CA" dirty="0"/>
          </a:p>
        </p:txBody>
      </p:sp>
      <p:pic>
        <p:nvPicPr>
          <p:cNvPr id="4" name="Picture 7" descr="010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8767" y="4140980"/>
            <a:ext cx="2680497" cy="251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115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System </a:t>
            </a:r>
            <a:endParaRPr lang="en-CA" dirty="0"/>
          </a:p>
        </p:txBody>
      </p:sp>
      <p:sp>
        <p:nvSpPr>
          <p:cNvPr id="5" name="Content Placeholder 4"/>
          <p:cNvSpPr>
            <a:spLocks noGrp="1"/>
          </p:cNvSpPr>
          <p:nvPr>
            <p:ph idx="1"/>
          </p:nvPr>
        </p:nvSpPr>
        <p:spPr>
          <a:xfrm>
            <a:off x="350874" y="1424763"/>
            <a:ext cx="11002926" cy="4752200"/>
          </a:xfrm>
        </p:spPr>
        <p:txBody>
          <a:bodyPr>
            <a:normAutofit/>
          </a:bodyPr>
          <a:lstStyle/>
          <a:p>
            <a:pPr algn="just"/>
            <a:r>
              <a:rPr lang="en-US" altLang="en-US" dirty="0"/>
              <a:t>Systems may be considered to be </a:t>
            </a:r>
            <a:r>
              <a:rPr lang="en-US" altLang="en-US" b="1" dirty="0"/>
              <a:t>closed</a:t>
            </a:r>
            <a:r>
              <a:rPr lang="en-US" altLang="en-US" dirty="0"/>
              <a:t> or </a:t>
            </a:r>
            <a:r>
              <a:rPr lang="en-US" altLang="en-US" b="1" dirty="0" smtClean="0"/>
              <a:t>open </a:t>
            </a:r>
            <a:r>
              <a:rPr lang="en-US" altLang="en-US" dirty="0" smtClean="0"/>
              <a:t>or </a:t>
            </a:r>
            <a:r>
              <a:rPr lang="en-US" altLang="en-US" b="1" dirty="0" smtClean="0"/>
              <a:t>isolated</a:t>
            </a:r>
            <a:r>
              <a:rPr lang="en-US" altLang="en-US" dirty="0" smtClean="0"/>
              <a:t>, </a:t>
            </a:r>
            <a:r>
              <a:rPr lang="en-US" altLang="en-US" dirty="0"/>
              <a:t>depending on whether a fixed mass or a fixed volume in space is chosen for study.  </a:t>
            </a:r>
            <a:endParaRPr lang="en-US" altLang="en-US" dirty="0" smtClean="0"/>
          </a:p>
          <a:p>
            <a:pPr marL="0" indent="0" algn="just">
              <a:buNone/>
            </a:pPr>
            <a:r>
              <a:rPr lang="en-US" altLang="en-US" b="1" u="sng" dirty="0" smtClean="0"/>
              <a:t>Isolated System</a:t>
            </a:r>
          </a:p>
          <a:p>
            <a:pPr algn="just"/>
            <a:r>
              <a:rPr lang="en-CA" b="1" dirty="0"/>
              <a:t>An isolated system in thermodynamics is a system that does not exchange matter or energy with its surroundings.</a:t>
            </a:r>
            <a:r>
              <a:rPr lang="en-CA" dirty="0"/>
              <a:t> This means that there is no heat transfer, work done, or mass transfer between the system and its environment</a:t>
            </a:r>
            <a:r>
              <a:rPr lang="en-CA" dirty="0" smtClean="0"/>
              <a:t>.</a:t>
            </a:r>
          </a:p>
          <a:p>
            <a:pPr marL="0" indent="0" algn="just">
              <a:buNone/>
            </a:pPr>
            <a:r>
              <a:rPr lang="en-CA" b="1" u="sng" dirty="0" smtClean="0"/>
              <a:t>Example </a:t>
            </a:r>
          </a:p>
          <a:p>
            <a:pPr algn="just"/>
            <a:r>
              <a:rPr lang="en-CA" b="1" dirty="0"/>
              <a:t>A thermos:</a:t>
            </a:r>
            <a:r>
              <a:rPr lang="en-CA" dirty="0"/>
              <a:t> The insulated walls of a thermos minimize heat transfer, making it a good approximation of an isolated system.</a:t>
            </a:r>
            <a:endParaRPr lang="en-US" altLang="en-US" dirty="0" smtClean="0"/>
          </a:p>
          <a:p>
            <a:pPr algn="just"/>
            <a:endParaRPr lang="en-US" altLang="en-US" dirty="0"/>
          </a:p>
        </p:txBody>
      </p:sp>
    </p:spTree>
    <p:extLst>
      <p:ext uri="{BB962C8B-B14F-4D97-AF65-F5344CB8AC3E}">
        <p14:creationId xmlns:p14="http://schemas.microsoft.com/office/powerpoint/2010/main" val="23126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Closed System </a:t>
            </a:r>
            <a:endParaRPr lang="en-CA" dirty="0"/>
          </a:p>
        </p:txBody>
      </p:sp>
      <p:sp>
        <p:nvSpPr>
          <p:cNvPr id="3" name="Content Placeholder 2"/>
          <p:cNvSpPr>
            <a:spLocks noGrp="1"/>
          </p:cNvSpPr>
          <p:nvPr>
            <p:ph idx="1"/>
          </p:nvPr>
        </p:nvSpPr>
        <p:spPr>
          <a:xfrm>
            <a:off x="838200" y="1304630"/>
            <a:ext cx="10515600" cy="4351338"/>
          </a:xfrm>
        </p:spPr>
        <p:txBody>
          <a:bodyPr/>
          <a:lstStyle/>
          <a:p>
            <a:pPr algn="just"/>
            <a:r>
              <a:rPr lang="en-US" altLang="en-US" dirty="0"/>
              <a:t>A </a:t>
            </a:r>
            <a:r>
              <a:rPr lang="en-US" altLang="en-US" b="1" dirty="0"/>
              <a:t>closed system</a:t>
            </a:r>
            <a:r>
              <a:rPr lang="en-US" altLang="en-US" dirty="0"/>
              <a:t> consists of a fixed amount of mass and no mass may cross the system boundary.  The closed system boundary may move.</a:t>
            </a:r>
          </a:p>
          <a:p>
            <a:pPr marL="0" indent="0" algn="just">
              <a:buNone/>
            </a:pPr>
            <a:r>
              <a:rPr lang="en-US" altLang="en-US" b="1" u="sng" dirty="0">
                <a:solidFill>
                  <a:srgbClr val="FF0000"/>
                </a:solidFill>
              </a:rPr>
              <a:t>Example</a:t>
            </a:r>
          </a:p>
          <a:p>
            <a:pPr algn="just"/>
            <a:r>
              <a:rPr lang="en-US" altLang="en-US" dirty="0" smtClean="0"/>
              <a:t>The fluid in the cylinder of reciprocating engine during the expansion stroke may be defined as a system whose boundaries are the cylinder walls and the piston crown. As the piston moves so do the boundaries move. However</a:t>
            </a:r>
            <a:r>
              <a:rPr lang="en-US" altLang="en-US" dirty="0"/>
              <a:t>, </a:t>
            </a:r>
            <a:r>
              <a:rPr lang="en-US" altLang="en-US" dirty="0" smtClean="0"/>
              <a:t>here energy </a:t>
            </a:r>
            <a:r>
              <a:rPr lang="en-US" altLang="en-US" dirty="0"/>
              <a:t>in the form of heat and work may cross the boundaries of a closed system.  </a:t>
            </a:r>
            <a:endParaRPr lang="en-US" altLang="en-US" dirty="0"/>
          </a:p>
        </p:txBody>
      </p:sp>
      <p:pic>
        <p:nvPicPr>
          <p:cNvPr id="4" name="Picture 3"/>
          <p:cNvPicPr>
            <a:picLocks noChangeAspect="1"/>
          </p:cNvPicPr>
          <p:nvPr/>
        </p:nvPicPr>
        <p:blipFill>
          <a:blip r:embed="rId2"/>
          <a:stretch>
            <a:fillRect/>
          </a:stretch>
        </p:blipFill>
        <p:spPr>
          <a:xfrm>
            <a:off x="6044913" y="4303249"/>
            <a:ext cx="4056017" cy="2132776"/>
          </a:xfrm>
          <a:prstGeom prst="rect">
            <a:avLst/>
          </a:prstGeom>
        </p:spPr>
      </p:pic>
    </p:spTree>
    <p:extLst>
      <p:ext uri="{BB962C8B-B14F-4D97-AF65-F5344CB8AC3E}">
        <p14:creationId xmlns:p14="http://schemas.microsoft.com/office/powerpoint/2010/main" val="378166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Closed System </a:t>
            </a:r>
            <a:endParaRPr lang="en-CA" dirty="0"/>
          </a:p>
        </p:txBody>
      </p:sp>
      <p:pic>
        <p:nvPicPr>
          <p:cNvPr id="4" name="Picture 5" descr="010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91147" y="2241685"/>
            <a:ext cx="3940474" cy="3518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010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872" y="2241685"/>
            <a:ext cx="4172874" cy="366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4"/>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en-US" dirty="0"/>
          </a:p>
        </p:txBody>
      </p:sp>
    </p:spTree>
    <p:extLst>
      <p:ext uri="{BB962C8B-B14F-4D97-AF65-F5344CB8AC3E}">
        <p14:creationId xmlns:p14="http://schemas.microsoft.com/office/powerpoint/2010/main" val="348280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Open System </a:t>
            </a:r>
            <a:endParaRPr lang="en-CA" dirty="0"/>
          </a:p>
        </p:txBody>
      </p:sp>
      <p:sp>
        <p:nvSpPr>
          <p:cNvPr id="3" name="Content Placeholder 2"/>
          <p:cNvSpPr>
            <a:spLocks noGrp="1"/>
          </p:cNvSpPr>
          <p:nvPr>
            <p:ph idx="1"/>
          </p:nvPr>
        </p:nvSpPr>
        <p:spPr/>
        <p:txBody>
          <a:bodyPr/>
          <a:lstStyle/>
          <a:p>
            <a:pPr algn="just"/>
            <a:r>
              <a:rPr lang="en-US" altLang="en-US" dirty="0"/>
              <a:t>An open system, or control volume, has mass as well as energy crossing the boundary, called a control surface.  Examples of open systems are pumps, compressors, turbines, valves, and heat exchangers. </a:t>
            </a:r>
            <a:endParaRPr lang="en-US" altLang="en-US" dirty="0" smtClean="0"/>
          </a:p>
          <a:p>
            <a:pPr algn="just"/>
            <a:r>
              <a:rPr lang="en-US" altLang="en-US" dirty="0" smtClean="0"/>
              <a:t>Fluid in turbine at any instant may be defined  as an open system whose boundaries are as shown below: </a:t>
            </a:r>
            <a:endParaRPr lang="en-US" altLang="en-US" dirty="0" smtClean="0"/>
          </a:p>
          <a:p>
            <a:endParaRPr lang="en-US" altLang="en-US" dirty="0"/>
          </a:p>
          <a:p>
            <a:endParaRPr lang="en-US" altLang="en-US" dirty="0" smtClean="0"/>
          </a:p>
          <a:p>
            <a:endParaRPr lang="en-US" altLang="en-US" dirty="0"/>
          </a:p>
          <a:p>
            <a:endParaRPr lang="en-US" altLang="en-US" dirty="0" smtClean="0"/>
          </a:p>
          <a:p>
            <a:pPr marL="0" indent="0">
              <a:buNone/>
            </a:pPr>
            <a:endParaRPr lang="en-US" altLang="en-US" dirty="0" smtClean="0"/>
          </a:p>
          <a:p>
            <a:endParaRPr lang="en-US" altLang="en-US" dirty="0"/>
          </a:p>
          <a:p>
            <a:endParaRPr lang="en-US" altLang="en-US" dirty="0" smtClean="0"/>
          </a:p>
          <a:p>
            <a:endParaRPr lang="en-US" altLang="en-US" dirty="0"/>
          </a:p>
        </p:txBody>
      </p:sp>
      <p:pic>
        <p:nvPicPr>
          <p:cNvPr id="5" name="Picture 4"/>
          <p:cNvPicPr>
            <a:picLocks noChangeAspect="1"/>
          </p:cNvPicPr>
          <p:nvPr/>
        </p:nvPicPr>
        <p:blipFill>
          <a:blip r:embed="rId2"/>
          <a:stretch>
            <a:fillRect/>
          </a:stretch>
        </p:blipFill>
        <p:spPr>
          <a:xfrm>
            <a:off x="6832520" y="4001294"/>
            <a:ext cx="4706007" cy="2724530"/>
          </a:xfrm>
          <a:prstGeom prst="rect">
            <a:avLst/>
          </a:prstGeom>
        </p:spPr>
      </p:pic>
    </p:spTree>
    <p:extLst>
      <p:ext uri="{BB962C8B-B14F-4D97-AF65-F5344CB8AC3E}">
        <p14:creationId xmlns:p14="http://schemas.microsoft.com/office/powerpoint/2010/main" val="2239584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277</TotalTime>
  <Words>1489</Words>
  <Application>Microsoft Office PowerPoint</Application>
  <PresentationFormat>Widescreen</PresentationFormat>
  <Paragraphs>129</Paragraphs>
  <Slides>22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Calibri Light</vt:lpstr>
      <vt:lpstr>Symbol</vt:lpstr>
      <vt:lpstr>Times New Roman</vt:lpstr>
      <vt:lpstr>Office Theme</vt:lpstr>
      <vt:lpstr>MathType 4.0 Equation</vt:lpstr>
      <vt:lpstr>Applied Thermodynamics Chapter 1 Introduction and 1st Law of Thermodynamics </vt:lpstr>
      <vt:lpstr>Thermodynamics </vt:lpstr>
      <vt:lpstr>Laws of Thermodynamics </vt:lpstr>
      <vt:lpstr>Heat, Work, System </vt:lpstr>
      <vt:lpstr>System, Surroundings, and Boundary </vt:lpstr>
      <vt:lpstr>Types of System </vt:lpstr>
      <vt:lpstr>Closed System </vt:lpstr>
      <vt:lpstr>Example of Closed System </vt:lpstr>
      <vt:lpstr>Open System </vt:lpstr>
      <vt:lpstr>Types of System</vt:lpstr>
      <vt:lpstr>Properties of a System</vt:lpstr>
      <vt:lpstr>Intensive properties</vt:lpstr>
      <vt:lpstr>Intensive properties</vt:lpstr>
      <vt:lpstr>Pressure </vt:lpstr>
      <vt:lpstr>Specific Volume </vt:lpstr>
      <vt:lpstr>Convention </vt:lpstr>
      <vt:lpstr>Units </vt:lpstr>
      <vt:lpstr>PowerPoint Presentation</vt:lpstr>
      <vt:lpstr>PowerPoint Presentation</vt:lpstr>
      <vt:lpstr>Convention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Thermodynamics </dc:title>
  <dc:creator>Microsoft account</dc:creator>
  <cp:lastModifiedBy>Microsoft account</cp:lastModifiedBy>
  <cp:revision>127</cp:revision>
  <dcterms:created xsi:type="dcterms:W3CDTF">2024-09-19T05:48:49Z</dcterms:created>
  <dcterms:modified xsi:type="dcterms:W3CDTF">2024-09-22T15:38:00Z</dcterms:modified>
</cp:coreProperties>
</file>