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6"/>
  </p:notesMasterIdLst>
  <p:sldIdLst>
    <p:sldId id="259" r:id="rId5"/>
    <p:sldId id="260" r:id="rId6"/>
    <p:sldId id="267" r:id="rId7"/>
    <p:sldId id="261" r:id="rId8"/>
    <p:sldId id="262" r:id="rId9"/>
    <p:sldId id="263" r:id="rId10"/>
    <p:sldId id="264" r:id="rId11"/>
    <p:sldId id="265" r:id="rId12"/>
    <p:sldId id="266"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889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2"/>
  </p:normalViewPr>
  <p:slideViewPr>
    <p:cSldViewPr snapToGrid="0" snapToObjects="1">
      <p:cViewPr>
        <p:scale>
          <a:sx n="69" d="100"/>
          <a:sy n="69" d="100"/>
        </p:scale>
        <p:origin x="564"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DD571-E22F-4A38-B450-8CCBD829A548}" type="datetimeFigureOut">
              <a:rPr lang="en-US"/>
              <a:t>11/18/2024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0C2C40-CB1C-4820-9151-EC51EC2E7E0F}" type="slidenum">
              <a:rPr lang="en-US"/>
              <a:t>‹#›</a:t>
            </a:fld>
            <a:endParaRPr lang="en-US" dirty="0"/>
          </a:p>
        </p:txBody>
      </p:sp>
    </p:spTree>
    <p:extLst>
      <p:ext uri="{BB962C8B-B14F-4D97-AF65-F5344CB8AC3E}">
        <p14:creationId xmlns:p14="http://schemas.microsoft.com/office/powerpoint/2010/main" val="93105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40974584-F7C5-6440-926F-F6A9781D61F4}"/>
              </a:ext>
            </a:extLst>
          </p:cNvPr>
          <p:cNvSpPr>
            <a:spLocks noGrp="1"/>
          </p:cNvSpPr>
          <p:nvPr>
            <p:ph type="title"/>
          </p:nvPr>
        </p:nvSpPr>
        <p:spPr>
          <a:xfrm>
            <a:off x="404310" y="2484470"/>
            <a:ext cx="7552916" cy="2130561"/>
          </a:xfrm>
          <a:prstGeom prst="rect">
            <a:avLst/>
          </a:prstGeom>
        </p:spPr>
        <p:txBody>
          <a:bodyPr>
            <a:normAutofit/>
          </a:bodyPr>
          <a:lstStyle>
            <a:lvl1pPr>
              <a:defRPr sz="6600" b="0">
                <a:solidFill>
                  <a:schemeClr val="tx1"/>
                </a:solidFill>
              </a:defRPr>
            </a:lvl1pPr>
          </a:lstStyle>
          <a:p>
            <a:r>
              <a:rPr lang="en-US"/>
              <a:t>Click to edit Master title style</a:t>
            </a:r>
          </a:p>
        </p:txBody>
      </p:sp>
      <p:pic>
        <p:nvPicPr>
          <p:cNvPr id="8" name="Picture 7" descr="Graphical user interface&#10;&#10;Description automatically generated">
            <a:extLst>
              <a:ext uri="{FF2B5EF4-FFF2-40B4-BE49-F238E27FC236}">
                <a16:creationId xmlns="" xmlns:a16="http://schemas.microsoft.com/office/drawing/2014/main" id="{D7436C2F-09FF-014A-84CC-E0A18AFE2C7C}"/>
              </a:ext>
            </a:extLst>
          </p:cNvPr>
          <p:cNvPicPr>
            <a:picLocks noChangeAspect="1"/>
          </p:cNvPicPr>
          <p:nvPr userDrawn="1"/>
        </p:nvPicPr>
        <p:blipFill>
          <a:blip r:embed="rId2"/>
          <a:stretch>
            <a:fillRect/>
          </a:stretch>
        </p:blipFill>
        <p:spPr>
          <a:xfrm>
            <a:off x="253792" y="138819"/>
            <a:ext cx="2369315" cy="867807"/>
          </a:xfrm>
          <a:prstGeom prst="rect">
            <a:avLst/>
          </a:prstGeom>
        </p:spPr>
      </p:pic>
    </p:spTree>
    <p:extLst>
      <p:ext uri="{BB962C8B-B14F-4D97-AF65-F5344CB8AC3E}">
        <p14:creationId xmlns:p14="http://schemas.microsoft.com/office/powerpoint/2010/main" val="289720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289423-CD2E-4FE4-A0A5-BF1DF9A8B22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D721021-E600-4985-9CB7-C91662580291}"/>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CBF65E1-9312-40C9-B537-2EF2373A3D58}"/>
              </a:ext>
            </a:extLst>
          </p:cNvPr>
          <p:cNvSpPr>
            <a:spLocks noGrp="1"/>
          </p:cNvSpPr>
          <p:nvPr>
            <p:ph type="dt" sz="half" idx="10"/>
          </p:nvPr>
        </p:nvSpPr>
        <p:spPr/>
        <p:txBody>
          <a:bodyPr/>
          <a:lstStyle/>
          <a:p>
            <a:fld id="{703E2F8D-62B3-48AF-BAF5-944399905ED0}" type="datetimeFigureOut">
              <a:rPr lang="en-US" smtClean="0"/>
              <a:t>11/18/2024</a:t>
            </a:fld>
            <a:endParaRPr lang="en-US" dirty="0"/>
          </a:p>
        </p:txBody>
      </p:sp>
      <p:sp>
        <p:nvSpPr>
          <p:cNvPr id="5" name="Footer Placeholder 4">
            <a:extLst>
              <a:ext uri="{FF2B5EF4-FFF2-40B4-BE49-F238E27FC236}">
                <a16:creationId xmlns="" xmlns:a16="http://schemas.microsoft.com/office/drawing/2014/main" id="{9727D5D2-711E-4128-B02F-A2F5F3B7B68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FA8A264A-3B0E-4789-8D33-E3B8BB427F16}"/>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567066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475CD398-88C4-4D5A-B800-66982108964E}"/>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CA0AE657-6D14-4EC6-AF23-3733CA7ECAF9}"/>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C013624-5ED1-471D-B870-97A863791322}"/>
              </a:ext>
            </a:extLst>
          </p:cNvPr>
          <p:cNvSpPr>
            <a:spLocks noGrp="1"/>
          </p:cNvSpPr>
          <p:nvPr>
            <p:ph type="dt" sz="half" idx="10"/>
          </p:nvPr>
        </p:nvSpPr>
        <p:spPr/>
        <p:txBody>
          <a:bodyPr/>
          <a:lstStyle/>
          <a:p>
            <a:fld id="{703E2F8D-62B3-48AF-BAF5-944399905ED0}" type="datetimeFigureOut">
              <a:rPr lang="en-US" smtClean="0"/>
              <a:t>11/18/2024</a:t>
            </a:fld>
            <a:endParaRPr lang="en-US" dirty="0"/>
          </a:p>
        </p:txBody>
      </p:sp>
      <p:sp>
        <p:nvSpPr>
          <p:cNvPr id="5" name="Footer Placeholder 4">
            <a:extLst>
              <a:ext uri="{FF2B5EF4-FFF2-40B4-BE49-F238E27FC236}">
                <a16:creationId xmlns="" xmlns:a16="http://schemas.microsoft.com/office/drawing/2014/main" id="{B3A089F5-C44A-423E-A411-0170507EB5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FEA2F323-E5A0-4612-B41A-6BBC2FFFEB2E}"/>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1156236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2">
            <a:extLst>
              <a:ext uri="{FF2B5EF4-FFF2-40B4-BE49-F238E27FC236}">
                <a16:creationId xmlns="" xmlns:a16="http://schemas.microsoft.com/office/drawing/2014/main" id="{72A72F24-C2F4-A848-9526-6DDE3032300C}"/>
              </a:ext>
            </a:extLst>
          </p:cNvPr>
          <p:cNvSpPr>
            <a:spLocks noGrp="1"/>
          </p:cNvSpPr>
          <p:nvPr>
            <p:ph sz="quarter" idx="10"/>
          </p:nvPr>
        </p:nvSpPr>
        <p:spPr>
          <a:xfrm>
            <a:off x="444500" y="1460500"/>
            <a:ext cx="5327904" cy="3977640"/>
          </a:xfrm>
          <a:prstGeom prst="rect">
            <a:avLst/>
          </a:prstGeo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p>
        </p:txBody>
      </p:sp>
      <p:sp>
        <p:nvSpPr>
          <p:cNvPr id="9" name="Date Placeholder 3">
            <a:extLst>
              <a:ext uri="{FF2B5EF4-FFF2-40B4-BE49-F238E27FC236}">
                <a16:creationId xmlns="" xmlns:a16="http://schemas.microsoft.com/office/drawing/2014/main" id="{0B5A9DDA-5C61-C94F-9C1E-F412423AF3E7}"/>
              </a:ext>
            </a:extLst>
          </p:cNvPr>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11/18/2024</a:t>
            </a:fld>
            <a:endParaRPr lang="en-US" dirty="0"/>
          </a:p>
        </p:txBody>
      </p:sp>
      <p:sp>
        <p:nvSpPr>
          <p:cNvPr id="10" name="Footer Placeholder 4">
            <a:extLst>
              <a:ext uri="{FF2B5EF4-FFF2-40B4-BE49-F238E27FC236}">
                <a16:creationId xmlns="" xmlns:a16="http://schemas.microsoft.com/office/drawing/2014/main" id="{AB9CE1BE-CD51-BD42-A659-2F084EB57DE7}"/>
              </a:ext>
            </a:extLst>
          </p:cNvPr>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11" name="Slide Number Placeholder 5">
            <a:extLst>
              <a:ext uri="{FF2B5EF4-FFF2-40B4-BE49-F238E27FC236}">
                <a16:creationId xmlns="" xmlns:a16="http://schemas.microsoft.com/office/drawing/2014/main" id="{F2707C4E-5419-8141-80B3-E4B112655C23}"/>
              </a:ext>
            </a:extLst>
          </p:cNvPr>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12" name="Straight Connector 11">
            <a:extLst>
              <a:ext uri="{FF2B5EF4-FFF2-40B4-BE49-F238E27FC236}">
                <a16:creationId xmlns="" xmlns:a16="http://schemas.microsoft.com/office/drawing/2014/main" id="{06D362EF-E079-514F-814C-6085176CA7AD}"/>
              </a:ext>
            </a:extLst>
          </p:cNvPr>
          <p:cNvCxnSpPr>
            <a:cxnSpLocks/>
          </p:cNvCxnSpPr>
          <p:nvPr userDrawn="1"/>
        </p:nvCxnSpPr>
        <p:spPr>
          <a:xfrm>
            <a:off x="533400" y="1104900"/>
            <a:ext cx="11119104"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 xmlns:a16="http://schemas.microsoft.com/office/drawing/2014/main" id="{2AC75DAD-32BC-CC41-8DF4-9E68DB31CFAC}"/>
              </a:ext>
            </a:extLst>
          </p:cNvPr>
          <p:cNvSpPr>
            <a:spLocks noGrp="1"/>
          </p:cNvSpPr>
          <p:nvPr>
            <p:ph type="title"/>
          </p:nvPr>
        </p:nvSpPr>
        <p:spPr>
          <a:xfrm>
            <a:off x="444500" y="430609"/>
            <a:ext cx="9146972" cy="640080"/>
          </a:xfrm>
          <a:prstGeom prst="rect">
            <a:avLst/>
          </a:prstGeom>
        </p:spPr>
        <p:txBody>
          <a:bodyPr>
            <a:normAutofit/>
          </a:bodyPr>
          <a:lstStyle>
            <a:lvl1pPr>
              <a:defRPr sz="2800"/>
            </a:lvl1pPr>
          </a:lstStyle>
          <a:p>
            <a:r>
              <a:rPr lang="en-US"/>
              <a:t>Click to edit Master title style</a:t>
            </a:r>
          </a:p>
        </p:txBody>
      </p:sp>
    </p:spTree>
    <p:extLst>
      <p:ext uri="{BB962C8B-B14F-4D97-AF65-F5344CB8AC3E}">
        <p14:creationId xmlns:p14="http://schemas.microsoft.com/office/powerpoint/2010/main" val="3362173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Content Placeholder 6">
            <a:extLst>
              <a:ext uri="{FF2B5EF4-FFF2-40B4-BE49-F238E27FC236}">
                <a16:creationId xmlns="" xmlns:a16="http://schemas.microsoft.com/office/drawing/2014/main" id="{90EAB2A1-27FC-7D46-BBF1-72410CED554C}"/>
              </a:ext>
            </a:extLst>
          </p:cNvPr>
          <p:cNvSpPr>
            <a:spLocks noGrp="1"/>
          </p:cNvSpPr>
          <p:nvPr>
            <p:ph sz="quarter" idx="13"/>
          </p:nvPr>
        </p:nvSpPr>
        <p:spPr>
          <a:xfrm>
            <a:off x="450596" y="2560320"/>
            <a:ext cx="9445752" cy="3977640"/>
          </a:xfrm>
          <a:prstGeom prst="rect">
            <a:avLst/>
          </a:prstGeom>
        </p:spPr>
        <p:txBody>
          <a:bodyPr vert="horz" lIns="91440" tIns="45720" rIns="91440" bIns="45720" rtlCol="0">
            <a:normAutofit/>
          </a:bodyPr>
          <a:lstStyle>
            <a:lvl1pPr>
              <a:defRPr lang="en-US" sz="2400" smtClean="0">
                <a:solidFill>
                  <a:schemeClr val="tx1">
                    <a:lumMod val="75000"/>
                    <a:lumOff val="25000"/>
                  </a:schemeClr>
                </a:solidFill>
                <a:latin typeface="+mn-lt"/>
              </a:defRPr>
            </a:lvl1pPr>
            <a:lvl2pPr>
              <a:defRPr lang="en-US" sz="1200" dirty="0" smtClean="0">
                <a:solidFill>
                  <a:schemeClr val="tx1">
                    <a:lumMod val="75000"/>
                    <a:lumOff val="25000"/>
                  </a:schemeClr>
                </a:solidFill>
                <a:latin typeface="+mn-lt"/>
              </a:defRPr>
            </a:lvl2pPr>
            <a:lvl3pPr>
              <a:defRPr lang="en-US" sz="1200" dirty="0" smtClean="0">
                <a:solidFill>
                  <a:schemeClr val="tx1">
                    <a:lumMod val="75000"/>
                    <a:lumOff val="25000"/>
                  </a:schemeClr>
                </a:solidFill>
                <a:latin typeface="+mn-lt"/>
              </a:defRPr>
            </a:lvl3pPr>
            <a:lvl4pPr>
              <a:defRPr lang="en-US" sz="1200" dirty="0" smtClean="0">
                <a:solidFill>
                  <a:schemeClr val="tx1">
                    <a:lumMod val="75000"/>
                    <a:lumOff val="25000"/>
                  </a:schemeClr>
                </a:solidFill>
                <a:latin typeface="+mn-lt"/>
              </a:defRPr>
            </a:lvl4pPr>
            <a:lvl5pPr>
              <a:defRPr lang="en-US" sz="1200" dirty="0">
                <a:solidFill>
                  <a:schemeClr val="tx1">
                    <a:lumMod val="75000"/>
                    <a:lumOff val="25000"/>
                  </a:schemeClr>
                </a:solidFill>
                <a:latin typeface="+mn-lt"/>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p>
        </p:txBody>
      </p:sp>
      <p:cxnSp>
        <p:nvCxnSpPr>
          <p:cNvPr id="8" name="Straight Connector 7">
            <a:extLst>
              <a:ext uri="{FF2B5EF4-FFF2-40B4-BE49-F238E27FC236}">
                <a16:creationId xmlns="" xmlns:a16="http://schemas.microsoft.com/office/drawing/2014/main" id="{1170A3AA-4210-FB4E-9790-9D6891AFF655}"/>
              </a:ext>
            </a:extLst>
          </p:cNvPr>
          <p:cNvCxnSpPr>
            <a:cxnSpLocks/>
          </p:cNvCxnSpPr>
          <p:nvPr userDrawn="1"/>
        </p:nvCxnSpPr>
        <p:spPr>
          <a:xfrm>
            <a:off x="533400" y="1104900"/>
            <a:ext cx="11119104"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 xmlns:a16="http://schemas.microsoft.com/office/drawing/2014/main" id="{28B6F196-1924-E341-B33B-77AEF4A875CF}"/>
              </a:ext>
            </a:extLst>
          </p:cNvPr>
          <p:cNvSpPr>
            <a:spLocks noGrp="1"/>
          </p:cNvSpPr>
          <p:nvPr>
            <p:ph type="title"/>
          </p:nvPr>
        </p:nvSpPr>
        <p:spPr>
          <a:xfrm>
            <a:off x="444500" y="430609"/>
            <a:ext cx="9146972" cy="640080"/>
          </a:xfrm>
          <a:prstGeom prst="rect">
            <a:avLst/>
          </a:prstGeom>
        </p:spPr>
        <p:txBody>
          <a:bodyPr>
            <a:normAutofit/>
          </a:bodyPr>
          <a:lstStyle>
            <a:lvl1pPr>
              <a:defRPr sz="2800"/>
            </a:lvl1pPr>
          </a:lstStyle>
          <a:p>
            <a:r>
              <a:rPr lang="en-US"/>
              <a:t>Click to edit Master title style</a:t>
            </a:r>
          </a:p>
        </p:txBody>
      </p:sp>
    </p:spTree>
    <p:extLst>
      <p:ext uri="{BB962C8B-B14F-4D97-AF65-F5344CB8AC3E}">
        <p14:creationId xmlns:p14="http://schemas.microsoft.com/office/powerpoint/2010/main" val="273648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7BE2BF-67D0-421C-B0EA-C2FDA38E908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9ED459D-4DBB-4B08-B28E-38CB294598EB}"/>
              </a:ext>
            </a:extLst>
          </p:cNvPr>
          <p:cNvSpPr>
            <a:spLocks noGrp="1"/>
          </p:cNvSpPr>
          <p:nvPr>
            <p:ph sz="half" idx="1"/>
          </p:nvPr>
        </p:nvSpPr>
        <p:spPr>
          <a:xfrm>
            <a:off x="838200" y="1825625"/>
            <a:ext cx="5181601"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619D5826-9D5D-45F7-9039-C9593873510D}"/>
              </a:ext>
            </a:extLst>
          </p:cNvPr>
          <p:cNvSpPr>
            <a:spLocks noGrp="1"/>
          </p:cNvSpPr>
          <p:nvPr>
            <p:ph sz="half" idx="2"/>
          </p:nvPr>
        </p:nvSpPr>
        <p:spPr>
          <a:xfrm>
            <a:off x="6172200" y="1825625"/>
            <a:ext cx="5181601"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3C35230-6E6B-4AE2-A238-476A2293EE28}"/>
              </a:ext>
            </a:extLst>
          </p:cNvPr>
          <p:cNvSpPr>
            <a:spLocks noGrp="1"/>
          </p:cNvSpPr>
          <p:nvPr>
            <p:ph type="dt" sz="half" idx="10"/>
          </p:nvPr>
        </p:nvSpPr>
        <p:spPr/>
        <p:txBody>
          <a:bodyPr/>
          <a:lstStyle/>
          <a:p>
            <a:fld id="{703E2F8D-62B3-48AF-BAF5-944399905ED0}" type="datetimeFigureOut">
              <a:rPr lang="en-US" smtClean="0"/>
              <a:t>11/18/2024</a:t>
            </a:fld>
            <a:endParaRPr lang="en-US" dirty="0"/>
          </a:p>
        </p:txBody>
      </p:sp>
      <p:sp>
        <p:nvSpPr>
          <p:cNvPr id="6" name="Footer Placeholder 5">
            <a:extLst>
              <a:ext uri="{FF2B5EF4-FFF2-40B4-BE49-F238E27FC236}">
                <a16:creationId xmlns="" xmlns:a16="http://schemas.microsoft.com/office/drawing/2014/main" id="{B3EC195B-3566-4F5A-8A17-C0D96E0DC8A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B5A64FFA-F5D7-4974-90D5-37C1E4F5D4C4}"/>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128401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E93013-51BB-4A17-B3BD-969427C676BB}"/>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 xmlns:a16="http://schemas.microsoft.com/office/drawing/2014/main" id="{E965D238-163E-4CA0-8D72-013A528AF55D}"/>
              </a:ext>
            </a:extLst>
          </p:cNvPr>
          <p:cNvSpPr>
            <a:spLocks noGrp="1"/>
          </p:cNvSpPr>
          <p:nvPr>
            <p:ph type="body" idx="1"/>
          </p:nvPr>
        </p:nvSpPr>
        <p:spPr>
          <a:xfrm>
            <a:off x="839789" y="1681164"/>
            <a:ext cx="5157787" cy="823912"/>
          </a:xfrm>
          <a:prstGeom prst="rect">
            <a:avLst/>
          </a:prstGeo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9974BFD3-F57E-442B-B0D6-44B28B98ABBA}"/>
              </a:ext>
            </a:extLst>
          </p:cNvPr>
          <p:cNvSpPr>
            <a:spLocks noGrp="1"/>
          </p:cNvSpPr>
          <p:nvPr>
            <p:ph sz="half" idx="2"/>
          </p:nvPr>
        </p:nvSpPr>
        <p:spPr>
          <a:xfrm>
            <a:off x="839789"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D6C678E-A9F6-402F-AB68-0001BA3C2376}"/>
              </a:ext>
            </a:extLst>
          </p:cNvPr>
          <p:cNvSpPr>
            <a:spLocks noGrp="1"/>
          </p:cNvSpPr>
          <p:nvPr>
            <p:ph type="body" sz="quarter" idx="3"/>
          </p:nvPr>
        </p:nvSpPr>
        <p:spPr>
          <a:xfrm>
            <a:off x="6172201" y="1681164"/>
            <a:ext cx="5183188" cy="823912"/>
          </a:xfrm>
          <a:prstGeom prst="rect">
            <a:avLst/>
          </a:prstGeo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AC1CE1F-0133-4A8E-9510-3927C275ADB7}"/>
              </a:ext>
            </a:extLst>
          </p:cNvPr>
          <p:cNvSpPr>
            <a:spLocks noGrp="1"/>
          </p:cNvSpPr>
          <p:nvPr>
            <p:ph sz="quarter" idx="4"/>
          </p:nvPr>
        </p:nvSpPr>
        <p:spPr>
          <a:xfrm>
            <a:off x="6172201"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A812791-1A66-47A2-B8AB-CF2C8494CA0A}"/>
              </a:ext>
            </a:extLst>
          </p:cNvPr>
          <p:cNvSpPr>
            <a:spLocks noGrp="1"/>
          </p:cNvSpPr>
          <p:nvPr>
            <p:ph type="dt" sz="half" idx="10"/>
          </p:nvPr>
        </p:nvSpPr>
        <p:spPr/>
        <p:txBody>
          <a:bodyPr/>
          <a:lstStyle/>
          <a:p>
            <a:fld id="{703E2F8D-62B3-48AF-BAF5-944399905ED0}" type="datetimeFigureOut">
              <a:rPr lang="en-US" smtClean="0"/>
              <a:t>11/18/2024</a:t>
            </a:fld>
            <a:endParaRPr lang="en-US" dirty="0"/>
          </a:p>
        </p:txBody>
      </p:sp>
      <p:sp>
        <p:nvSpPr>
          <p:cNvPr id="8" name="Footer Placeholder 7">
            <a:extLst>
              <a:ext uri="{FF2B5EF4-FFF2-40B4-BE49-F238E27FC236}">
                <a16:creationId xmlns="" xmlns:a16="http://schemas.microsoft.com/office/drawing/2014/main" id="{4433D370-BE25-4CF9-8D18-A8B0D6286AC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5CFF9EFB-2082-4B18-8532-2E058DF98F6F}"/>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3793323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1A482C-C319-43FD-93FF-980D21E2E196}"/>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 xmlns:a16="http://schemas.microsoft.com/office/drawing/2014/main" id="{4203A496-9194-4AF3-A700-304E648B30AF}"/>
              </a:ext>
            </a:extLst>
          </p:cNvPr>
          <p:cNvSpPr>
            <a:spLocks noGrp="1"/>
          </p:cNvSpPr>
          <p:nvPr>
            <p:ph type="dt" sz="half" idx="10"/>
          </p:nvPr>
        </p:nvSpPr>
        <p:spPr/>
        <p:txBody>
          <a:bodyPr/>
          <a:lstStyle/>
          <a:p>
            <a:fld id="{703E2F8D-62B3-48AF-BAF5-944399905ED0}" type="datetimeFigureOut">
              <a:rPr lang="en-US" smtClean="0"/>
              <a:t>11/18/2024</a:t>
            </a:fld>
            <a:endParaRPr lang="en-US" dirty="0"/>
          </a:p>
        </p:txBody>
      </p:sp>
      <p:sp>
        <p:nvSpPr>
          <p:cNvPr id="4" name="Footer Placeholder 3">
            <a:extLst>
              <a:ext uri="{FF2B5EF4-FFF2-40B4-BE49-F238E27FC236}">
                <a16:creationId xmlns="" xmlns:a16="http://schemas.microsoft.com/office/drawing/2014/main" id="{5303CEB3-10DB-4C6B-B786-6EA61FEAF4E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 xmlns:a16="http://schemas.microsoft.com/office/drawing/2014/main" id="{E36A844B-2D32-4E86-8B10-61DBDBE59C29}"/>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3983742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121782B-EB6A-4988-856E-D6637A15B30A}"/>
              </a:ext>
            </a:extLst>
          </p:cNvPr>
          <p:cNvSpPr>
            <a:spLocks noGrp="1"/>
          </p:cNvSpPr>
          <p:nvPr>
            <p:ph type="dt" sz="half" idx="10"/>
          </p:nvPr>
        </p:nvSpPr>
        <p:spPr/>
        <p:txBody>
          <a:bodyPr/>
          <a:lstStyle/>
          <a:p>
            <a:fld id="{703E2F8D-62B3-48AF-BAF5-944399905ED0}" type="datetimeFigureOut">
              <a:rPr lang="en-US" smtClean="0"/>
              <a:t>11/18/2024</a:t>
            </a:fld>
            <a:endParaRPr lang="en-US" dirty="0"/>
          </a:p>
        </p:txBody>
      </p:sp>
      <p:sp>
        <p:nvSpPr>
          <p:cNvPr id="3" name="Footer Placeholder 2">
            <a:extLst>
              <a:ext uri="{FF2B5EF4-FFF2-40B4-BE49-F238E27FC236}">
                <a16:creationId xmlns="" xmlns:a16="http://schemas.microsoft.com/office/drawing/2014/main" id="{161005B5-4499-443A-AEC7-4504692A5F9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275E9E49-7000-42FC-9389-8FC847AA8505}"/>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218306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3EFE04-76D2-4EE9-82B4-6CF8BDAEF1A2}"/>
              </a:ext>
            </a:extLst>
          </p:cNvPr>
          <p:cNvSpPr>
            <a:spLocks noGrp="1"/>
          </p:cNvSpPr>
          <p:nvPr>
            <p:ph type="title"/>
          </p:nvPr>
        </p:nvSpPr>
        <p:spPr>
          <a:xfrm>
            <a:off x="839789"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6C0215A4-C64A-4FDE-8E67-809F9ECFC281}"/>
              </a:ext>
            </a:extLst>
          </p:cNvPr>
          <p:cNvSpPr>
            <a:spLocks noGrp="1"/>
          </p:cNvSpPr>
          <p:nvPr>
            <p:ph idx="1"/>
          </p:nvPr>
        </p:nvSpPr>
        <p:spPr>
          <a:xfrm>
            <a:off x="5183189"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30899654-FEE0-4F7C-9F7E-E61364191555}"/>
              </a:ext>
            </a:extLst>
          </p:cNvPr>
          <p:cNvSpPr>
            <a:spLocks noGrp="1"/>
          </p:cNvSpPr>
          <p:nvPr>
            <p:ph type="body" sz="half" idx="2"/>
          </p:nvPr>
        </p:nvSpPr>
        <p:spPr>
          <a:xfrm>
            <a:off x="839789" y="2057401"/>
            <a:ext cx="3932237" cy="3811588"/>
          </a:xfrm>
          <a:prstGeom prst="rect">
            <a:avLst/>
          </a:prstGeo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10672D7-560C-46F5-B38A-5864AF61BD82}"/>
              </a:ext>
            </a:extLst>
          </p:cNvPr>
          <p:cNvSpPr>
            <a:spLocks noGrp="1"/>
          </p:cNvSpPr>
          <p:nvPr>
            <p:ph type="dt" sz="half" idx="10"/>
          </p:nvPr>
        </p:nvSpPr>
        <p:spPr/>
        <p:txBody>
          <a:bodyPr/>
          <a:lstStyle/>
          <a:p>
            <a:fld id="{703E2F8D-62B3-48AF-BAF5-944399905ED0}" type="datetimeFigureOut">
              <a:rPr lang="en-US" smtClean="0"/>
              <a:t>11/18/2024</a:t>
            </a:fld>
            <a:endParaRPr lang="en-US" dirty="0"/>
          </a:p>
        </p:txBody>
      </p:sp>
      <p:sp>
        <p:nvSpPr>
          <p:cNvPr id="6" name="Footer Placeholder 5">
            <a:extLst>
              <a:ext uri="{FF2B5EF4-FFF2-40B4-BE49-F238E27FC236}">
                <a16:creationId xmlns="" xmlns:a16="http://schemas.microsoft.com/office/drawing/2014/main" id="{83333971-AB39-461C-BCDD-6F82E9DF4F5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B7E7803C-62B5-41B0-9BE1-73F066620140}"/>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2630835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77523E-938F-438E-ACC4-357650D6A3F1}"/>
              </a:ext>
            </a:extLst>
          </p:cNvPr>
          <p:cNvSpPr>
            <a:spLocks noGrp="1"/>
          </p:cNvSpPr>
          <p:nvPr>
            <p:ph type="title"/>
          </p:nvPr>
        </p:nvSpPr>
        <p:spPr>
          <a:xfrm>
            <a:off x="839789"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CFC72DA9-4F67-4E76-B94A-2A066F0CC926}"/>
              </a:ext>
            </a:extLst>
          </p:cNvPr>
          <p:cNvSpPr>
            <a:spLocks noGrp="1"/>
          </p:cNvSpPr>
          <p:nvPr>
            <p:ph type="pic" idx="1"/>
          </p:nvPr>
        </p:nvSpPr>
        <p:spPr>
          <a:xfrm>
            <a:off x="5183189" y="987426"/>
            <a:ext cx="6172200" cy="4873625"/>
          </a:xfrm>
          <a:prstGeom prst="rect">
            <a:avLst/>
          </a:prstGeo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a:extLst>
              <a:ext uri="{FF2B5EF4-FFF2-40B4-BE49-F238E27FC236}">
                <a16:creationId xmlns="" xmlns:a16="http://schemas.microsoft.com/office/drawing/2014/main" id="{76E2FDD4-868B-425C-9784-E80DB7C0150E}"/>
              </a:ext>
            </a:extLst>
          </p:cNvPr>
          <p:cNvSpPr>
            <a:spLocks noGrp="1"/>
          </p:cNvSpPr>
          <p:nvPr>
            <p:ph type="body" sz="half" idx="2"/>
          </p:nvPr>
        </p:nvSpPr>
        <p:spPr>
          <a:xfrm>
            <a:off x="839789" y="2057401"/>
            <a:ext cx="3932237" cy="3811588"/>
          </a:xfrm>
          <a:prstGeom prst="rect">
            <a:avLst/>
          </a:prstGeo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7853192-BC34-458B-84D8-10413109E1AF}"/>
              </a:ext>
            </a:extLst>
          </p:cNvPr>
          <p:cNvSpPr>
            <a:spLocks noGrp="1"/>
          </p:cNvSpPr>
          <p:nvPr>
            <p:ph type="dt" sz="half" idx="10"/>
          </p:nvPr>
        </p:nvSpPr>
        <p:spPr/>
        <p:txBody>
          <a:bodyPr/>
          <a:lstStyle/>
          <a:p>
            <a:fld id="{703E2F8D-62B3-48AF-BAF5-944399905ED0}" type="datetimeFigureOut">
              <a:rPr lang="en-US" smtClean="0"/>
              <a:t>11/18/2024</a:t>
            </a:fld>
            <a:endParaRPr lang="en-US" dirty="0"/>
          </a:p>
        </p:txBody>
      </p:sp>
      <p:sp>
        <p:nvSpPr>
          <p:cNvPr id="6" name="Footer Placeholder 5">
            <a:extLst>
              <a:ext uri="{FF2B5EF4-FFF2-40B4-BE49-F238E27FC236}">
                <a16:creationId xmlns="" xmlns:a16="http://schemas.microsoft.com/office/drawing/2014/main" id="{AC4140DD-DF78-4ACA-994A-2C80E820B3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5B255A00-460B-4060-8FC4-6AE015CD05AA}"/>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4142786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738DD69-FB8A-4188-BFE4-CBF509E5E1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F7815C50-137C-4155-8543-556E7E213F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9C6A1DE-66DD-40F1-896C-01B693106E56}"/>
              </a:ext>
            </a:extLst>
          </p:cNvPr>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E2F8D-62B3-48AF-BAF5-944399905ED0}" type="datetimeFigureOut">
              <a:rPr lang="en-US" smtClean="0"/>
              <a:t>11/18/2024</a:t>
            </a:fld>
            <a:endParaRPr lang="en-US" dirty="0"/>
          </a:p>
        </p:txBody>
      </p:sp>
      <p:sp>
        <p:nvSpPr>
          <p:cNvPr id="5" name="Footer Placeholder 4">
            <a:extLst>
              <a:ext uri="{FF2B5EF4-FFF2-40B4-BE49-F238E27FC236}">
                <a16:creationId xmlns="" xmlns:a16="http://schemas.microsoft.com/office/drawing/2014/main" id="{E07912B1-2F8B-49C2-9253-FDAAEF5D9451}"/>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 xmlns:a16="http://schemas.microsoft.com/office/drawing/2014/main" id="{4743CF23-BB91-472C-8560-11C5F5282E38}"/>
              </a:ext>
            </a:extLst>
          </p:cNvPr>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4216D-285E-4743-ADC0-F517FFC76697}" type="slidenum">
              <a:rPr lang="en-US" smtClean="0"/>
              <a:t>‹#›</a:t>
            </a:fld>
            <a:endParaRPr lang="en-US" dirty="0"/>
          </a:p>
        </p:txBody>
      </p:sp>
    </p:spTree>
    <p:extLst>
      <p:ext uri="{BB962C8B-B14F-4D97-AF65-F5344CB8AC3E}">
        <p14:creationId xmlns:p14="http://schemas.microsoft.com/office/powerpoint/2010/main" val="682915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8775583F-376C-40AE-9849-09070F0B5E51}"/>
              </a:ext>
            </a:extLst>
          </p:cNvPr>
          <p:cNvSpPr>
            <a:spLocks noGrp="1"/>
          </p:cNvSpPr>
          <p:nvPr>
            <p:ph type="title"/>
          </p:nvPr>
        </p:nvSpPr>
        <p:spPr>
          <a:xfrm>
            <a:off x="404310" y="2484470"/>
            <a:ext cx="7194822" cy="2130561"/>
          </a:xfrm>
        </p:spPr>
        <p:txBody>
          <a:bodyPr anchor="b">
            <a:normAutofit/>
          </a:bodyPr>
          <a:lstStyle/>
          <a:p>
            <a:pPr algn="l"/>
            <a:r>
              <a:rPr lang="en-US" dirty="0" smtClean="0">
                <a:latin typeface="Segoe UI" panose="020B0502040204020203" pitchFamily="34" charset="0"/>
                <a:cs typeface="Segoe UI" panose="020B0502040204020203" pitchFamily="34" charset="0"/>
              </a:rPr>
              <a:t>Applied Thermodynamics</a:t>
            </a:r>
            <a:endParaRPr lang="en-US" dirty="0">
              <a:latin typeface="Segoe UI" panose="020B0502040204020203" pitchFamily="34" charset="0"/>
              <a:cs typeface="Segoe UI" panose="020B0502040204020203" pitchFamily="34" charset="0"/>
            </a:endParaRPr>
          </a:p>
        </p:txBody>
      </p:sp>
      <p:sp>
        <p:nvSpPr>
          <p:cNvPr id="5" name="Subtitle 4">
            <a:extLst>
              <a:ext uri="{FF2B5EF4-FFF2-40B4-BE49-F238E27FC236}">
                <a16:creationId xmlns="" xmlns:a16="http://schemas.microsoft.com/office/drawing/2014/main" id="{7165814A-5271-4039-9F12-014787DA9EF7}"/>
              </a:ext>
            </a:extLst>
          </p:cNvPr>
          <p:cNvSpPr>
            <a:spLocks noGrp="1"/>
          </p:cNvSpPr>
          <p:nvPr>
            <p:ph type="subTitle" idx="4294967295"/>
          </p:nvPr>
        </p:nvSpPr>
        <p:spPr>
          <a:xfrm>
            <a:off x="426082" y="4755528"/>
            <a:ext cx="6261045" cy="1663745"/>
          </a:xfrm>
          <a:prstGeom prst="rect">
            <a:avLst/>
          </a:prstGeom>
        </p:spPr>
        <p:txBody>
          <a:bodyPr>
            <a:normAutofit/>
          </a:bodyPr>
          <a:lstStyle/>
          <a:p>
            <a:pPr marL="0" indent="0" algn="l">
              <a:lnSpc>
                <a:spcPct val="100000"/>
              </a:lnSpc>
              <a:buNone/>
            </a:pPr>
            <a:r>
              <a:rPr lang="en-US" sz="2000" dirty="0" smtClean="0">
                <a:solidFill>
                  <a:schemeClr val="accent2"/>
                </a:solidFill>
                <a:latin typeface="Segoe UI" panose="020B0502040204020203" pitchFamily="34" charset="0"/>
                <a:cs typeface="Segoe UI" panose="020B0502040204020203" pitchFamily="34" charset="0"/>
              </a:rPr>
              <a:t>Instructor: Ms. Asma </a:t>
            </a:r>
            <a:r>
              <a:rPr lang="en-US" sz="2000" dirty="0" err="1" smtClean="0">
                <a:solidFill>
                  <a:schemeClr val="accent2"/>
                </a:solidFill>
                <a:latin typeface="Segoe UI" panose="020B0502040204020203" pitchFamily="34" charset="0"/>
                <a:cs typeface="Segoe UI" panose="020B0502040204020203" pitchFamily="34" charset="0"/>
              </a:rPr>
              <a:t>Mushtaq</a:t>
            </a:r>
            <a:r>
              <a:rPr lang="en-US" sz="2000" dirty="0" smtClean="0">
                <a:solidFill>
                  <a:schemeClr val="accent2"/>
                </a:solidFill>
                <a:latin typeface="Segoe UI" panose="020B0502040204020203" pitchFamily="34" charset="0"/>
                <a:cs typeface="Segoe UI" panose="020B0502040204020203" pitchFamily="34" charset="0"/>
              </a:rPr>
              <a:t> </a:t>
            </a:r>
          </a:p>
          <a:p>
            <a:pPr marL="0" indent="0" algn="l">
              <a:lnSpc>
                <a:spcPct val="100000"/>
              </a:lnSpc>
              <a:buNone/>
            </a:pPr>
            <a:r>
              <a:rPr lang="en-US" sz="2000" dirty="0" smtClean="0">
                <a:solidFill>
                  <a:schemeClr val="accent2"/>
                </a:solidFill>
                <a:latin typeface="Segoe UI" panose="020B0502040204020203" pitchFamily="34" charset="0"/>
                <a:cs typeface="Segoe UI" panose="020B0502040204020203" pitchFamily="34" charset="0"/>
              </a:rPr>
              <a:t>Electrical Engineering Department, GCU Lahore</a:t>
            </a:r>
          </a:p>
          <a:p>
            <a:pPr marL="0" indent="0" algn="l">
              <a:lnSpc>
                <a:spcPct val="100000"/>
              </a:lnSpc>
              <a:buNone/>
            </a:pPr>
            <a:r>
              <a:rPr lang="en-US" sz="2000" b="1" dirty="0" smtClean="0">
                <a:solidFill>
                  <a:schemeClr val="accent2"/>
                </a:solidFill>
                <a:latin typeface="Segoe UI" panose="020B0502040204020203" pitchFamily="34" charset="0"/>
                <a:cs typeface="Segoe UI" panose="020B0502040204020203" pitchFamily="34" charset="0"/>
              </a:rPr>
              <a:t>Email</a:t>
            </a:r>
            <a:r>
              <a:rPr lang="en-US" sz="2000" b="1" i="1" dirty="0" smtClean="0">
                <a:solidFill>
                  <a:schemeClr val="accent2"/>
                </a:solidFill>
                <a:latin typeface="Segoe UI" panose="020B0502040204020203" pitchFamily="34" charset="0"/>
                <a:cs typeface="Segoe UI" panose="020B0502040204020203" pitchFamily="34" charset="0"/>
              </a:rPr>
              <a:t>: </a:t>
            </a:r>
            <a:r>
              <a:rPr lang="en-US" sz="2000" b="1" i="1" dirty="0" smtClean="0">
                <a:latin typeface="Segoe UI" panose="020B0502040204020203" pitchFamily="34" charset="0"/>
                <a:cs typeface="Segoe UI" panose="020B0502040204020203" pitchFamily="34" charset="0"/>
              </a:rPr>
              <a:t>asmamushtaq@gcu.edu.pk</a:t>
            </a:r>
            <a:endParaRPr lang="en-US" sz="2000" b="1" i="1" dirty="0">
              <a:latin typeface="Segoe UI" panose="020B0502040204020203" pitchFamily="34" charset="0"/>
              <a:cs typeface="Segoe UI" panose="020B0502040204020203" pitchFamily="34" charset="0"/>
            </a:endParaRPr>
          </a:p>
        </p:txBody>
      </p:sp>
      <p:grpSp>
        <p:nvGrpSpPr>
          <p:cNvPr id="2" name="Group 1" descr="circles connected by lines">
            <a:extLst>
              <a:ext uri="{FF2B5EF4-FFF2-40B4-BE49-F238E27FC236}">
                <a16:creationId xmlns="" xmlns:a16="http://schemas.microsoft.com/office/drawing/2014/main" id="{698A0E4F-CFB4-48D6-8D5D-D7F7DD3198A1}"/>
              </a:ext>
            </a:extLst>
          </p:cNvPr>
          <p:cNvGrpSpPr/>
          <p:nvPr/>
        </p:nvGrpSpPr>
        <p:grpSpPr>
          <a:xfrm>
            <a:off x="6867728" y="1031132"/>
            <a:ext cx="4046706" cy="4853637"/>
            <a:chOff x="6867728" y="1031132"/>
            <a:chExt cx="4046706" cy="4853637"/>
          </a:xfrm>
        </p:grpSpPr>
        <p:cxnSp>
          <p:nvCxnSpPr>
            <p:cNvPr id="8" name="Straight Connector 7" descr="straight line">
              <a:extLst>
                <a:ext uri="{FF2B5EF4-FFF2-40B4-BE49-F238E27FC236}">
                  <a16:creationId xmlns="" xmlns:a16="http://schemas.microsoft.com/office/drawing/2014/main" id="{C765D672-336B-734D-801A-36CBB0354E18}"/>
                </a:ext>
              </a:extLst>
            </p:cNvPr>
            <p:cNvCxnSpPr>
              <a:cxnSpLocks/>
            </p:cNvCxnSpPr>
            <p:nvPr/>
          </p:nvCxnSpPr>
          <p:spPr>
            <a:xfrm>
              <a:off x="7988238" y="2801566"/>
              <a:ext cx="1330860" cy="748184"/>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Connector 16" descr="straight line">
              <a:extLst>
                <a:ext uri="{FF2B5EF4-FFF2-40B4-BE49-F238E27FC236}">
                  <a16:creationId xmlns="" xmlns:a16="http://schemas.microsoft.com/office/drawing/2014/main" id="{89008531-943E-8C42-82ED-72460A2D10A4}"/>
                </a:ext>
              </a:extLst>
            </p:cNvPr>
            <p:cNvCxnSpPr>
              <a:cxnSpLocks/>
            </p:cNvCxnSpPr>
            <p:nvPr/>
          </p:nvCxnSpPr>
          <p:spPr>
            <a:xfrm>
              <a:off x="9708204" y="1960547"/>
              <a:ext cx="214008" cy="1055027"/>
            </a:xfrm>
            <a:prstGeom prst="line">
              <a:avLst/>
            </a:prstGeom>
          </p:spPr>
          <p:style>
            <a:lnRef idx="3">
              <a:schemeClr val="dk1"/>
            </a:lnRef>
            <a:fillRef idx="0">
              <a:schemeClr val="dk1"/>
            </a:fillRef>
            <a:effectRef idx="2">
              <a:schemeClr val="dk1"/>
            </a:effectRef>
            <a:fontRef idx="minor">
              <a:schemeClr val="tx1"/>
            </a:fontRef>
          </p:style>
        </p:cxnSp>
        <p:sp>
          <p:nvSpPr>
            <p:cNvPr id="6" name="Oval 5" descr="oval shape">
              <a:extLst>
                <a:ext uri="{FF2B5EF4-FFF2-40B4-BE49-F238E27FC236}">
                  <a16:creationId xmlns="" xmlns:a16="http://schemas.microsoft.com/office/drawing/2014/main" id="{9A66A37A-7FB5-194C-B2F8-BB77745D65B0}"/>
                </a:ext>
              </a:extLst>
            </p:cNvPr>
            <p:cNvSpPr/>
            <p:nvPr/>
          </p:nvSpPr>
          <p:spPr>
            <a:xfrm>
              <a:off x="6867728" y="1887166"/>
              <a:ext cx="1303506" cy="130350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descr="oval shape">
              <a:extLst>
                <a:ext uri="{FF2B5EF4-FFF2-40B4-BE49-F238E27FC236}">
                  <a16:creationId xmlns="" xmlns:a16="http://schemas.microsoft.com/office/drawing/2014/main" id="{9B093669-6BD2-2541-BF99-500AC2759CD6}"/>
                </a:ext>
              </a:extLst>
            </p:cNvPr>
            <p:cNvSpPr/>
            <p:nvPr/>
          </p:nvSpPr>
          <p:spPr>
            <a:xfrm>
              <a:off x="9144000" y="1031132"/>
              <a:ext cx="1031132" cy="103113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descr="oval shape">
              <a:extLst>
                <a:ext uri="{FF2B5EF4-FFF2-40B4-BE49-F238E27FC236}">
                  <a16:creationId xmlns="" xmlns:a16="http://schemas.microsoft.com/office/drawing/2014/main" id="{EEB60046-7AC0-4C4A-9CA7-4DE66AF0F9E2}"/>
                </a:ext>
              </a:extLst>
            </p:cNvPr>
            <p:cNvSpPr/>
            <p:nvPr/>
          </p:nvSpPr>
          <p:spPr>
            <a:xfrm>
              <a:off x="8598544" y="5000016"/>
              <a:ext cx="884753" cy="8847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descr="straight line">
              <a:extLst>
                <a:ext uri="{FF2B5EF4-FFF2-40B4-BE49-F238E27FC236}">
                  <a16:creationId xmlns="" xmlns:a16="http://schemas.microsoft.com/office/drawing/2014/main" id="{DC6AFA79-D8E3-E745-9969-5BF09667F3B4}"/>
                </a:ext>
              </a:extLst>
            </p:cNvPr>
            <p:cNvCxnSpPr>
              <a:cxnSpLocks/>
              <a:endCxn id="9" idx="7"/>
            </p:cNvCxnSpPr>
            <p:nvPr/>
          </p:nvCxnSpPr>
          <p:spPr>
            <a:xfrm flipH="1">
              <a:off x="9353728" y="4465840"/>
              <a:ext cx="501713" cy="663745"/>
            </a:xfrm>
            <a:prstGeom prst="line">
              <a:avLst/>
            </a:prstGeom>
          </p:spPr>
          <p:style>
            <a:lnRef idx="3">
              <a:schemeClr val="dk1"/>
            </a:lnRef>
            <a:fillRef idx="0">
              <a:schemeClr val="dk1"/>
            </a:fillRef>
            <a:effectRef idx="2">
              <a:schemeClr val="dk1"/>
            </a:effectRef>
            <a:fontRef idx="minor">
              <a:schemeClr val="tx1"/>
            </a:fontRef>
          </p:style>
        </p:cxnSp>
        <p:sp>
          <p:nvSpPr>
            <p:cNvPr id="11" name="Oval 10" descr="oval shape">
              <a:extLst>
                <a:ext uri="{FF2B5EF4-FFF2-40B4-BE49-F238E27FC236}">
                  <a16:creationId xmlns="" xmlns:a16="http://schemas.microsoft.com/office/drawing/2014/main" id="{398897D7-2466-E540-8D23-AD7AEA562812}"/>
                </a:ext>
              </a:extLst>
            </p:cNvPr>
            <p:cNvSpPr/>
            <p:nvPr/>
          </p:nvSpPr>
          <p:spPr>
            <a:xfrm>
              <a:off x="9144000" y="3015574"/>
              <a:ext cx="1770434" cy="177043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838590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Reversible Flow Process </a:t>
            </a:r>
          </a:p>
        </p:txBody>
      </p:sp>
      <p:sp>
        <p:nvSpPr>
          <p:cNvPr id="5" name="Content Placeholder 4"/>
          <p:cNvSpPr>
            <a:spLocks noGrp="1"/>
          </p:cNvSpPr>
          <p:nvPr>
            <p:ph sz="quarter" idx="10"/>
          </p:nvPr>
        </p:nvSpPr>
        <p:spPr>
          <a:xfrm>
            <a:off x="444499" y="1460499"/>
            <a:ext cx="11064009" cy="5023427"/>
          </a:xfrm>
        </p:spPr>
        <p:txBody>
          <a:bodyPr>
            <a:normAutofit/>
          </a:bodyPr>
          <a:lstStyle/>
          <a:p>
            <a:pPr marL="0" indent="0" algn="just">
              <a:buNone/>
            </a:pPr>
            <a:r>
              <a:rPr lang="en-CA" sz="2400" dirty="0" smtClean="0">
                <a:solidFill>
                  <a:schemeClr val="tx1"/>
                </a:solidFill>
              </a:rPr>
              <a:t>Also</a:t>
            </a:r>
            <a:r>
              <a:rPr lang="en-CA" sz="2400" dirty="0">
                <a:solidFill>
                  <a:schemeClr val="tx1"/>
                </a:solidFill>
              </a:rPr>
              <a:t>, since the process is assumed to be reversible, then for a perfect gas, </a:t>
            </a:r>
            <a:r>
              <a:rPr lang="en-CA" sz="2400" dirty="0" err="1" smtClean="0">
                <a:solidFill>
                  <a:schemeClr val="tx1"/>
                </a:solidFill>
              </a:rPr>
              <a:t>pv</a:t>
            </a:r>
            <a:r>
              <a:rPr lang="en-CA" sz="2400" b="1" u="sng" baseline="30000" dirty="0" err="1">
                <a:solidFill>
                  <a:schemeClr val="tx1"/>
                </a:solidFill>
              </a:rPr>
              <a:t>γ</a:t>
            </a:r>
            <a:r>
              <a:rPr lang="en-CA" sz="2400" dirty="0" smtClean="0">
                <a:solidFill>
                  <a:schemeClr val="tx1"/>
                </a:solidFill>
              </a:rPr>
              <a:t> </a:t>
            </a:r>
            <a:r>
              <a:rPr lang="en-CA" sz="2400" dirty="0">
                <a:solidFill>
                  <a:schemeClr val="tx1"/>
                </a:solidFill>
              </a:rPr>
              <a:t>= constant. This equation can be used to fix the end states. Note that even if the kinetic energy terms are negligibly small the work input in a reversible adiabatic flow process between two states is not equal to the work input in a reversible adiabatic non-flow process between the same </a:t>
            </a:r>
            <a:r>
              <a:rPr lang="en-CA" sz="2400" dirty="0" smtClean="0">
                <a:solidFill>
                  <a:schemeClr val="tx1"/>
                </a:solidFill>
              </a:rPr>
              <a:t>states. </a:t>
            </a:r>
            <a:endParaRPr lang="en-CA" sz="2400" dirty="0" smtClean="0">
              <a:solidFill>
                <a:schemeClr val="tx1"/>
              </a:solidFill>
            </a:endParaRPr>
          </a:p>
          <a:p>
            <a:pPr marL="0" indent="0" algn="just">
              <a:buNone/>
            </a:pPr>
            <a:endParaRPr lang="en-CA" sz="2400" dirty="0">
              <a:solidFill>
                <a:schemeClr val="tx1"/>
              </a:solidFill>
            </a:endParaRPr>
          </a:p>
        </p:txBody>
      </p:sp>
      <p:pic>
        <p:nvPicPr>
          <p:cNvPr id="2" name="Picture 1"/>
          <p:cNvPicPr>
            <a:picLocks noChangeAspect="1"/>
          </p:cNvPicPr>
          <p:nvPr/>
        </p:nvPicPr>
        <p:blipFill>
          <a:blip r:embed="rId2"/>
          <a:stretch>
            <a:fillRect/>
          </a:stretch>
        </p:blipFill>
        <p:spPr>
          <a:xfrm>
            <a:off x="2898300" y="3595502"/>
            <a:ext cx="6801799" cy="590632"/>
          </a:xfrm>
          <a:prstGeom prst="rect">
            <a:avLst/>
          </a:prstGeom>
        </p:spPr>
      </p:pic>
      <p:pic>
        <p:nvPicPr>
          <p:cNvPr id="4" name="Picture 3"/>
          <p:cNvPicPr>
            <a:picLocks noChangeAspect="1"/>
          </p:cNvPicPr>
          <p:nvPr/>
        </p:nvPicPr>
        <p:blipFill>
          <a:blip r:embed="rId3"/>
          <a:stretch>
            <a:fillRect/>
          </a:stretch>
        </p:blipFill>
        <p:spPr>
          <a:xfrm>
            <a:off x="4359849" y="4079106"/>
            <a:ext cx="2105319" cy="676369"/>
          </a:xfrm>
          <a:prstGeom prst="rect">
            <a:avLst/>
          </a:prstGeom>
        </p:spPr>
      </p:pic>
    </p:spTree>
    <p:extLst>
      <p:ext uri="{BB962C8B-B14F-4D97-AF65-F5344CB8AC3E}">
        <p14:creationId xmlns:p14="http://schemas.microsoft.com/office/powerpoint/2010/main" val="4017814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44499" y="1460499"/>
            <a:ext cx="11572009" cy="5466773"/>
          </a:xfrm>
        </p:spPr>
        <p:txBody>
          <a:bodyPr>
            <a:normAutofit fontScale="85000" lnSpcReduction="20000"/>
          </a:bodyPr>
          <a:lstStyle/>
          <a:p>
            <a:pPr marL="0" indent="0" algn="just">
              <a:buNone/>
            </a:pPr>
            <a:r>
              <a:rPr lang="en-CA" sz="2800" dirty="0"/>
              <a:t>An </a:t>
            </a:r>
            <a:r>
              <a:rPr lang="en-CA" sz="2800" b="1" dirty="0"/>
              <a:t>irreversible process</a:t>
            </a:r>
            <a:r>
              <a:rPr lang="en-CA" sz="2800" dirty="0"/>
              <a:t> in thermodynamics is a process that cannot be reversed, meaning the system and its surroundings cannot be returned to their original states by simply reversing the process. In irreversible processes, there is always an increase in entropy, as they involve dissipative factors like friction, unrestrained expansion, or rapid compression, which generate entropy and reduce the efficiency of energy conversion</a:t>
            </a:r>
            <a:r>
              <a:rPr lang="en-CA" sz="2800" dirty="0" smtClean="0"/>
              <a:t>.</a:t>
            </a:r>
            <a:endParaRPr lang="en-CA" sz="2800" dirty="0"/>
          </a:p>
          <a:p>
            <a:pPr marL="0" indent="0" algn="just">
              <a:buNone/>
            </a:pPr>
            <a:r>
              <a:rPr lang="en-CA" sz="2800" dirty="0" smtClean="0"/>
              <a:t>The temperature of the cooling or heating medium external to </a:t>
            </a:r>
            <a:r>
              <a:rPr lang="en-CA" sz="2800" dirty="0"/>
              <a:t>the system would be required to change correspondingly. Ideally a way of achieving reversibility can be imagined, but in practice it cannot even be approached as an approximation. Nevertheless, if we accept inevitable </a:t>
            </a:r>
            <a:r>
              <a:rPr lang="en-CA" sz="2800" dirty="0" err="1"/>
              <a:t>irreversibilities</a:t>
            </a:r>
            <a:r>
              <a:rPr lang="en-CA" sz="2800" dirty="0"/>
              <a:t> in the surroundings, we can still have processes which are internally reversible. That is, the system undergoes a process which can be reversed, but the surroundings undergo an irreversible change. Most processes occurring in a cylinder behind a piston can be assumed to be internally reversible to a close approximation, and the equations of sections 3.1, 3.2, and 3.3 can be used where applicable. Certain processes cannot be assumed to be internally reversible, and the important cases will now be considered.</a:t>
            </a:r>
            <a:endParaRPr lang="en-CA" sz="2800" dirty="0" smtClean="0"/>
          </a:p>
          <a:p>
            <a:pPr marL="0" indent="0" algn="just">
              <a:buNone/>
            </a:pPr>
            <a:endParaRPr lang="en-CA" sz="2800" dirty="0"/>
          </a:p>
        </p:txBody>
      </p:sp>
      <p:sp>
        <p:nvSpPr>
          <p:cNvPr id="3" name="Title 2"/>
          <p:cNvSpPr>
            <a:spLocks noGrp="1"/>
          </p:cNvSpPr>
          <p:nvPr>
            <p:ph type="title"/>
          </p:nvPr>
        </p:nvSpPr>
        <p:spPr/>
        <p:txBody>
          <a:bodyPr/>
          <a:lstStyle/>
          <a:p>
            <a:r>
              <a:rPr lang="en-CA" dirty="0" smtClean="0"/>
              <a:t>Irreversible Processes </a:t>
            </a:r>
            <a:endParaRPr lang="en-CA" dirty="0"/>
          </a:p>
        </p:txBody>
      </p:sp>
    </p:spTree>
    <p:extLst>
      <p:ext uri="{BB962C8B-B14F-4D97-AF65-F5344CB8AC3E}">
        <p14:creationId xmlns:p14="http://schemas.microsoft.com/office/powerpoint/2010/main" val="3315464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44499" y="1460499"/>
            <a:ext cx="11405755" cy="5106555"/>
          </a:xfrm>
        </p:spPr>
        <p:txBody>
          <a:bodyPr>
            <a:noAutofit/>
          </a:bodyPr>
          <a:lstStyle/>
          <a:p>
            <a:pPr marL="0" indent="0" algn="just">
              <a:buNone/>
            </a:pPr>
            <a:r>
              <a:rPr lang="en-CA" sz="2000" dirty="0"/>
              <a:t>A </a:t>
            </a:r>
            <a:r>
              <a:rPr lang="en-CA" sz="2000" dirty="0" err="1"/>
              <a:t>polytropic</a:t>
            </a:r>
            <a:r>
              <a:rPr lang="en-CA" sz="2000" dirty="0"/>
              <a:t> process is a thermodynamic process that follows the relationship:</a:t>
            </a:r>
          </a:p>
          <a:p>
            <a:pPr marL="45720" indent="0" algn="ctr">
              <a:buNone/>
            </a:pPr>
            <a:r>
              <a:rPr lang="en-CA" sz="2000" b="1" dirty="0" err="1">
                <a:solidFill>
                  <a:srgbClr val="FF0000"/>
                </a:solidFill>
              </a:rPr>
              <a:t>PV</a:t>
            </a:r>
            <a:r>
              <a:rPr lang="en-CA" sz="2000" b="1" baseline="30000" dirty="0" err="1">
                <a:solidFill>
                  <a:srgbClr val="FF0000"/>
                </a:solidFill>
              </a:rPr>
              <a:t>n</a:t>
            </a:r>
            <a:r>
              <a:rPr lang="en-CA" sz="2000" b="1" dirty="0">
                <a:solidFill>
                  <a:srgbClr val="FF0000"/>
                </a:solidFill>
              </a:rPr>
              <a:t>=constant </a:t>
            </a:r>
          </a:p>
          <a:p>
            <a:pPr marL="45720" indent="0" algn="just">
              <a:buNone/>
            </a:pPr>
            <a:r>
              <a:rPr lang="en-CA" sz="2000" dirty="0" smtClean="0"/>
              <a:t>where: </a:t>
            </a:r>
            <a:r>
              <a:rPr lang="en-CA" sz="2000" b="1" dirty="0" smtClean="0">
                <a:solidFill>
                  <a:schemeClr val="accent2">
                    <a:lumMod val="75000"/>
                  </a:schemeClr>
                </a:solidFill>
              </a:rPr>
              <a:t>P </a:t>
            </a:r>
            <a:r>
              <a:rPr lang="en-CA" sz="2000" b="1" dirty="0">
                <a:solidFill>
                  <a:schemeClr val="accent2">
                    <a:lumMod val="75000"/>
                  </a:schemeClr>
                </a:solidFill>
              </a:rPr>
              <a:t>is the pressure</a:t>
            </a:r>
            <a:r>
              <a:rPr lang="en-CA" sz="2000" dirty="0"/>
              <a:t>, </a:t>
            </a:r>
            <a:r>
              <a:rPr lang="en-CA" sz="2000" b="1" dirty="0">
                <a:solidFill>
                  <a:schemeClr val="accent1"/>
                </a:solidFill>
              </a:rPr>
              <a:t>V is the volume</a:t>
            </a:r>
            <a:r>
              <a:rPr lang="en-CA" sz="2000" dirty="0"/>
              <a:t>, and </a:t>
            </a:r>
            <a:r>
              <a:rPr lang="en-CA" sz="2000" b="1" dirty="0">
                <a:solidFill>
                  <a:schemeClr val="accent3">
                    <a:lumMod val="75000"/>
                  </a:schemeClr>
                </a:solidFill>
              </a:rPr>
              <a:t>n is the </a:t>
            </a:r>
            <a:r>
              <a:rPr lang="en-CA" sz="2000" b="1" dirty="0" err="1">
                <a:solidFill>
                  <a:schemeClr val="accent3">
                    <a:lumMod val="75000"/>
                  </a:schemeClr>
                </a:solidFill>
              </a:rPr>
              <a:t>polytropic</a:t>
            </a:r>
            <a:r>
              <a:rPr lang="en-CA" sz="2000" b="1" dirty="0">
                <a:solidFill>
                  <a:schemeClr val="accent3">
                    <a:lumMod val="75000"/>
                  </a:schemeClr>
                </a:solidFill>
              </a:rPr>
              <a:t> index</a:t>
            </a:r>
            <a:r>
              <a:rPr lang="en-CA" sz="2000" dirty="0"/>
              <a:t>, which can vary depending on the type of process.</a:t>
            </a:r>
          </a:p>
          <a:p>
            <a:pPr marL="45720" indent="0" algn="just">
              <a:buNone/>
            </a:pPr>
            <a:r>
              <a:rPr lang="en-CA" sz="2000" dirty="0"/>
              <a:t>This equation describes how pressure and volume change relative to each other during the process. The value of n determines the specific nature of the process, as follows:</a:t>
            </a:r>
          </a:p>
          <a:p>
            <a:pPr marL="45720" indent="0" algn="just">
              <a:buNone/>
            </a:pPr>
            <a:r>
              <a:rPr lang="en-CA" sz="2000" b="1" u="sng" dirty="0">
                <a:solidFill>
                  <a:srgbClr val="FF0000"/>
                </a:solidFill>
              </a:rPr>
              <a:t>Isothermal Process (n=1): </a:t>
            </a:r>
            <a:r>
              <a:rPr lang="en-CA" sz="2000" dirty="0"/>
              <a:t>The temperature remains constant, and the relationship reduces to the ideal gas law.</a:t>
            </a:r>
          </a:p>
          <a:p>
            <a:pPr marL="45720" indent="0" algn="just">
              <a:buNone/>
            </a:pPr>
            <a:r>
              <a:rPr lang="en-CA" sz="2000" b="1" u="sng" dirty="0">
                <a:solidFill>
                  <a:srgbClr val="FF0000"/>
                </a:solidFill>
              </a:rPr>
              <a:t>Adiabatic Process (</a:t>
            </a:r>
            <a:r>
              <a:rPr lang="en-CA" sz="2000" b="1" u="sng" dirty="0" smtClean="0">
                <a:solidFill>
                  <a:srgbClr val="FF0000"/>
                </a:solidFill>
              </a:rPr>
              <a:t>n=γ): </a:t>
            </a:r>
            <a:r>
              <a:rPr lang="en-CA" sz="2000" dirty="0"/>
              <a:t>No heat is transferred to or from the system. Here, </a:t>
            </a:r>
            <a:r>
              <a:rPr lang="en-CA" sz="2000" dirty="0" smtClean="0"/>
              <a:t>γ </a:t>
            </a:r>
            <a:r>
              <a:rPr lang="en-CA" sz="2000" dirty="0"/>
              <a:t>is the heat capacity ratio (</a:t>
            </a:r>
            <a:r>
              <a:rPr lang="en-CA" sz="2000" dirty="0" err="1" smtClean="0"/>
              <a:t>C</a:t>
            </a:r>
            <a:r>
              <a:rPr lang="en-CA" sz="2000" baseline="-25000" dirty="0" err="1" smtClean="0"/>
              <a:t>p</a:t>
            </a:r>
            <a:r>
              <a:rPr lang="en-CA" sz="2000" dirty="0" smtClean="0"/>
              <a:t>/</a:t>
            </a:r>
            <a:r>
              <a:rPr lang="en-CA" sz="2000" dirty="0" err="1" smtClean="0"/>
              <a:t>C</a:t>
            </a:r>
            <a:r>
              <a:rPr lang="en-CA" sz="2000" baseline="-25000" dirty="0" err="1" smtClean="0"/>
              <a:t>v</a:t>
            </a:r>
            <a:r>
              <a:rPr lang="en-CA" sz="2000" dirty="0" smtClean="0"/>
              <a:t>).</a:t>
            </a:r>
            <a:endParaRPr lang="en-CA" sz="2000" dirty="0"/>
          </a:p>
          <a:p>
            <a:pPr marL="45720" indent="0" algn="just">
              <a:buNone/>
            </a:pPr>
            <a:r>
              <a:rPr lang="en-CA" sz="2000" b="1" u="sng" dirty="0">
                <a:solidFill>
                  <a:srgbClr val="FF0000"/>
                </a:solidFill>
              </a:rPr>
              <a:t>Isobaric Process (</a:t>
            </a:r>
            <a:r>
              <a:rPr lang="en-CA" sz="2000" b="1" u="sng" dirty="0" smtClean="0">
                <a:solidFill>
                  <a:srgbClr val="FF0000"/>
                </a:solidFill>
              </a:rPr>
              <a:t>n=0): </a:t>
            </a:r>
            <a:r>
              <a:rPr lang="en-CA" sz="2000" dirty="0"/>
              <a:t>The pressure remains constant throughout the process.</a:t>
            </a:r>
          </a:p>
          <a:p>
            <a:pPr marL="45720" indent="0" algn="just">
              <a:buNone/>
            </a:pPr>
            <a:r>
              <a:rPr lang="en-CA" sz="2000" b="1" u="sng" dirty="0">
                <a:solidFill>
                  <a:srgbClr val="FF0000"/>
                </a:solidFill>
              </a:rPr>
              <a:t>Isochoric Process (n</a:t>
            </a:r>
            <a:r>
              <a:rPr lang="en-CA" sz="2000" b="1" u="sng" dirty="0" smtClean="0">
                <a:solidFill>
                  <a:srgbClr val="FF0000"/>
                </a:solidFill>
              </a:rPr>
              <a:t>→∞): </a:t>
            </a:r>
            <a:r>
              <a:rPr lang="en-CA" sz="2000" dirty="0"/>
              <a:t>The volume remains constant.</a:t>
            </a:r>
          </a:p>
          <a:p>
            <a:pPr marL="45720" indent="0" algn="just">
              <a:buNone/>
            </a:pPr>
            <a:r>
              <a:rPr lang="en-CA" sz="2000" b="1" u="sng" dirty="0" err="1">
                <a:solidFill>
                  <a:srgbClr val="FF0000"/>
                </a:solidFill>
              </a:rPr>
              <a:t>Polytropic</a:t>
            </a:r>
            <a:r>
              <a:rPr lang="en-CA" sz="2000" b="1" u="sng" dirty="0">
                <a:solidFill>
                  <a:srgbClr val="FF0000"/>
                </a:solidFill>
              </a:rPr>
              <a:t> Process (n≠</a:t>
            </a:r>
            <a:r>
              <a:rPr lang="en-CA" sz="2000" b="1" u="sng" dirty="0" smtClean="0">
                <a:solidFill>
                  <a:srgbClr val="FF0000"/>
                </a:solidFill>
              </a:rPr>
              <a:t>1,γ): </a:t>
            </a:r>
            <a:r>
              <a:rPr lang="en-CA" sz="2000" dirty="0"/>
              <a:t>A general case where heat transfer occurs, but not in a way that follows isothermal or adiabatic conditions.</a:t>
            </a:r>
          </a:p>
          <a:p>
            <a:pPr marL="45720" indent="0" algn="just">
              <a:buNone/>
            </a:pPr>
            <a:endParaRPr lang="en-CA" sz="2000" dirty="0"/>
          </a:p>
        </p:txBody>
      </p:sp>
      <p:sp>
        <p:nvSpPr>
          <p:cNvPr id="3" name="Title 2"/>
          <p:cNvSpPr>
            <a:spLocks noGrp="1"/>
          </p:cNvSpPr>
          <p:nvPr>
            <p:ph type="title"/>
          </p:nvPr>
        </p:nvSpPr>
        <p:spPr/>
        <p:txBody>
          <a:bodyPr/>
          <a:lstStyle/>
          <a:p>
            <a:r>
              <a:rPr lang="en-CA" dirty="0" err="1"/>
              <a:t>Polytropic</a:t>
            </a:r>
            <a:r>
              <a:rPr lang="en-CA" dirty="0"/>
              <a:t> Process </a:t>
            </a:r>
          </a:p>
        </p:txBody>
      </p:sp>
    </p:spTree>
    <p:extLst>
      <p:ext uri="{BB962C8B-B14F-4D97-AF65-F5344CB8AC3E}">
        <p14:creationId xmlns:p14="http://schemas.microsoft.com/office/powerpoint/2010/main" val="1612270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err="1"/>
              <a:t>Polytropic</a:t>
            </a:r>
            <a:r>
              <a:rPr lang="en-CA" dirty="0"/>
              <a:t> Process </a:t>
            </a:r>
          </a:p>
        </p:txBody>
      </p:sp>
      <p:sp>
        <p:nvSpPr>
          <p:cNvPr id="5" name="Content Placeholder 4"/>
          <p:cNvSpPr>
            <a:spLocks noGrp="1"/>
          </p:cNvSpPr>
          <p:nvPr>
            <p:ph sz="quarter" idx="10"/>
          </p:nvPr>
        </p:nvSpPr>
        <p:spPr>
          <a:xfrm>
            <a:off x="444499" y="1460499"/>
            <a:ext cx="11608955" cy="5282045"/>
          </a:xfrm>
        </p:spPr>
        <p:txBody>
          <a:bodyPr/>
          <a:lstStyle/>
          <a:p>
            <a:endParaRPr lang="en-CA" dirty="0"/>
          </a:p>
          <a:p>
            <a:r>
              <a:rPr lang="en-CA" sz="2000" b="1" dirty="0"/>
              <a:t>state 1 to state A is constant pressure cooling </a:t>
            </a:r>
            <a:r>
              <a:rPr lang="en-CA" sz="2000" b="1" dirty="0">
                <a:solidFill>
                  <a:srgbClr val="FF0000"/>
                </a:solidFill>
              </a:rPr>
              <a:t>(n= 0)</a:t>
            </a:r>
          </a:p>
          <a:p>
            <a:r>
              <a:rPr lang="en-CA" sz="2000" b="1" dirty="0"/>
              <a:t>state 1 to state B is isothermal compression </a:t>
            </a:r>
            <a:r>
              <a:rPr lang="en-CA" sz="2000" b="1" dirty="0">
                <a:solidFill>
                  <a:srgbClr val="FF0000"/>
                </a:solidFill>
              </a:rPr>
              <a:t>(n = 1)</a:t>
            </a:r>
          </a:p>
          <a:p>
            <a:r>
              <a:rPr lang="en-CA" sz="2000" b="1" dirty="0"/>
              <a:t>state 1 to state C is reversible adiabatic compression (n </a:t>
            </a:r>
            <a:r>
              <a:rPr lang="en-CA" sz="2000" b="1" dirty="0" smtClean="0"/>
              <a:t>=</a:t>
            </a:r>
            <a:r>
              <a:rPr lang="en-CA" sz="2000" b="1" u="sng" dirty="0">
                <a:solidFill>
                  <a:srgbClr val="FF0000"/>
                </a:solidFill>
              </a:rPr>
              <a:t>γ</a:t>
            </a:r>
            <a:r>
              <a:rPr lang="en-CA" sz="2000" b="1" dirty="0" smtClean="0"/>
              <a:t> ) </a:t>
            </a:r>
          </a:p>
          <a:p>
            <a:r>
              <a:rPr lang="en-CA" sz="2000" b="1" dirty="0" smtClean="0"/>
              <a:t>state </a:t>
            </a:r>
            <a:r>
              <a:rPr lang="en-CA" sz="2000" b="1" dirty="0"/>
              <a:t>1 to state D is constant volume heating </a:t>
            </a:r>
            <a:r>
              <a:rPr lang="en-CA" sz="2000" b="1" dirty="0">
                <a:solidFill>
                  <a:srgbClr val="FF0000"/>
                </a:solidFill>
              </a:rPr>
              <a:t>(</a:t>
            </a:r>
            <a:r>
              <a:rPr lang="en-CA" sz="2000" b="1" dirty="0" smtClean="0">
                <a:solidFill>
                  <a:srgbClr val="FF0000"/>
                </a:solidFill>
              </a:rPr>
              <a:t>n=</a:t>
            </a:r>
            <a:r>
              <a:rPr lang="en-CA" sz="2000" b="1" u="sng" dirty="0" smtClean="0">
                <a:solidFill>
                  <a:srgbClr val="FF0000"/>
                </a:solidFill>
              </a:rPr>
              <a:t>∞)</a:t>
            </a:r>
            <a:endParaRPr lang="en-CA" sz="2000" b="1" dirty="0">
              <a:solidFill>
                <a:srgbClr val="FF0000"/>
              </a:solidFill>
            </a:endParaRPr>
          </a:p>
        </p:txBody>
      </p:sp>
      <p:pic>
        <p:nvPicPr>
          <p:cNvPr id="6" name="Picture 5"/>
          <p:cNvPicPr>
            <a:picLocks noChangeAspect="1"/>
          </p:cNvPicPr>
          <p:nvPr/>
        </p:nvPicPr>
        <p:blipFill>
          <a:blip r:embed="rId2"/>
          <a:stretch>
            <a:fillRect/>
          </a:stretch>
        </p:blipFill>
        <p:spPr>
          <a:xfrm>
            <a:off x="6914506" y="3020291"/>
            <a:ext cx="4653199" cy="3973518"/>
          </a:xfrm>
          <a:prstGeom prst="rect">
            <a:avLst/>
          </a:prstGeom>
        </p:spPr>
      </p:pic>
    </p:spTree>
    <p:extLst>
      <p:ext uri="{BB962C8B-B14F-4D97-AF65-F5344CB8AC3E}">
        <p14:creationId xmlns:p14="http://schemas.microsoft.com/office/powerpoint/2010/main" val="350696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0"/>
          </p:nvPr>
        </p:nvPicPr>
        <p:blipFill>
          <a:blip r:embed="rId2"/>
          <a:stretch>
            <a:fillRect/>
          </a:stretch>
        </p:blipFill>
        <p:spPr>
          <a:xfrm>
            <a:off x="675263" y="1285009"/>
            <a:ext cx="10334196" cy="5319713"/>
          </a:xfrm>
          <a:prstGeom prst="rect">
            <a:avLst/>
          </a:prstGeom>
        </p:spPr>
      </p:pic>
      <p:sp>
        <p:nvSpPr>
          <p:cNvPr id="3" name="Title 2"/>
          <p:cNvSpPr>
            <a:spLocks noGrp="1"/>
          </p:cNvSpPr>
          <p:nvPr>
            <p:ph type="title"/>
          </p:nvPr>
        </p:nvSpPr>
        <p:spPr/>
        <p:txBody>
          <a:bodyPr/>
          <a:lstStyle/>
          <a:p>
            <a:r>
              <a:rPr lang="en-CA" dirty="0" err="1"/>
              <a:t>Polytropic</a:t>
            </a:r>
            <a:r>
              <a:rPr lang="en-CA" dirty="0"/>
              <a:t> Process </a:t>
            </a:r>
          </a:p>
        </p:txBody>
      </p:sp>
      <p:pic>
        <p:nvPicPr>
          <p:cNvPr id="5" name="Picture 4"/>
          <p:cNvPicPr>
            <a:picLocks noChangeAspect="1"/>
          </p:cNvPicPr>
          <p:nvPr/>
        </p:nvPicPr>
        <p:blipFill>
          <a:blip r:embed="rId3"/>
          <a:stretch>
            <a:fillRect/>
          </a:stretch>
        </p:blipFill>
        <p:spPr>
          <a:xfrm>
            <a:off x="10429629" y="5799725"/>
            <a:ext cx="1762371" cy="1019317"/>
          </a:xfrm>
          <a:prstGeom prst="rect">
            <a:avLst/>
          </a:prstGeom>
        </p:spPr>
      </p:pic>
    </p:spTree>
    <p:extLst>
      <p:ext uri="{BB962C8B-B14F-4D97-AF65-F5344CB8AC3E}">
        <p14:creationId xmlns:p14="http://schemas.microsoft.com/office/powerpoint/2010/main" val="2235227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0"/>
          </p:nvPr>
        </p:nvPicPr>
        <p:blipFill>
          <a:blip r:embed="rId2"/>
          <a:stretch>
            <a:fillRect/>
          </a:stretch>
        </p:blipFill>
        <p:spPr>
          <a:xfrm>
            <a:off x="2554750" y="1468582"/>
            <a:ext cx="6690849" cy="3224411"/>
          </a:xfrm>
          <a:prstGeom prst="rect">
            <a:avLst/>
          </a:prstGeom>
        </p:spPr>
      </p:pic>
      <p:sp>
        <p:nvSpPr>
          <p:cNvPr id="3" name="Title 2"/>
          <p:cNvSpPr>
            <a:spLocks noGrp="1"/>
          </p:cNvSpPr>
          <p:nvPr>
            <p:ph type="title"/>
          </p:nvPr>
        </p:nvSpPr>
        <p:spPr/>
        <p:txBody>
          <a:bodyPr/>
          <a:lstStyle/>
          <a:p>
            <a:r>
              <a:rPr lang="en-CA" dirty="0" err="1"/>
              <a:t>Polytropic</a:t>
            </a:r>
            <a:r>
              <a:rPr lang="en-CA" dirty="0"/>
              <a:t> </a:t>
            </a:r>
            <a:r>
              <a:rPr lang="en-CA" dirty="0" smtClean="0"/>
              <a:t>Process for Perfect Gas  </a:t>
            </a:r>
            <a:endParaRPr lang="en-CA" dirty="0"/>
          </a:p>
        </p:txBody>
      </p:sp>
      <p:pic>
        <p:nvPicPr>
          <p:cNvPr id="5" name="Picture 4"/>
          <p:cNvPicPr>
            <a:picLocks noChangeAspect="1"/>
          </p:cNvPicPr>
          <p:nvPr/>
        </p:nvPicPr>
        <p:blipFill>
          <a:blip r:embed="rId3"/>
          <a:stretch>
            <a:fillRect/>
          </a:stretch>
        </p:blipFill>
        <p:spPr>
          <a:xfrm>
            <a:off x="4468150" y="4766695"/>
            <a:ext cx="2476846" cy="1924319"/>
          </a:xfrm>
          <a:prstGeom prst="rect">
            <a:avLst/>
          </a:prstGeom>
        </p:spPr>
      </p:pic>
    </p:spTree>
    <p:extLst>
      <p:ext uri="{BB962C8B-B14F-4D97-AF65-F5344CB8AC3E}">
        <p14:creationId xmlns:p14="http://schemas.microsoft.com/office/powerpoint/2010/main" val="2547974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44499" y="1460499"/>
            <a:ext cx="11516591" cy="5328227"/>
          </a:xfrm>
        </p:spPr>
        <p:txBody>
          <a:bodyPr>
            <a:normAutofit/>
          </a:bodyPr>
          <a:lstStyle/>
          <a:p>
            <a:pPr marL="0" indent="0">
              <a:buNone/>
            </a:pPr>
            <a:r>
              <a:rPr lang="en-CA" sz="2000" b="1" dirty="0" smtClean="0"/>
              <a:t>Note: The previously derived equations do not apply to vapours as they were formed in case of Ideal Gas. </a:t>
            </a:r>
            <a:endParaRPr lang="en-CA" sz="2000" b="1" dirty="0"/>
          </a:p>
          <a:p>
            <a:pPr marL="0" indent="0">
              <a:buNone/>
            </a:pPr>
            <a:endParaRPr lang="en-CA" sz="2000" b="1" dirty="0"/>
          </a:p>
        </p:txBody>
      </p:sp>
      <p:sp>
        <p:nvSpPr>
          <p:cNvPr id="3" name="Title 2"/>
          <p:cNvSpPr>
            <a:spLocks noGrp="1"/>
          </p:cNvSpPr>
          <p:nvPr>
            <p:ph type="title"/>
          </p:nvPr>
        </p:nvSpPr>
        <p:spPr/>
        <p:txBody>
          <a:bodyPr/>
          <a:lstStyle/>
          <a:p>
            <a:r>
              <a:rPr lang="en-CA" dirty="0" err="1"/>
              <a:t>Polytropic</a:t>
            </a:r>
            <a:r>
              <a:rPr lang="en-CA" dirty="0"/>
              <a:t> Process </a:t>
            </a:r>
            <a:r>
              <a:rPr lang="en-CA" dirty="0" smtClean="0"/>
              <a:t>for Ideal Gas </a:t>
            </a:r>
            <a:endParaRPr lang="en-CA" dirty="0"/>
          </a:p>
        </p:txBody>
      </p:sp>
      <p:pic>
        <p:nvPicPr>
          <p:cNvPr id="4" name="Picture 3"/>
          <p:cNvPicPr>
            <a:picLocks noChangeAspect="1"/>
          </p:cNvPicPr>
          <p:nvPr/>
        </p:nvPicPr>
        <p:blipFill>
          <a:blip r:embed="rId2"/>
          <a:stretch>
            <a:fillRect/>
          </a:stretch>
        </p:blipFill>
        <p:spPr>
          <a:xfrm>
            <a:off x="4201131" y="1927290"/>
            <a:ext cx="3141780" cy="536988"/>
          </a:xfrm>
          <a:prstGeom prst="rect">
            <a:avLst/>
          </a:prstGeom>
        </p:spPr>
      </p:pic>
      <p:pic>
        <p:nvPicPr>
          <p:cNvPr id="5" name="Picture 4"/>
          <p:cNvPicPr>
            <a:picLocks noChangeAspect="1"/>
          </p:cNvPicPr>
          <p:nvPr/>
        </p:nvPicPr>
        <p:blipFill>
          <a:blip r:embed="rId3"/>
          <a:stretch>
            <a:fillRect/>
          </a:stretch>
        </p:blipFill>
        <p:spPr>
          <a:xfrm>
            <a:off x="3194730" y="2464278"/>
            <a:ext cx="6660470" cy="2232080"/>
          </a:xfrm>
          <a:prstGeom prst="rect">
            <a:avLst/>
          </a:prstGeom>
        </p:spPr>
      </p:pic>
      <p:pic>
        <p:nvPicPr>
          <p:cNvPr id="6" name="Picture 5"/>
          <p:cNvPicPr>
            <a:picLocks noChangeAspect="1"/>
          </p:cNvPicPr>
          <p:nvPr/>
        </p:nvPicPr>
        <p:blipFill>
          <a:blip r:embed="rId4"/>
          <a:stretch>
            <a:fillRect/>
          </a:stretch>
        </p:blipFill>
        <p:spPr>
          <a:xfrm>
            <a:off x="1" y="4696358"/>
            <a:ext cx="9106922" cy="1916821"/>
          </a:xfrm>
          <a:prstGeom prst="rect">
            <a:avLst/>
          </a:prstGeom>
        </p:spPr>
      </p:pic>
    </p:spTree>
    <p:extLst>
      <p:ext uri="{BB962C8B-B14F-4D97-AF65-F5344CB8AC3E}">
        <p14:creationId xmlns:p14="http://schemas.microsoft.com/office/powerpoint/2010/main" val="3528615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0"/>
          </p:nvPr>
        </p:nvPicPr>
        <p:blipFill>
          <a:blip r:embed="rId2"/>
          <a:stretch>
            <a:fillRect/>
          </a:stretch>
        </p:blipFill>
        <p:spPr>
          <a:xfrm>
            <a:off x="71861" y="1333878"/>
            <a:ext cx="8646488" cy="4060158"/>
          </a:xfrm>
          <a:prstGeom prst="rect">
            <a:avLst/>
          </a:prstGeom>
        </p:spPr>
      </p:pic>
      <p:sp>
        <p:nvSpPr>
          <p:cNvPr id="3" name="Title 2"/>
          <p:cNvSpPr>
            <a:spLocks noGrp="1"/>
          </p:cNvSpPr>
          <p:nvPr>
            <p:ph type="title"/>
          </p:nvPr>
        </p:nvSpPr>
        <p:spPr/>
        <p:txBody>
          <a:bodyPr/>
          <a:lstStyle/>
          <a:p>
            <a:r>
              <a:rPr lang="en-CA" dirty="0" err="1"/>
              <a:t>Polytropic</a:t>
            </a:r>
            <a:r>
              <a:rPr lang="en-CA" dirty="0"/>
              <a:t> Process for Ideal Gas </a:t>
            </a:r>
          </a:p>
        </p:txBody>
      </p:sp>
      <p:pic>
        <p:nvPicPr>
          <p:cNvPr id="5" name="Picture 4"/>
          <p:cNvPicPr>
            <a:picLocks noChangeAspect="1"/>
          </p:cNvPicPr>
          <p:nvPr/>
        </p:nvPicPr>
        <p:blipFill>
          <a:blip r:embed="rId3"/>
          <a:stretch>
            <a:fillRect/>
          </a:stretch>
        </p:blipFill>
        <p:spPr>
          <a:xfrm>
            <a:off x="196733" y="5394036"/>
            <a:ext cx="8396744" cy="1318311"/>
          </a:xfrm>
          <a:prstGeom prst="rect">
            <a:avLst/>
          </a:prstGeom>
        </p:spPr>
      </p:pic>
    </p:spTree>
    <p:extLst>
      <p:ext uri="{BB962C8B-B14F-4D97-AF65-F5344CB8AC3E}">
        <p14:creationId xmlns:p14="http://schemas.microsoft.com/office/powerpoint/2010/main" val="271274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err="1"/>
              <a:t>Polytropic</a:t>
            </a:r>
            <a:r>
              <a:rPr lang="en-CA" dirty="0"/>
              <a:t> Process for Ideal Gas </a:t>
            </a:r>
          </a:p>
        </p:txBody>
      </p:sp>
      <p:sp>
        <p:nvSpPr>
          <p:cNvPr id="5" name="Content Placeholder 4"/>
          <p:cNvSpPr>
            <a:spLocks noGrp="1"/>
          </p:cNvSpPr>
          <p:nvPr>
            <p:ph sz="quarter" idx="10"/>
          </p:nvPr>
        </p:nvSpPr>
        <p:spPr>
          <a:xfrm>
            <a:off x="444500" y="1460500"/>
            <a:ext cx="11535064" cy="5088082"/>
          </a:xfrm>
        </p:spPr>
        <p:txBody>
          <a:bodyPr>
            <a:noAutofit/>
          </a:bodyPr>
          <a:lstStyle/>
          <a:p>
            <a:pPr marL="0" indent="0" algn="just">
              <a:buNone/>
            </a:pPr>
            <a:endParaRPr lang="en-CA" sz="2400" dirty="0" smtClean="0"/>
          </a:p>
          <a:p>
            <a:pPr marL="0" indent="0" algn="just">
              <a:buNone/>
            </a:pPr>
            <a:endParaRPr lang="en-CA" sz="2400" dirty="0"/>
          </a:p>
          <a:p>
            <a:pPr marL="0" indent="0" algn="just">
              <a:buNone/>
            </a:pPr>
            <a:r>
              <a:rPr lang="en-CA" sz="2400" dirty="0" smtClean="0"/>
              <a:t>Above equation </a:t>
            </a:r>
            <a:r>
              <a:rPr lang="en-CA" sz="2400" dirty="0"/>
              <a:t>is a convenient and concise expression relating the heat supplied and the work input in a </a:t>
            </a:r>
            <a:r>
              <a:rPr lang="en-CA" sz="2400" dirty="0" err="1"/>
              <a:t>polytropic</a:t>
            </a:r>
            <a:r>
              <a:rPr lang="en-CA" sz="2400" dirty="0"/>
              <a:t> process. In a compression process work is done on the gas, and hence the term W is positive. Therefore it can be seen from </a:t>
            </a:r>
            <a:r>
              <a:rPr lang="en-CA" sz="2400" dirty="0" smtClean="0"/>
              <a:t>equation </a:t>
            </a:r>
            <a:r>
              <a:rPr lang="en-CA" sz="2400" dirty="0"/>
              <a:t>that when the </a:t>
            </a:r>
            <a:r>
              <a:rPr lang="en-CA" sz="2400" dirty="0" err="1"/>
              <a:t>polytropic</a:t>
            </a:r>
            <a:r>
              <a:rPr lang="en-CA" sz="2400" dirty="0"/>
              <a:t> index n is greater than </a:t>
            </a:r>
            <a:r>
              <a:rPr lang="en-CA" sz="2400" b="1" u="sng" dirty="0">
                <a:solidFill>
                  <a:srgbClr val="FF0000"/>
                </a:solidFill>
              </a:rPr>
              <a:t>γ</a:t>
            </a:r>
            <a:r>
              <a:rPr lang="en-CA" sz="2400" dirty="0" smtClean="0"/>
              <a:t> </a:t>
            </a:r>
            <a:r>
              <a:rPr lang="en-CA" sz="2400" dirty="0"/>
              <a:t>in a compression process, then the right-hand side of the equation is positive (i.e. heat is supplied during the process). Conversely, when n is less than </a:t>
            </a:r>
            <a:r>
              <a:rPr lang="en-CA" sz="2400" b="1" u="sng" dirty="0">
                <a:solidFill>
                  <a:srgbClr val="FF0000"/>
                </a:solidFill>
              </a:rPr>
              <a:t>γ</a:t>
            </a:r>
            <a:r>
              <a:rPr lang="en-CA" sz="2400" dirty="0" smtClean="0"/>
              <a:t> </a:t>
            </a:r>
            <a:r>
              <a:rPr lang="en-CA" sz="2400" dirty="0"/>
              <a:t>in a compression process, then heat is rejected by the gas. Similarly, the work input in an expansion process is negative, therefore when n is greater than </a:t>
            </a:r>
            <a:r>
              <a:rPr lang="en-CA" sz="2400" b="1" u="sng" dirty="0">
                <a:solidFill>
                  <a:srgbClr val="FF0000"/>
                </a:solidFill>
              </a:rPr>
              <a:t>γ</a:t>
            </a:r>
            <a:r>
              <a:rPr lang="en-CA" sz="2400" dirty="0" smtClean="0"/>
              <a:t>. </a:t>
            </a:r>
            <a:r>
              <a:rPr lang="en-CA" sz="2400" dirty="0"/>
              <a:t>in an expansion process, heat is rejected; and when n is less than </a:t>
            </a:r>
            <a:r>
              <a:rPr lang="en-CA" sz="2400" b="1" u="sng" dirty="0">
                <a:solidFill>
                  <a:srgbClr val="FF0000"/>
                </a:solidFill>
              </a:rPr>
              <a:t>γ</a:t>
            </a:r>
            <a:r>
              <a:rPr lang="en-CA" sz="2400" dirty="0" smtClean="0"/>
              <a:t>, </a:t>
            </a:r>
            <a:r>
              <a:rPr lang="en-CA" sz="2400" dirty="0"/>
              <a:t>in an expansion process, heat must be supplied to the gas during the process. </a:t>
            </a:r>
            <a:r>
              <a:rPr lang="en-CA" sz="2400" dirty="0" smtClean="0"/>
              <a:t>For </a:t>
            </a:r>
            <a:r>
              <a:rPr lang="en-CA" sz="2400" dirty="0"/>
              <a:t>all perfect gases </a:t>
            </a:r>
            <a:r>
              <a:rPr lang="en-CA" sz="2400" b="1" u="sng" dirty="0" smtClean="0">
                <a:solidFill>
                  <a:srgbClr val="FF0000"/>
                </a:solidFill>
              </a:rPr>
              <a:t>γ </a:t>
            </a:r>
            <a:r>
              <a:rPr lang="en-CA" sz="2400" dirty="0" smtClean="0"/>
              <a:t>has </a:t>
            </a:r>
            <a:r>
              <a:rPr lang="en-CA" sz="2400" dirty="0"/>
              <a:t>a value greater than </a:t>
            </a:r>
            <a:r>
              <a:rPr lang="en-CA" sz="2400" dirty="0" smtClean="0"/>
              <a:t>unity. </a:t>
            </a:r>
            <a:endParaRPr lang="en-CA" sz="2400" dirty="0"/>
          </a:p>
          <a:p>
            <a:pPr marL="0" indent="0" algn="just">
              <a:buNone/>
            </a:pPr>
            <a:endParaRPr lang="en-CA" sz="2400" dirty="0"/>
          </a:p>
        </p:txBody>
      </p:sp>
      <p:pic>
        <p:nvPicPr>
          <p:cNvPr id="6" name="Picture 5"/>
          <p:cNvPicPr>
            <a:picLocks noChangeAspect="1"/>
          </p:cNvPicPr>
          <p:nvPr/>
        </p:nvPicPr>
        <p:blipFill>
          <a:blip r:embed="rId2"/>
          <a:stretch>
            <a:fillRect/>
          </a:stretch>
        </p:blipFill>
        <p:spPr>
          <a:xfrm>
            <a:off x="4713978" y="1460500"/>
            <a:ext cx="2505425" cy="990738"/>
          </a:xfrm>
          <a:prstGeom prst="rect">
            <a:avLst/>
          </a:prstGeom>
        </p:spPr>
      </p:pic>
    </p:spTree>
    <p:extLst>
      <p:ext uri="{BB962C8B-B14F-4D97-AF65-F5344CB8AC3E}">
        <p14:creationId xmlns:p14="http://schemas.microsoft.com/office/powerpoint/2010/main" val="3482021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44500" y="1460500"/>
            <a:ext cx="11433464" cy="5397500"/>
          </a:xfrm>
        </p:spPr>
        <p:txBody>
          <a:bodyPr>
            <a:normAutofit/>
          </a:bodyPr>
          <a:lstStyle/>
          <a:p>
            <a:pPr marL="0" indent="0" algn="just">
              <a:buNone/>
            </a:pPr>
            <a:r>
              <a:rPr lang="en-CA" sz="2800" dirty="0">
                <a:solidFill>
                  <a:schemeClr val="tx1"/>
                </a:solidFill>
              </a:rPr>
              <a:t>In thermodynamics, a reversible process is an idealized process that happens in such a way that the system remains in thermodynamic equilibrium at all times, and it can be reversed by infinitesimally small changes in external conditions. Reversible processes are useful in analysis because they represent the most efficient processes possible, with no entropy generation or energy dissipation</a:t>
            </a:r>
            <a:r>
              <a:rPr lang="en-CA" sz="2800" dirty="0" smtClean="0">
                <a:solidFill>
                  <a:schemeClr val="tx1"/>
                </a:solidFill>
              </a:rPr>
              <a:t>.</a:t>
            </a:r>
          </a:p>
          <a:p>
            <a:pPr marL="0" indent="0" algn="just">
              <a:buNone/>
            </a:pPr>
            <a:endParaRPr lang="en-CA" sz="2800" dirty="0">
              <a:solidFill>
                <a:schemeClr val="tx1"/>
              </a:solidFill>
            </a:endParaRPr>
          </a:p>
        </p:txBody>
      </p:sp>
      <p:sp>
        <p:nvSpPr>
          <p:cNvPr id="3" name="Title 2"/>
          <p:cNvSpPr>
            <a:spLocks noGrp="1"/>
          </p:cNvSpPr>
          <p:nvPr>
            <p:ph type="title"/>
          </p:nvPr>
        </p:nvSpPr>
        <p:spPr/>
        <p:txBody>
          <a:bodyPr/>
          <a:lstStyle/>
          <a:p>
            <a:r>
              <a:rPr lang="en-CA" dirty="0" smtClean="0"/>
              <a:t>Reversible Flow Process </a:t>
            </a:r>
            <a:endParaRPr lang="en-CA" dirty="0"/>
          </a:p>
        </p:txBody>
      </p:sp>
      <p:pic>
        <p:nvPicPr>
          <p:cNvPr id="4" name="Picture 3"/>
          <p:cNvPicPr>
            <a:picLocks noChangeAspect="1"/>
          </p:cNvPicPr>
          <p:nvPr/>
        </p:nvPicPr>
        <p:blipFill>
          <a:blip r:embed="rId2"/>
          <a:stretch>
            <a:fillRect/>
          </a:stretch>
        </p:blipFill>
        <p:spPr>
          <a:xfrm>
            <a:off x="2615533" y="4414801"/>
            <a:ext cx="7478169" cy="2591162"/>
          </a:xfrm>
          <a:prstGeom prst="rect">
            <a:avLst/>
          </a:prstGeom>
        </p:spPr>
      </p:pic>
    </p:spTree>
    <p:extLst>
      <p:ext uri="{BB962C8B-B14F-4D97-AF65-F5344CB8AC3E}">
        <p14:creationId xmlns:p14="http://schemas.microsoft.com/office/powerpoint/2010/main" val="2493390912"/>
      </p:ext>
    </p:extLst>
  </p:cSld>
  <p:clrMapOvr>
    <a:masterClrMapping/>
  </p:clrMapOvr>
</p:sld>
</file>

<file path=ppt/theme/theme1.xml><?xml version="1.0" encoding="utf-8"?>
<a:theme xmlns:a="http://schemas.openxmlformats.org/drawingml/2006/main" name="Office Theme">
  <a:themeElements>
    <a:clrScheme name="Dyslexia 4">
      <a:dk1>
        <a:srgbClr val="000000"/>
      </a:dk1>
      <a:lt1>
        <a:srgbClr val="FFFFFF"/>
      </a:lt1>
      <a:dk2>
        <a:srgbClr val="44546A"/>
      </a:dk2>
      <a:lt2>
        <a:srgbClr val="E7E6E6"/>
      </a:lt2>
      <a:accent1>
        <a:srgbClr val="4472C4"/>
      </a:accent1>
      <a:accent2>
        <a:srgbClr val="D24726"/>
      </a:accent2>
      <a:accent3>
        <a:srgbClr val="9B5AC8"/>
      </a:accent3>
      <a:accent4>
        <a:srgbClr val="F0A11F"/>
      </a:accent4>
      <a:accent5>
        <a:srgbClr val="CB5BA3"/>
      </a:accent5>
      <a:accent6>
        <a:srgbClr val="70AD47"/>
      </a:accent6>
      <a:hlink>
        <a:srgbClr val="0563C1"/>
      </a:hlink>
      <a:folHlink>
        <a:srgbClr val="954F72"/>
      </a:folHlink>
    </a:clrScheme>
    <a:fontScheme name="Custom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d map for Dyslexia_Win32_ss_v3.potx" id="{52B68AD9-87CD-4104-BE88-D09E115B5193}" vid="{32DE419F-2C9E-491B-9DE2-9CB15F0BBA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6" ma:contentTypeDescription="Create a new document." ma:contentTypeScope="" ma:versionID="ac37c1753acd5e330d2062ccec26ea66">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b340c7101c92c5120abd06486f94548"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1A6209-623F-4A40-A043-EF97F4DE5176}">
  <ds:schemaRefs>
    <ds:schemaRef ds:uri="http://schemas.microsoft.com/sharepoint/v3/contenttype/forms"/>
  </ds:schemaRefs>
</ds:datastoreItem>
</file>

<file path=customXml/itemProps2.xml><?xml version="1.0" encoding="utf-8"?>
<ds:datastoreItem xmlns:ds="http://schemas.openxmlformats.org/officeDocument/2006/customXml" ds:itemID="{4478DEAE-E0CA-42BB-BA2E-F6A39AAEB4B0}">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D8CC2A95-AB18-4E2B-BAAB-ED507F826E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Mind map</Template>
  <TotalTime>0</TotalTime>
  <Words>810</Words>
  <Application>Microsoft Office PowerPoint</Application>
  <PresentationFormat>Widescreen</PresentationFormat>
  <Paragraphs>36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Segoe UI</vt:lpstr>
      <vt:lpstr>Segoe UI Semibold</vt:lpstr>
      <vt:lpstr>Office Theme</vt:lpstr>
      <vt:lpstr>Applied Thermodynamics</vt:lpstr>
      <vt:lpstr>Polytropic Process </vt:lpstr>
      <vt:lpstr>Polytropic Process </vt:lpstr>
      <vt:lpstr>Polytropic Process </vt:lpstr>
      <vt:lpstr>Polytropic Process for Perfect Gas  </vt:lpstr>
      <vt:lpstr>Polytropic Process for Ideal Gas </vt:lpstr>
      <vt:lpstr>Polytropic Process for Ideal Gas </vt:lpstr>
      <vt:lpstr>Polytropic Process for Ideal Gas </vt:lpstr>
      <vt:lpstr>Reversible Flow Process </vt:lpstr>
      <vt:lpstr>Reversible Flow Process </vt:lpstr>
      <vt:lpstr>Irreversible Processes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2023-05-01T17:37:37Z</dcterms:created>
  <dcterms:modified xsi:type="dcterms:W3CDTF">2024-11-17T22:17:11Z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