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0D81C39-018A-4C6B-96AD-E19D34BC03D0}" type="datetimeFigureOut">
              <a:rPr lang="en-CA" smtClean="0"/>
              <a:t>2025-02-24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194328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0D81C39-018A-4C6B-96AD-E19D34BC03D0}" type="datetimeFigureOut">
              <a:rPr lang="en-CA" smtClean="0"/>
              <a:t>2025-02-24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3309472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0D81C39-018A-4C6B-96AD-E19D34BC03D0}" type="datetimeFigureOut">
              <a:rPr lang="en-CA" smtClean="0"/>
              <a:t>2025-02-24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3909130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0D81C39-018A-4C6B-96AD-E19D34BC03D0}" type="datetimeFigureOut">
              <a:rPr lang="en-CA" smtClean="0"/>
              <a:t>2025-02-24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834638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D81C39-018A-4C6B-96AD-E19D34BC03D0}" type="datetimeFigureOut">
              <a:rPr lang="en-CA" smtClean="0"/>
              <a:t>2025-02-24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3132566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0D81C39-018A-4C6B-96AD-E19D34BC03D0}" type="datetimeFigureOut">
              <a:rPr lang="en-CA" smtClean="0"/>
              <a:t>2025-02-24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170153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0D81C39-018A-4C6B-96AD-E19D34BC03D0}" type="datetimeFigureOut">
              <a:rPr lang="en-CA" smtClean="0"/>
              <a:t>2025-02-24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2509640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0D81C39-018A-4C6B-96AD-E19D34BC03D0}" type="datetimeFigureOut">
              <a:rPr lang="en-CA" smtClean="0"/>
              <a:t>2025-02-24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58558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81C39-018A-4C6B-96AD-E19D34BC03D0}" type="datetimeFigureOut">
              <a:rPr lang="en-CA" smtClean="0"/>
              <a:t>2025-02-24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179497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D81C39-018A-4C6B-96AD-E19D34BC03D0}" type="datetimeFigureOut">
              <a:rPr lang="en-CA" smtClean="0"/>
              <a:t>2025-02-24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235737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D81C39-018A-4C6B-96AD-E19D34BC03D0}" type="datetimeFigureOut">
              <a:rPr lang="en-CA" smtClean="0"/>
              <a:t>2025-02-24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14F0FC7-754C-4472-A074-7F277546A76C}" type="slidenum">
              <a:rPr lang="en-CA" smtClean="0"/>
              <a:t>‹#›</a:t>
            </a:fld>
            <a:endParaRPr lang="en-CA"/>
          </a:p>
        </p:txBody>
      </p:sp>
    </p:spTree>
    <p:extLst>
      <p:ext uri="{BB962C8B-B14F-4D97-AF65-F5344CB8AC3E}">
        <p14:creationId xmlns:p14="http://schemas.microsoft.com/office/powerpoint/2010/main" val="114442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81C39-018A-4C6B-96AD-E19D34BC03D0}" type="datetimeFigureOut">
              <a:rPr lang="en-CA" smtClean="0"/>
              <a:t>2025-02-24</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F0FC7-754C-4472-A074-7F277546A76C}" type="slidenum">
              <a:rPr lang="en-CA" smtClean="0"/>
              <a:t>‹#›</a:t>
            </a:fld>
            <a:endParaRPr lang="en-CA"/>
          </a:p>
        </p:txBody>
      </p:sp>
    </p:spTree>
    <p:extLst>
      <p:ext uri="{BB962C8B-B14F-4D97-AF65-F5344CB8AC3E}">
        <p14:creationId xmlns:p14="http://schemas.microsoft.com/office/powerpoint/2010/main" val="1088977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smamushtaq@gcu.edu.p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Programming Fundamentals </a:t>
            </a:r>
            <a:endParaRPr lang="en-CA" dirty="0"/>
          </a:p>
        </p:txBody>
      </p:sp>
      <p:sp>
        <p:nvSpPr>
          <p:cNvPr id="3" name="Subtitle 2"/>
          <p:cNvSpPr>
            <a:spLocks noGrp="1"/>
          </p:cNvSpPr>
          <p:nvPr>
            <p:ph type="subTitle" idx="1"/>
          </p:nvPr>
        </p:nvSpPr>
        <p:spPr/>
        <p:txBody>
          <a:bodyPr/>
          <a:lstStyle/>
          <a:p>
            <a:r>
              <a:rPr lang="en-CA" dirty="0" smtClean="0"/>
              <a:t>Ms. Asma </a:t>
            </a:r>
            <a:r>
              <a:rPr lang="en-CA" dirty="0" err="1" smtClean="0"/>
              <a:t>Mushtaq</a:t>
            </a:r>
            <a:endParaRPr lang="en-CA" dirty="0" smtClean="0"/>
          </a:p>
          <a:p>
            <a:r>
              <a:rPr lang="en-CA" dirty="0" smtClean="0">
                <a:hlinkClick r:id="rId2"/>
              </a:rPr>
              <a:t>asmamushtaq@gcu.edu.pk</a:t>
            </a:r>
            <a:endParaRPr lang="en-CA" dirty="0" smtClean="0"/>
          </a:p>
          <a:p>
            <a:r>
              <a:rPr lang="en-CA" dirty="0" smtClean="0"/>
              <a:t>LECTURE 4</a:t>
            </a:r>
            <a:endParaRPr lang="en-CA" dirty="0"/>
          </a:p>
        </p:txBody>
      </p:sp>
    </p:spTree>
    <p:extLst>
      <p:ext uri="{BB962C8B-B14F-4D97-AF65-F5344CB8AC3E}">
        <p14:creationId xmlns:p14="http://schemas.microsoft.com/office/powerpoint/2010/main" val="3648374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85000" lnSpcReduction="20000"/>
          </a:bodyPr>
          <a:lstStyle/>
          <a:p>
            <a:pPr marL="0" indent="0">
              <a:buNone/>
            </a:pPr>
            <a:r>
              <a:rPr lang="en-CA" dirty="0" smtClean="0"/>
              <a:t>#include &lt;</a:t>
            </a:r>
            <a:r>
              <a:rPr lang="en-CA" dirty="0" err="1" smtClean="0"/>
              <a:t>iostream</a:t>
            </a:r>
            <a:r>
              <a:rPr lang="en-CA" dirty="0" smtClean="0"/>
              <a:t>&gt;</a:t>
            </a:r>
          </a:p>
          <a:p>
            <a:pPr marL="0" indent="0">
              <a:buNone/>
            </a:pPr>
            <a:r>
              <a:rPr lang="en-CA" dirty="0" smtClean="0"/>
              <a:t>using namespace </a:t>
            </a:r>
            <a:r>
              <a:rPr lang="en-CA" dirty="0" err="1" smtClean="0"/>
              <a:t>std</a:t>
            </a:r>
            <a:r>
              <a:rPr lang="en-CA" dirty="0" smtClean="0"/>
              <a:t>;</a:t>
            </a:r>
          </a:p>
          <a:p>
            <a:pPr marL="0" indent="0">
              <a:buNone/>
            </a:pPr>
            <a:r>
              <a:rPr lang="en-CA" dirty="0" err="1" smtClean="0"/>
              <a:t>int</a:t>
            </a:r>
            <a:r>
              <a:rPr lang="en-CA" dirty="0" smtClean="0"/>
              <a:t> main() {</a:t>
            </a:r>
          </a:p>
          <a:p>
            <a:pPr marL="0" indent="0">
              <a:buNone/>
            </a:pPr>
            <a:r>
              <a:rPr lang="en-CA" dirty="0" smtClean="0"/>
              <a:t>    for (</a:t>
            </a:r>
            <a:r>
              <a:rPr lang="en-CA" dirty="0" err="1" smtClean="0"/>
              <a:t>int</a:t>
            </a:r>
            <a:r>
              <a:rPr lang="en-CA" dirty="0" smtClean="0"/>
              <a:t> </a:t>
            </a:r>
            <a:r>
              <a:rPr lang="en-CA" dirty="0" err="1" smtClean="0"/>
              <a:t>i</a:t>
            </a:r>
            <a:r>
              <a:rPr lang="en-CA" dirty="0" smtClean="0"/>
              <a:t> = 1; </a:t>
            </a:r>
            <a:r>
              <a:rPr lang="en-CA" dirty="0" err="1" smtClean="0"/>
              <a:t>i</a:t>
            </a:r>
            <a:r>
              <a:rPr lang="en-CA" dirty="0" smtClean="0"/>
              <a:t> &lt;= 5; </a:t>
            </a:r>
            <a:r>
              <a:rPr lang="en-CA" dirty="0" err="1" smtClean="0"/>
              <a:t>i</a:t>
            </a:r>
            <a:r>
              <a:rPr lang="en-CA" dirty="0" smtClean="0"/>
              <a:t>++) {  </a:t>
            </a:r>
          </a:p>
          <a:p>
            <a:pPr marL="0" indent="0">
              <a:buNone/>
            </a:pPr>
            <a:r>
              <a:rPr lang="en-CA" dirty="0" smtClean="0"/>
              <a:t>        for (</a:t>
            </a:r>
            <a:r>
              <a:rPr lang="en-CA" dirty="0" err="1" smtClean="0"/>
              <a:t>int</a:t>
            </a:r>
            <a:r>
              <a:rPr lang="en-CA" dirty="0" smtClean="0"/>
              <a:t> j = 1; j &lt;= </a:t>
            </a:r>
            <a:r>
              <a:rPr lang="en-CA" dirty="0" err="1" smtClean="0"/>
              <a:t>i</a:t>
            </a:r>
            <a:r>
              <a:rPr lang="en-CA" dirty="0" smtClean="0"/>
              <a:t>; </a:t>
            </a:r>
            <a:r>
              <a:rPr lang="en-CA" dirty="0" err="1" smtClean="0"/>
              <a:t>j++</a:t>
            </a:r>
            <a:r>
              <a:rPr lang="en-CA" dirty="0" smtClean="0"/>
              <a:t>) {  </a:t>
            </a:r>
          </a:p>
          <a:p>
            <a:pPr marL="0" indent="0">
              <a:buNone/>
            </a:pPr>
            <a:r>
              <a:rPr lang="en-CA" dirty="0" smtClean="0"/>
              <a:t>            </a:t>
            </a:r>
            <a:r>
              <a:rPr lang="en-CA" dirty="0" err="1" smtClean="0"/>
              <a:t>cout</a:t>
            </a:r>
            <a:r>
              <a:rPr lang="en-CA" dirty="0" smtClean="0"/>
              <a:t> &lt;&lt; "*";</a:t>
            </a:r>
          </a:p>
          <a:p>
            <a:pPr marL="0" indent="0">
              <a:buNone/>
            </a:pPr>
            <a:r>
              <a:rPr lang="en-CA" dirty="0" smtClean="0"/>
              <a:t>        }</a:t>
            </a:r>
          </a:p>
          <a:p>
            <a:pPr marL="0" indent="0">
              <a:buNone/>
            </a:pPr>
            <a:r>
              <a:rPr lang="en-CA" dirty="0" smtClean="0"/>
              <a:t>        </a:t>
            </a:r>
            <a:r>
              <a:rPr lang="en-CA" dirty="0" err="1" smtClean="0"/>
              <a:t>cout</a:t>
            </a:r>
            <a:r>
              <a:rPr lang="en-CA" dirty="0" smtClean="0"/>
              <a:t> &lt;&lt; </a:t>
            </a:r>
            <a:r>
              <a:rPr lang="en-CA" dirty="0" err="1" smtClean="0"/>
              <a:t>endl</a:t>
            </a:r>
            <a:r>
              <a:rPr lang="en-CA" dirty="0" smtClean="0"/>
              <a:t>;</a:t>
            </a:r>
          </a:p>
          <a:p>
            <a:pPr marL="0" indent="0">
              <a:buNone/>
            </a:pPr>
            <a:r>
              <a:rPr lang="en-CA" dirty="0" smtClean="0"/>
              <a:t>    }</a:t>
            </a:r>
          </a:p>
          <a:p>
            <a:pPr marL="0" indent="0">
              <a:buNone/>
            </a:pPr>
            <a:r>
              <a:rPr lang="en-CA" dirty="0" smtClean="0"/>
              <a:t>    return 0;</a:t>
            </a:r>
          </a:p>
          <a:p>
            <a:pPr marL="0" indent="0">
              <a:buNone/>
            </a:pPr>
            <a:r>
              <a:rPr lang="en-CA" dirty="0" smtClean="0"/>
              <a:t>}</a:t>
            </a:r>
            <a:endParaRPr lang="en-CA" dirty="0"/>
          </a:p>
        </p:txBody>
      </p:sp>
    </p:spTree>
    <p:extLst>
      <p:ext uri="{BB962C8B-B14F-4D97-AF65-F5344CB8AC3E}">
        <p14:creationId xmlns:p14="http://schemas.microsoft.com/office/powerpoint/2010/main" val="1153929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Output</a:t>
            </a:r>
            <a:endParaRPr lang="en-CA" dirty="0"/>
          </a:p>
        </p:txBody>
      </p:sp>
      <p:pic>
        <p:nvPicPr>
          <p:cNvPr id="4" name="Content Placeholder 3"/>
          <p:cNvPicPr>
            <a:picLocks noGrp="1" noChangeAspect="1"/>
          </p:cNvPicPr>
          <p:nvPr>
            <p:ph idx="1"/>
          </p:nvPr>
        </p:nvPicPr>
        <p:blipFill>
          <a:blip r:embed="rId2"/>
          <a:stretch>
            <a:fillRect/>
          </a:stretch>
        </p:blipFill>
        <p:spPr>
          <a:xfrm>
            <a:off x="3833092" y="1690688"/>
            <a:ext cx="2523766" cy="4388169"/>
          </a:xfrm>
          <a:prstGeom prst="rect">
            <a:avLst/>
          </a:prstGeom>
        </p:spPr>
      </p:pic>
    </p:spTree>
    <p:extLst>
      <p:ext uri="{BB962C8B-B14F-4D97-AF65-F5344CB8AC3E}">
        <p14:creationId xmlns:p14="http://schemas.microsoft.com/office/powerpoint/2010/main" val="1123026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Practice Problems </a:t>
            </a:r>
            <a:endParaRPr lang="en-CA" dirty="0"/>
          </a:p>
        </p:txBody>
      </p:sp>
      <p:sp>
        <p:nvSpPr>
          <p:cNvPr id="3" name="Content Placeholder 2"/>
          <p:cNvSpPr>
            <a:spLocks noGrp="1"/>
          </p:cNvSpPr>
          <p:nvPr>
            <p:ph idx="1"/>
          </p:nvPr>
        </p:nvSpPr>
        <p:spPr/>
        <p:txBody>
          <a:bodyPr>
            <a:normAutofit fontScale="92500" lnSpcReduction="20000"/>
          </a:bodyPr>
          <a:lstStyle/>
          <a:p>
            <a:pPr algn="just"/>
            <a:r>
              <a:rPr lang="en-CA" sz="2400" dirty="0" smtClean="0"/>
              <a:t>Write a program to separate the digits of an integer in the correct order. E.g., if Number=126548 then it should first print 1 then 2 then 6 and so on… </a:t>
            </a:r>
            <a:endParaRPr lang="en-CA" sz="2400" dirty="0"/>
          </a:p>
          <a:p>
            <a:pPr algn="just"/>
            <a:r>
              <a:rPr lang="en-CA" sz="2400" dirty="0"/>
              <a:t>Write a program that prints a hollow square of n × n </a:t>
            </a:r>
            <a:r>
              <a:rPr lang="en-CA" sz="2400" dirty="0" smtClean="0"/>
              <a:t>taking n as input from user. </a:t>
            </a:r>
          </a:p>
          <a:p>
            <a:pPr marL="0" indent="0" algn="just">
              <a:buNone/>
            </a:pPr>
            <a:r>
              <a:rPr lang="en-CA" sz="2400" dirty="0"/>
              <a:t>Write a program that repeatedly asks the user to enter two money amounts expressed </a:t>
            </a:r>
            <a:r>
              <a:rPr lang="en-CA" sz="2400" dirty="0" smtClean="0"/>
              <a:t>in old-style </a:t>
            </a:r>
            <a:r>
              <a:rPr lang="en-CA" sz="2400" dirty="0"/>
              <a:t>British currency: pounds, shillings, and pence. </a:t>
            </a:r>
            <a:r>
              <a:rPr lang="en-CA" sz="2400" dirty="0" smtClean="0"/>
              <a:t>The </a:t>
            </a:r>
            <a:r>
              <a:rPr lang="en-CA" sz="2400" dirty="0"/>
              <a:t>program should then add the two </a:t>
            </a:r>
            <a:r>
              <a:rPr lang="en-CA" sz="2400" dirty="0" smtClean="0"/>
              <a:t>amounts and </a:t>
            </a:r>
            <a:r>
              <a:rPr lang="en-CA" sz="2400" dirty="0"/>
              <a:t>display the answer, again in pounds, shillings, and pence. Use a do loop that asks </a:t>
            </a:r>
            <a:r>
              <a:rPr lang="en-CA" sz="2400" dirty="0" smtClean="0"/>
              <a:t>the user </a:t>
            </a:r>
            <a:r>
              <a:rPr lang="en-CA" sz="2400" dirty="0"/>
              <a:t>whether the program should be terminated. Typical interaction might be</a:t>
            </a:r>
          </a:p>
          <a:p>
            <a:pPr marL="0" indent="0" algn="just">
              <a:buNone/>
            </a:pPr>
            <a:r>
              <a:rPr lang="en-CA" sz="2400" dirty="0"/>
              <a:t>Enter first amount: £5.10.6</a:t>
            </a:r>
          </a:p>
          <a:p>
            <a:pPr marL="0" indent="0" algn="just">
              <a:buNone/>
            </a:pPr>
            <a:r>
              <a:rPr lang="en-CA" sz="2400" dirty="0"/>
              <a:t>Enter second amount: £3.2.6</a:t>
            </a:r>
          </a:p>
          <a:p>
            <a:pPr marL="0" indent="0" algn="just">
              <a:buNone/>
            </a:pPr>
            <a:r>
              <a:rPr lang="en-CA" sz="2400" dirty="0"/>
              <a:t>Total is £8.13.0</a:t>
            </a:r>
          </a:p>
          <a:p>
            <a:pPr marL="0" indent="0" algn="just">
              <a:buNone/>
            </a:pPr>
            <a:r>
              <a:rPr lang="en-CA" sz="2400" dirty="0"/>
              <a:t>Do you wish to continue (y/n)?</a:t>
            </a:r>
          </a:p>
          <a:p>
            <a:pPr marL="0" indent="0" algn="just">
              <a:buNone/>
            </a:pPr>
            <a:r>
              <a:rPr lang="en-CA" sz="2400" dirty="0"/>
              <a:t>To add the two amounts, you’ll need to carry 1 shilling when the pence value is greater</a:t>
            </a:r>
          </a:p>
          <a:p>
            <a:pPr marL="0" indent="0" algn="just">
              <a:buNone/>
            </a:pPr>
            <a:r>
              <a:rPr lang="en-CA" sz="2400" dirty="0"/>
              <a:t>than 11, and carry 1 pound when there are more than 19 shillings.</a:t>
            </a:r>
          </a:p>
        </p:txBody>
      </p:sp>
    </p:spTree>
    <p:extLst>
      <p:ext uri="{BB962C8B-B14F-4D97-AF65-F5344CB8AC3E}">
        <p14:creationId xmlns:p14="http://schemas.microsoft.com/office/powerpoint/2010/main" val="2637664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a:t>
            </a:r>
            <a:endParaRPr lang="en-CA"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CA" dirty="0"/>
              <a:t>Write a program that calculates how much money you’ll end up with if you invest </a:t>
            </a:r>
            <a:r>
              <a:rPr lang="en-CA" dirty="0" smtClean="0"/>
              <a:t>an amount </a:t>
            </a:r>
            <a:r>
              <a:rPr lang="en-CA" dirty="0"/>
              <a:t>of money at a fixed interest rate, compounded yearly. Have the user furnish </a:t>
            </a:r>
            <a:r>
              <a:rPr lang="en-CA" dirty="0" smtClean="0"/>
              <a:t>the initial </a:t>
            </a:r>
            <a:r>
              <a:rPr lang="en-CA" dirty="0"/>
              <a:t>amount, the number of years, and the yearly interest rate in percent. </a:t>
            </a:r>
            <a:r>
              <a:rPr lang="en-CA" dirty="0" smtClean="0"/>
              <a:t>Some interaction with </a:t>
            </a:r>
            <a:r>
              <a:rPr lang="en-CA" dirty="0"/>
              <a:t>the program might look like this:</a:t>
            </a:r>
          </a:p>
          <a:p>
            <a:pPr marL="0" indent="0" algn="just">
              <a:buNone/>
            </a:pPr>
            <a:r>
              <a:rPr lang="en-CA" dirty="0"/>
              <a:t>Enter initial amount: 3000</a:t>
            </a:r>
          </a:p>
          <a:p>
            <a:pPr marL="0" indent="0" algn="just">
              <a:buNone/>
            </a:pPr>
            <a:r>
              <a:rPr lang="en-CA" dirty="0"/>
              <a:t>Enter number of years: 10</a:t>
            </a:r>
          </a:p>
          <a:p>
            <a:pPr marL="0" indent="0" algn="just">
              <a:buNone/>
            </a:pPr>
            <a:r>
              <a:rPr lang="en-CA" dirty="0"/>
              <a:t>Enter interest rate (percent per year): 5.5</a:t>
            </a:r>
          </a:p>
          <a:p>
            <a:pPr marL="0" indent="0" algn="just">
              <a:buNone/>
            </a:pPr>
            <a:r>
              <a:rPr lang="en-CA" dirty="0"/>
              <a:t>At the end of 10 years, you will have 5124.43 dollars</a:t>
            </a:r>
            <a:r>
              <a:rPr lang="en-CA" dirty="0" smtClean="0"/>
              <a:t>.</a:t>
            </a:r>
          </a:p>
          <a:p>
            <a:pPr marL="0" indent="0" algn="just">
              <a:buNone/>
            </a:pPr>
            <a:r>
              <a:rPr lang="en-CA" dirty="0"/>
              <a:t>At the end of the first year you have 3000 + (3000 * 0.055), which is 3165. At the end </a:t>
            </a:r>
            <a:r>
              <a:rPr lang="en-CA" dirty="0" smtClean="0"/>
              <a:t>of the </a:t>
            </a:r>
            <a:r>
              <a:rPr lang="en-CA" dirty="0"/>
              <a:t>second year you have 3165 + (3165 * 0.055), which is 3339.08. Do this as </a:t>
            </a:r>
            <a:r>
              <a:rPr lang="en-CA" dirty="0" smtClean="0"/>
              <a:t>many times </a:t>
            </a:r>
            <a:r>
              <a:rPr lang="en-CA" dirty="0"/>
              <a:t>as there are years. A for loop makes the calculation easy.</a:t>
            </a:r>
          </a:p>
        </p:txBody>
      </p:sp>
    </p:spTree>
    <p:extLst>
      <p:ext uri="{BB962C8B-B14F-4D97-AF65-F5344CB8AC3E}">
        <p14:creationId xmlns:p14="http://schemas.microsoft.com/office/powerpoint/2010/main" val="1685859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If-else statements in C++</a:t>
            </a:r>
            <a:endParaRPr lang="en-CA" dirty="0"/>
          </a:p>
        </p:txBody>
      </p:sp>
      <p:sp>
        <p:nvSpPr>
          <p:cNvPr id="3" name="Content Placeholder 2"/>
          <p:cNvSpPr>
            <a:spLocks noGrp="1"/>
          </p:cNvSpPr>
          <p:nvPr>
            <p:ph idx="1"/>
          </p:nvPr>
        </p:nvSpPr>
        <p:spPr/>
        <p:txBody>
          <a:bodyPr/>
          <a:lstStyle/>
          <a:p>
            <a:r>
              <a:rPr lang="en-CA" dirty="0" smtClean="0"/>
              <a:t>The </a:t>
            </a:r>
            <a:r>
              <a:rPr lang="en-CA" b="1" dirty="0" smtClean="0"/>
              <a:t>if-else statement</a:t>
            </a:r>
            <a:r>
              <a:rPr lang="en-CA" dirty="0" smtClean="0"/>
              <a:t> in C++ is used for </a:t>
            </a:r>
            <a:r>
              <a:rPr lang="en-CA" b="1" dirty="0" smtClean="0"/>
              <a:t>decision-making</a:t>
            </a:r>
            <a:r>
              <a:rPr lang="en-CA" dirty="0" smtClean="0"/>
              <a:t>. It allows the program to execute a block of code </a:t>
            </a:r>
            <a:r>
              <a:rPr lang="en-CA" b="1" dirty="0" smtClean="0"/>
              <a:t>only if</a:t>
            </a:r>
            <a:r>
              <a:rPr lang="en-CA" dirty="0" smtClean="0"/>
              <a:t> a certain condition is true.</a:t>
            </a:r>
          </a:p>
          <a:p>
            <a:endParaRPr lang="en-CA" dirty="0"/>
          </a:p>
          <a:p>
            <a:pPr marL="0" indent="0">
              <a:buNone/>
            </a:pPr>
            <a:r>
              <a:rPr lang="en-CA" dirty="0" smtClean="0"/>
              <a:t>if (condition) {</a:t>
            </a:r>
          </a:p>
          <a:p>
            <a:pPr marL="0" indent="0">
              <a:buNone/>
            </a:pPr>
            <a:r>
              <a:rPr lang="en-CA" dirty="0" smtClean="0"/>
              <a:t>    // Code to execute if the condition is true</a:t>
            </a:r>
          </a:p>
          <a:p>
            <a:pPr marL="0" indent="0">
              <a:buNone/>
            </a:pPr>
            <a:r>
              <a:rPr lang="en-CA" dirty="0" smtClean="0"/>
              <a:t>} else {</a:t>
            </a:r>
          </a:p>
          <a:p>
            <a:pPr marL="0" indent="0">
              <a:buNone/>
            </a:pPr>
            <a:r>
              <a:rPr lang="en-CA" dirty="0" smtClean="0"/>
              <a:t>    // Code to execute if the condition is false</a:t>
            </a:r>
          </a:p>
          <a:p>
            <a:pPr marL="0" indent="0">
              <a:buNone/>
            </a:pPr>
            <a:r>
              <a:rPr lang="en-CA" dirty="0" smtClean="0"/>
              <a:t>}</a:t>
            </a:r>
          </a:p>
          <a:p>
            <a:endParaRPr lang="en-CA" dirty="0"/>
          </a:p>
        </p:txBody>
      </p:sp>
    </p:spTree>
    <p:extLst>
      <p:ext uri="{BB962C8B-B14F-4D97-AF65-F5344CB8AC3E}">
        <p14:creationId xmlns:p14="http://schemas.microsoft.com/office/powerpoint/2010/main" val="2277232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Problems</a:t>
            </a:r>
            <a:br>
              <a:rPr lang="en-CA" dirty="0" smtClean="0"/>
            </a:br>
            <a:endParaRPr lang="en-CA" dirty="0"/>
          </a:p>
        </p:txBody>
      </p:sp>
      <p:sp>
        <p:nvSpPr>
          <p:cNvPr id="3" name="Content Placeholder 2"/>
          <p:cNvSpPr>
            <a:spLocks noGrp="1"/>
          </p:cNvSpPr>
          <p:nvPr>
            <p:ph idx="1"/>
          </p:nvPr>
        </p:nvSpPr>
        <p:spPr/>
        <p:txBody>
          <a:bodyPr/>
          <a:lstStyle/>
          <a:p>
            <a:r>
              <a:rPr lang="en-CA" dirty="0" smtClean="0"/>
              <a:t>To check either the number is positive or negative?</a:t>
            </a:r>
          </a:p>
          <a:p>
            <a:r>
              <a:rPr lang="en-CA" dirty="0" smtClean="0"/>
              <a:t>To check either the number is even or odd?</a:t>
            </a:r>
          </a:p>
          <a:p>
            <a:r>
              <a:rPr lang="en-CA" dirty="0" smtClean="0"/>
              <a:t>To check the number is prime or not?</a:t>
            </a:r>
          </a:p>
          <a:p>
            <a:r>
              <a:rPr lang="en-CA" dirty="0" smtClean="0"/>
              <a:t>To check the number is perfect or not?</a:t>
            </a:r>
          </a:p>
          <a:p>
            <a:endParaRPr lang="en-CA" dirty="0"/>
          </a:p>
        </p:txBody>
      </p:sp>
    </p:spTree>
    <p:extLst>
      <p:ext uri="{BB962C8B-B14F-4D97-AF65-F5344CB8AC3E}">
        <p14:creationId xmlns:p14="http://schemas.microsoft.com/office/powerpoint/2010/main" val="2982290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564" y="64655"/>
            <a:ext cx="11058236" cy="6112308"/>
          </a:xfrm>
        </p:spPr>
        <p:txBody>
          <a:bodyPr>
            <a:normAutofit fontScale="62500" lnSpcReduction="20000"/>
          </a:bodyPr>
          <a:lstStyle/>
          <a:p>
            <a:pPr marL="0" indent="0">
              <a:buNone/>
            </a:pPr>
            <a:r>
              <a:rPr lang="en-CA" dirty="0" err="1" smtClean="0"/>
              <a:t>int</a:t>
            </a:r>
            <a:r>
              <a:rPr lang="en-CA" dirty="0" smtClean="0"/>
              <a:t> </a:t>
            </a:r>
            <a:r>
              <a:rPr lang="en-CA" dirty="0"/>
              <a:t>main() {</a:t>
            </a:r>
          </a:p>
          <a:p>
            <a:pPr marL="0" indent="0">
              <a:buNone/>
            </a:pPr>
            <a:r>
              <a:rPr lang="en-CA" dirty="0"/>
              <a:t>    </a:t>
            </a:r>
            <a:r>
              <a:rPr lang="en-CA" dirty="0" err="1"/>
              <a:t>int</a:t>
            </a:r>
            <a:r>
              <a:rPr lang="en-CA" dirty="0"/>
              <a:t> </a:t>
            </a:r>
            <a:r>
              <a:rPr lang="en-CA" dirty="0" err="1"/>
              <a:t>num</a:t>
            </a:r>
            <a:r>
              <a:rPr lang="en-CA" dirty="0"/>
              <a:t>, flag = 1;</a:t>
            </a:r>
          </a:p>
          <a:p>
            <a:pPr marL="0" indent="0">
              <a:buNone/>
            </a:pPr>
            <a:r>
              <a:rPr lang="en-CA" dirty="0"/>
              <a:t>    </a:t>
            </a:r>
            <a:r>
              <a:rPr lang="en-CA" dirty="0" err="1"/>
              <a:t>cout</a:t>
            </a:r>
            <a:r>
              <a:rPr lang="en-CA" dirty="0"/>
              <a:t> &lt;&lt; "Enter a number: ";</a:t>
            </a:r>
          </a:p>
          <a:p>
            <a:pPr marL="0" indent="0">
              <a:buNone/>
            </a:pPr>
            <a:r>
              <a:rPr lang="en-CA" dirty="0"/>
              <a:t>    </a:t>
            </a:r>
            <a:r>
              <a:rPr lang="en-CA" dirty="0" err="1"/>
              <a:t>cin</a:t>
            </a:r>
            <a:r>
              <a:rPr lang="en-CA" dirty="0"/>
              <a:t> &gt;&gt; </a:t>
            </a:r>
            <a:r>
              <a:rPr lang="en-CA" dirty="0" err="1"/>
              <a:t>num</a:t>
            </a:r>
            <a:r>
              <a:rPr lang="en-CA" dirty="0"/>
              <a:t>;</a:t>
            </a:r>
          </a:p>
          <a:p>
            <a:pPr marL="0" indent="0">
              <a:buNone/>
            </a:pPr>
            <a:r>
              <a:rPr lang="en-CA" dirty="0" smtClean="0"/>
              <a:t>if </a:t>
            </a:r>
            <a:r>
              <a:rPr lang="en-CA" dirty="0"/>
              <a:t>(</a:t>
            </a:r>
            <a:r>
              <a:rPr lang="en-CA" dirty="0" err="1"/>
              <a:t>num</a:t>
            </a:r>
            <a:r>
              <a:rPr lang="en-CA" dirty="0"/>
              <a:t> &lt; 2) {</a:t>
            </a:r>
          </a:p>
          <a:p>
            <a:pPr marL="0" indent="0">
              <a:buNone/>
            </a:pPr>
            <a:r>
              <a:rPr lang="en-CA" dirty="0"/>
              <a:t>        flag = 0;</a:t>
            </a:r>
          </a:p>
          <a:p>
            <a:pPr marL="0" indent="0">
              <a:buNone/>
            </a:pPr>
            <a:r>
              <a:rPr lang="en-CA" dirty="0"/>
              <a:t>    } else {</a:t>
            </a:r>
          </a:p>
          <a:p>
            <a:pPr marL="0" indent="0">
              <a:buNone/>
            </a:pPr>
            <a:r>
              <a:rPr lang="en-CA" dirty="0"/>
              <a:t>        for (</a:t>
            </a:r>
            <a:r>
              <a:rPr lang="en-CA" dirty="0" err="1"/>
              <a:t>int</a:t>
            </a:r>
            <a:r>
              <a:rPr lang="en-CA" dirty="0"/>
              <a:t> </a:t>
            </a:r>
            <a:r>
              <a:rPr lang="en-CA" dirty="0" err="1"/>
              <a:t>i</a:t>
            </a:r>
            <a:r>
              <a:rPr lang="en-CA" dirty="0"/>
              <a:t> = 2; </a:t>
            </a:r>
            <a:r>
              <a:rPr lang="en-CA" dirty="0" err="1" smtClean="0"/>
              <a:t>i</a:t>
            </a:r>
            <a:r>
              <a:rPr lang="en-CA" dirty="0" smtClean="0"/>
              <a:t> &lt; </a:t>
            </a:r>
            <a:r>
              <a:rPr lang="en-CA" dirty="0" err="1"/>
              <a:t>num</a:t>
            </a:r>
            <a:r>
              <a:rPr lang="en-CA" dirty="0"/>
              <a:t>; </a:t>
            </a:r>
            <a:r>
              <a:rPr lang="en-CA" dirty="0" err="1"/>
              <a:t>i</a:t>
            </a:r>
            <a:r>
              <a:rPr lang="en-CA" dirty="0"/>
              <a:t>++) {</a:t>
            </a:r>
          </a:p>
          <a:p>
            <a:pPr marL="0" indent="0">
              <a:buNone/>
            </a:pPr>
            <a:r>
              <a:rPr lang="en-CA" dirty="0"/>
              <a:t>            if (</a:t>
            </a:r>
            <a:r>
              <a:rPr lang="en-CA" dirty="0" err="1"/>
              <a:t>num</a:t>
            </a:r>
            <a:r>
              <a:rPr lang="en-CA" dirty="0"/>
              <a:t> % </a:t>
            </a:r>
            <a:r>
              <a:rPr lang="en-CA" dirty="0" err="1"/>
              <a:t>i</a:t>
            </a:r>
            <a:r>
              <a:rPr lang="en-CA" dirty="0"/>
              <a:t> == 0) {</a:t>
            </a:r>
          </a:p>
          <a:p>
            <a:pPr marL="0" indent="0">
              <a:buNone/>
            </a:pPr>
            <a:r>
              <a:rPr lang="en-CA" dirty="0"/>
              <a:t>                flag = 0;</a:t>
            </a:r>
          </a:p>
          <a:p>
            <a:pPr marL="0" indent="0">
              <a:buNone/>
            </a:pPr>
            <a:r>
              <a:rPr lang="en-CA" dirty="0"/>
              <a:t>                break;</a:t>
            </a:r>
          </a:p>
          <a:p>
            <a:pPr marL="0" indent="0">
              <a:buNone/>
            </a:pPr>
            <a:r>
              <a:rPr lang="en-CA" dirty="0"/>
              <a:t>            }</a:t>
            </a:r>
          </a:p>
          <a:p>
            <a:pPr marL="0" indent="0">
              <a:buNone/>
            </a:pPr>
            <a:r>
              <a:rPr lang="en-CA" dirty="0"/>
              <a:t>        }</a:t>
            </a:r>
          </a:p>
          <a:p>
            <a:pPr marL="0" indent="0">
              <a:buNone/>
            </a:pPr>
            <a:r>
              <a:rPr lang="en-CA" dirty="0"/>
              <a:t>    }</a:t>
            </a:r>
          </a:p>
          <a:p>
            <a:pPr marL="0" indent="0">
              <a:buNone/>
            </a:pPr>
            <a:r>
              <a:rPr lang="en-CA" dirty="0" smtClean="0"/>
              <a:t>if </a:t>
            </a:r>
            <a:r>
              <a:rPr lang="en-CA" dirty="0"/>
              <a:t>(flag == 1)</a:t>
            </a:r>
          </a:p>
          <a:p>
            <a:pPr marL="0" indent="0">
              <a:buNone/>
            </a:pPr>
            <a:r>
              <a:rPr lang="en-CA" dirty="0"/>
              <a:t>        </a:t>
            </a:r>
            <a:r>
              <a:rPr lang="en-CA" dirty="0" err="1"/>
              <a:t>cout</a:t>
            </a:r>
            <a:r>
              <a:rPr lang="en-CA" dirty="0"/>
              <a:t> &lt;&lt; </a:t>
            </a:r>
            <a:r>
              <a:rPr lang="en-CA" dirty="0" err="1"/>
              <a:t>num</a:t>
            </a:r>
            <a:r>
              <a:rPr lang="en-CA" dirty="0"/>
              <a:t> &lt;&lt; " is a prime number.";</a:t>
            </a:r>
          </a:p>
          <a:p>
            <a:pPr marL="0" indent="0">
              <a:buNone/>
            </a:pPr>
            <a:r>
              <a:rPr lang="en-CA" dirty="0"/>
              <a:t>    else</a:t>
            </a:r>
          </a:p>
          <a:p>
            <a:pPr marL="0" indent="0">
              <a:buNone/>
            </a:pPr>
            <a:r>
              <a:rPr lang="en-CA" dirty="0"/>
              <a:t>        </a:t>
            </a:r>
            <a:r>
              <a:rPr lang="en-CA" dirty="0" err="1"/>
              <a:t>cout</a:t>
            </a:r>
            <a:r>
              <a:rPr lang="en-CA" dirty="0"/>
              <a:t> &lt;&lt; </a:t>
            </a:r>
            <a:r>
              <a:rPr lang="en-CA" dirty="0" err="1"/>
              <a:t>num</a:t>
            </a:r>
            <a:r>
              <a:rPr lang="en-CA" dirty="0"/>
              <a:t> &lt;&lt; " is not a prime number</a:t>
            </a:r>
            <a:r>
              <a:rPr lang="en-CA" dirty="0" smtClean="0"/>
              <a:t>.";</a:t>
            </a:r>
            <a:endParaRPr lang="en-CA" dirty="0"/>
          </a:p>
          <a:p>
            <a:pPr marL="0" indent="0">
              <a:buNone/>
            </a:pPr>
            <a:r>
              <a:rPr lang="en-CA" dirty="0"/>
              <a:t>}</a:t>
            </a:r>
          </a:p>
          <a:p>
            <a:pPr marL="0" indent="0">
              <a:buNone/>
            </a:pPr>
            <a:endParaRPr lang="en-CA" dirty="0"/>
          </a:p>
        </p:txBody>
      </p:sp>
    </p:spTree>
    <p:extLst>
      <p:ext uri="{BB962C8B-B14F-4D97-AF65-F5344CB8AC3E}">
        <p14:creationId xmlns:p14="http://schemas.microsoft.com/office/powerpoint/2010/main" val="4144200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Goto</a:t>
            </a:r>
            <a:r>
              <a:rPr lang="en-CA" dirty="0" smtClean="0"/>
              <a:t> Statement </a:t>
            </a:r>
            <a:endParaRPr lang="en-CA" dirty="0"/>
          </a:p>
        </p:txBody>
      </p:sp>
      <p:sp>
        <p:nvSpPr>
          <p:cNvPr id="3" name="Content Placeholder 2"/>
          <p:cNvSpPr>
            <a:spLocks noGrp="1"/>
          </p:cNvSpPr>
          <p:nvPr>
            <p:ph idx="1"/>
          </p:nvPr>
        </p:nvSpPr>
        <p:spPr/>
        <p:txBody>
          <a:bodyPr/>
          <a:lstStyle/>
          <a:p>
            <a:pPr marL="0" indent="0">
              <a:buNone/>
            </a:pPr>
            <a:r>
              <a:rPr lang="en-CA" dirty="0"/>
              <a:t>The </a:t>
            </a:r>
            <a:r>
              <a:rPr lang="en-CA" dirty="0" err="1"/>
              <a:t>goto</a:t>
            </a:r>
            <a:r>
              <a:rPr lang="en-CA" dirty="0"/>
              <a:t> statement in C++ is a control flow statement that allows you to jump to a specific labeled statement within the same function. It is generally discouraged in modern programming because it can make code harder to read, maintain, and debug. However, it can be useful in certain situations, such as breaking out of deeply nested loops or handling errors</a:t>
            </a:r>
            <a:r>
              <a:rPr lang="en-CA" dirty="0" smtClean="0"/>
              <a:t>.</a:t>
            </a:r>
            <a:endParaRPr lang="en-CA" dirty="0"/>
          </a:p>
        </p:txBody>
      </p:sp>
    </p:spTree>
    <p:extLst>
      <p:ext uri="{BB962C8B-B14F-4D97-AF65-F5344CB8AC3E}">
        <p14:creationId xmlns:p14="http://schemas.microsoft.com/office/powerpoint/2010/main" val="60807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273145" cy="826366"/>
          </a:xfrm>
        </p:spPr>
        <p:txBody>
          <a:bodyPr/>
          <a:lstStyle/>
          <a:p>
            <a:r>
              <a:rPr lang="en-CA" dirty="0" smtClean="0"/>
              <a:t>Example </a:t>
            </a:r>
            <a:endParaRPr lang="en-CA" dirty="0"/>
          </a:p>
        </p:txBody>
      </p:sp>
      <p:sp>
        <p:nvSpPr>
          <p:cNvPr id="3" name="Content Placeholder 2"/>
          <p:cNvSpPr>
            <a:spLocks noGrp="1"/>
          </p:cNvSpPr>
          <p:nvPr>
            <p:ph idx="1"/>
          </p:nvPr>
        </p:nvSpPr>
        <p:spPr>
          <a:xfrm>
            <a:off x="221673" y="1191491"/>
            <a:ext cx="10965872" cy="5440217"/>
          </a:xfrm>
        </p:spPr>
        <p:txBody>
          <a:bodyPr>
            <a:normAutofit fontScale="55000" lnSpcReduction="20000"/>
          </a:bodyPr>
          <a:lstStyle/>
          <a:p>
            <a:pPr marL="0" indent="0">
              <a:buNone/>
            </a:pPr>
            <a:r>
              <a:rPr lang="en-CA" dirty="0" smtClean="0"/>
              <a:t>#include &lt;</a:t>
            </a:r>
            <a:r>
              <a:rPr lang="en-CA" dirty="0" err="1" smtClean="0"/>
              <a:t>iostream</a:t>
            </a:r>
            <a:r>
              <a:rPr lang="en-CA" dirty="0" smtClean="0"/>
              <a:t>&gt;  </a:t>
            </a:r>
          </a:p>
          <a:p>
            <a:pPr marL="0" indent="0">
              <a:buNone/>
            </a:pPr>
            <a:r>
              <a:rPr lang="en-CA" dirty="0" smtClean="0"/>
              <a:t>using namespace </a:t>
            </a:r>
            <a:r>
              <a:rPr lang="en-CA" dirty="0" err="1" smtClean="0"/>
              <a:t>std</a:t>
            </a:r>
            <a:r>
              <a:rPr lang="en-CA" dirty="0" smtClean="0"/>
              <a:t>;</a:t>
            </a:r>
          </a:p>
          <a:p>
            <a:pPr marL="0" indent="0">
              <a:buNone/>
            </a:pPr>
            <a:r>
              <a:rPr lang="en-CA" dirty="0" err="1" smtClean="0"/>
              <a:t>int</a:t>
            </a:r>
            <a:r>
              <a:rPr lang="en-CA" dirty="0" smtClean="0"/>
              <a:t> main() </a:t>
            </a:r>
          </a:p>
          <a:p>
            <a:pPr marL="0" indent="0">
              <a:buNone/>
            </a:pPr>
            <a:r>
              <a:rPr lang="en-CA" dirty="0" smtClean="0"/>
              <a:t>{</a:t>
            </a:r>
          </a:p>
          <a:p>
            <a:pPr marL="0" indent="0">
              <a:buNone/>
            </a:pPr>
            <a:r>
              <a:rPr lang="en-CA" dirty="0" smtClean="0"/>
              <a:t> </a:t>
            </a:r>
            <a:r>
              <a:rPr lang="en-CA" dirty="0" err="1" smtClean="0"/>
              <a:t>int</a:t>
            </a:r>
            <a:r>
              <a:rPr lang="en-CA" dirty="0" smtClean="0"/>
              <a:t> age;</a:t>
            </a:r>
          </a:p>
          <a:p>
            <a:pPr marL="0" indent="0">
              <a:buNone/>
            </a:pPr>
            <a:r>
              <a:rPr lang="en-CA" dirty="0" smtClean="0"/>
              <a:t> </a:t>
            </a:r>
            <a:r>
              <a:rPr lang="en-CA" dirty="0" err="1" smtClean="0"/>
              <a:t>cin</a:t>
            </a:r>
            <a:r>
              <a:rPr lang="en-CA" dirty="0" smtClean="0"/>
              <a:t>&gt;&gt;age;</a:t>
            </a:r>
          </a:p>
          <a:p>
            <a:pPr marL="0" indent="0">
              <a:buNone/>
            </a:pPr>
            <a:r>
              <a:rPr lang="en-CA" dirty="0" smtClean="0"/>
              <a:t>if (age &lt; 18) </a:t>
            </a:r>
          </a:p>
          <a:p>
            <a:pPr marL="0" indent="0">
              <a:buNone/>
            </a:pPr>
            <a:r>
              <a:rPr lang="en-CA" dirty="0" smtClean="0"/>
              <a:t>{</a:t>
            </a:r>
          </a:p>
          <a:p>
            <a:pPr marL="0" indent="0">
              <a:buNone/>
            </a:pPr>
            <a:r>
              <a:rPr lang="en-CA" dirty="0" smtClean="0"/>
              <a:t> </a:t>
            </a:r>
            <a:r>
              <a:rPr lang="en-CA" dirty="0" err="1" smtClean="0"/>
              <a:t>goto</a:t>
            </a:r>
            <a:r>
              <a:rPr lang="en-CA" dirty="0" smtClean="0"/>
              <a:t> </a:t>
            </a:r>
            <a:r>
              <a:rPr lang="en-CA" dirty="0" err="1" smtClean="0"/>
              <a:t>notAdult</a:t>
            </a:r>
            <a:r>
              <a:rPr lang="en-CA" dirty="0" smtClean="0"/>
              <a:t>; // Jump to the '</a:t>
            </a:r>
            <a:r>
              <a:rPr lang="en-CA" dirty="0" err="1" smtClean="0"/>
              <a:t>notAdult</a:t>
            </a:r>
            <a:r>
              <a:rPr lang="en-CA" dirty="0" smtClean="0"/>
              <a:t>' label </a:t>
            </a:r>
          </a:p>
          <a:p>
            <a:pPr marL="0" indent="0">
              <a:buNone/>
            </a:pPr>
            <a:r>
              <a:rPr lang="en-CA" dirty="0" smtClean="0"/>
              <a:t>}</a:t>
            </a:r>
          </a:p>
          <a:p>
            <a:pPr marL="0" indent="0">
              <a:buNone/>
            </a:pPr>
            <a:r>
              <a:rPr lang="en-CA" dirty="0" err="1" smtClean="0"/>
              <a:t>cout</a:t>
            </a:r>
            <a:r>
              <a:rPr lang="en-CA" dirty="0" smtClean="0"/>
              <a:t> &lt;&lt; "You are an adult." &lt;&lt; </a:t>
            </a:r>
            <a:r>
              <a:rPr lang="en-CA" dirty="0" err="1" smtClean="0"/>
              <a:t>endl</a:t>
            </a:r>
            <a:r>
              <a:rPr lang="en-CA" dirty="0" smtClean="0"/>
              <a:t>; </a:t>
            </a:r>
          </a:p>
          <a:p>
            <a:pPr marL="0" indent="0">
              <a:buNone/>
            </a:pPr>
            <a:r>
              <a:rPr lang="en-CA" dirty="0" err="1" smtClean="0"/>
              <a:t>goto</a:t>
            </a:r>
            <a:r>
              <a:rPr lang="en-CA" dirty="0" smtClean="0"/>
              <a:t> end; </a:t>
            </a:r>
          </a:p>
          <a:p>
            <a:pPr marL="0" indent="0">
              <a:buNone/>
            </a:pPr>
            <a:r>
              <a:rPr lang="en-CA" dirty="0" smtClean="0"/>
              <a:t>// Jump to the 'end' label </a:t>
            </a:r>
          </a:p>
          <a:p>
            <a:pPr marL="0" indent="0">
              <a:buNone/>
            </a:pPr>
            <a:r>
              <a:rPr lang="en-CA" dirty="0" err="1" smtClean="0"/>
              <a:t>notAdult</a:t>
            </a:r>
            <a:r>
              <a:rPr lang="en-CA" dirty="0" smtClean="0"/>
              <a:t>:</a:t>
            </a:r>
          </a:p>
          <a:p>
            <a:pPr marL="0" indent="0">
              <a:buNone/>
            </a:pPr>
            <a:r>
              <a:rPr lang="en-CA" dirty="0" err="1" smtClean="0"/>
              <a:t>cout</a:t>
            </a:r>
            <a:r>
              <a:rPr lang="en-CA" dirty="0" smtClean="0"/>
              <a:t> &lt;&lt; "You are not an adult." &lt;&lt;</a:t>
            </a:r>
            <a:r>
              <a:rPr lang="en-CA" dirty="0" err="1" smtClean="0"/>
              <a:t>endl</a:t>
            </a:r>
            <a:r>
              <a:rPr lang="en-CA" dirty="0" smtClean="0"/>
              <a:t>;</a:t>
            </a:r>
          </a:p>
          <a:p>
            <a:pPr marL="0" indent="0">
              <a:buNone/>
            </a:pPr>
            <a:r>
              <a:rPr lang="en-CA" dirty="0" smtClean="0"/>
              <a:t>end:</a:t>
            </a:r>
          </a:p>
          <a:p>
            <a:pPr marL="0" indent="0">
              <a:buNone/>
            </a:pPr>
            <a:r>
              <a:rPr lang="en-CA" dirty="0" smtClean="0"/>
              <a:t>return 0;</a:t>
            </a:r>
          </a:p>
          <a:p>
            <a:pPr marL="0" indent="0">
              <a:buNone/>
            </a:pPr>
            <a:r>
              <a:rPr lang="en-CA" dirty="0" smtClean="0"/>
              <a:t> }</a:t>
            </a:r>
          </a:p>
          <a:p>
            <a:pPr marL="0" indent="0">
              <a:buNone/>
            </a:pPr>
            <a:endParaRPr lang="en-CA" dirty="0"/>
          </a:p>
        </p:txBody>
      </p:sp>
    </p:spTree>
    <p:extLst>
      <p:ext uri="{BB962C8B-B14F-4D97-AF65-F5344CB8AC3E}">
        <p14:creationId xmlns:p14="http://schemas.microsoft.com/office/powerpoint/2010/main" val="286635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Statement </a:t>
            </a:r>
            <a:endParaRPr lang="en-CA" dirty="0"/>
          </a:p>
        </p:txBody>
      </p:sp>
      <p:sp>
        <p:nvSpPr>
          <p:cNvPr id="3" name="Content Placeholder 2"/>
          <p:cNvSpPr>
            <a:spLocks noGrp="1"/>
          </p:cNvSpPr>
          <p:nvPr>
            <p:ph idx="1"/>
          </p:nvPr>
        </p:nvSpPr>
        <p:spPr/>
        <p:txBody>
          <a:bodyPr>
            <a:normAutofit/>
          </a:bodyPr>
          <a:lstStyle/>
          <a:p>
            <a:pPr marL="0" indent="0" algn="just">
              <a:buNone/>
            </a:pPr>
            <a:r>
              <a:rPr lang="en-CA" dirty="0"/>
              <a:t>Assume that you want to generate a table of multiples of any given number. Write a </a:t>
            </a:r>
            <a:r>
              <a:rPr lang="en-CA" dirty="0" smtClean="0"/>
              <a:t>program that </a:t>
            </a:r>
            <a:r>
              <a:rPr lang="en-CA" dirty="0"/>
              <a:t>allows the user to enter the number and then generates the table, formatting </a:t>
            </a:r>
            <a:r>
              <a:rPr lang="en-CA" dirty="0" smtClean="0"/>
              <a:t>it into </a:t>
            </a:r>
            <a:r>
              <a:rPr lang="en-CA" dirty="0"/>
              <a:t>10 columns and 20 lines. Interaction with the program should look like this (only </a:t>
            </a:r>
            <a:r>
              <a:rPr lang="en-CA" dirty="0" smtClean="0"/>
              <a:t>the first </a:t>
            </a:r>
            <a:r>
              <a:rPr lang="en-CA" dirty="0"/>
              <a:t>three lines are shown):</a:t>
            </a:r>
          </a:p>
          <a:p>
            <a:pPr marL="0" indent="0">
              <a:buNone/>
            </a:pPr>
            <a:r>
              <a:rPr lang="en-CA" dirty="0"/>
              <a:t>Enter a number: 7</a:t>
            </a:r>
          </a:p>
          <a:p>
            <a:pPr marL="0" indent="0">
              <a:buNone/>
            </a:pPr>
            <a:r>
              <a:rPr lang="en-CA" dirty="0"/>
              <a:t>7 14 21 28 35 42 49 56 63 70</a:t>
            </a:r>
          </a:p>
          <a:p>
            <a:pPr marL="0" indent="0">
              <a:buNone/>
            </a:pPr>
            <a:r>
              <a:rPr lang="en-CA" dirty="0"/>
              <a:t>77 84 91 98 105 112 119 126 133 140</a:t>
            </a:r>
          </a:p>
          <a:p>
            <a:pPr marL="0" indent="0">
              <a:buNone/>
            </a:pPr>
            <a:r>
              <a:rPr lang="en-CA" dirty="0"/>
              <a:t>147 154 161 168 175 182 189 196 203 210</a:t>
            </a:r>
          </a:p>
        </p:txBody>
      </p:sp>
    </p:spTree>
    <p:extLst>
      <p:ext uri="{BB962C8B-B14F-4D97-AF65-F5344CB8AC3E}">
        <p14:creationId xmlns:p14="http://schemas.microsoft.com/office/powerpoint/2010/main" val="2264372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Solution </a:t>
            </a:r>
            <a:endParaRPr lang="en-CA" dirty="0"/>
          </a:p>
        </p:txBody>
      </p:sp>
      <p:sp>
        <p:nvSpPr>
          <p:cNvPr id="3" name="Content Placeholder 2"/>
          <p:cNvSpPr>
            <a:spLocks noGrp="1"/>
          </p:cNvSpPr>
          <p:nvPr>
            <p:ph idx="1"/>
          </p:nvPr>
        </p:nvSpPr>
        <p:spPr>
          <a:xfrm>
            <a:off x="591127" y="1413164"/>
            <a:ext cx="10762673" cy="4763799"/>
          </a:xfrm>
        </p:spPr>
        <p:txBody>
          <a:bodyPr>
            <a:normAutofit fontScale="62500" lnSpcReduction="20000"/>
          </a:bodyPr>
          <a:lstStyle/>
          <a:p>
            <a:pPr marL="0" indent="0">
              <a:buNone/>
            </a:pPr>
            <a:r>
              <a:rPr lang="en-CA" dirty="0" err="1" smtClean="0"/>
              <a:t>int</a:t>
            </a:r>
            <a:r>
              <a:rPr lang="en-CA" dirty="0" smtClean="0"/>
              <a:t> main() {</a:t>
            </a:r>
          </a:p>
          <a:p>
            <a:pPr marL="0" indent="0">
              <a:buNone/>
            </a:pPr>
            <a:r>
              <a:rPr lang="en-CA" dirty="0" smtClean="0"/>
              <a:t>    </a:t>
            </a:r>
            <a:r>
              <a:rPr lang="en-CA" dirty="0" err="1" smtClean="0"/>
              <a:t>int</a:t>
            </a:r>
            <a:r>
              <a:rPr lang="en-CA" dirty="0" smtClean="0"/>
              <a:t> </a:t>
            </a:r>
            <a:r>
              <a:rPr lang="en-CA" dirty="0" err="1" smtClean="0"/>
              <a:t>num</a:t>
            </a:r>
            <a:r>
              <a:rPr lang="en-CA" dirty="0" smtClean="0"/>
              <a:t>;</a:t>
            </a:r>
          </a:p>
          <a:p>
            <a:pPr marL="0" indent="0">
              <a:buNone/>
            </a:pPr>
            <a:r>
              <a:rPr lang="en-CA" dirty="0" smtClean="0"/>
              <a:t>    </a:t>
            </a:r>
            <a:r>
              <a:rPr lang="en-CA" dirty="0" err="1" smtClean="0"/>
              <a:t>cout</a:t>
            </a:r>
            <a:r>
              <a:rPr lang="en-CA" dirty="0" smtClean="0"/>
              <a:t> &lt;&lt; "Enter a number: ";</a:t>
            </a:r>
          </a:p>
          <a:p>
            <a:pPr marL="0" indent="0">
              <a:buNone/>
            </a:pPr>
            <a:r>
              <a:rPr lang="en-CA" dirty="0" smtClean="0"/>
              <a:t>    </a:t>
            </a:r>
            <a:r>
              <a:rPr lang="en-CA" dirty="0" err="1" smtClean="0"/>
              <a:t>cin</a:t>
            </a:r>
            <a:r>
              <a:rPr lang="en-CA" dirty="0" smtClean="0"/>
              <a:t> &gt;&gt; </a:t>
            </a:r>
            <a:r>
              <a:rPr lang="en-CA" dirty="0" err="1" smtClean="0"/>
              <a:t>num</a:t>
            </a:r>
            <a:r>
              <a:rPr lang="en-CA" dirty="0" smtClean="0"/>
              <a:t>;</a:t>
            </a:r>
          </a:p>
          <a:p>
            <a:pPr marL="0" indent="0">
              <a:buNone/>
            </a:pPr>
            <a:endParaRPr lang="en-CA" dirty="0" smtClean="0"/>
          </a:p>
          <a:p>
            <a:pPr marL="0" indent="0">
              <a:buNone/>
            </a:pPr>
            <a:r>
              <a:rPr lang="en-CA" dirty="0" smtClean="0"/>
              <a:t>    // Generate and print the table with 10 columns and 20 lines</a:t>
            </a:r>
          </a:p>
          <a:p>
            <a:pPr marL="0" indent="0">
              <a:buNone/>
            </a:pPr>
            <a:r>
              <a:rPr lang="en-CA" dirty="0" smtClean="0"/>
              <a:t>    for (</a:t>
            </a:r>
            <a:r>
              <a:rPr lang="en-CA" dirty="0" err="1" smtClean="0"/>
              <a:t>int</a:t>
            </a:r>
            <a:r>
              <a:rPr lang="en-CA" dirty="0" smtClean="0"/>
              <a:t> </a:t>
            </a:r>
            <a:r>
              <a:rPr lang="en-CA" dirty="0" err="1" smtClean="0"/>
              <a:t>i</a:t>
            </a:r>
            <a:r>
              <a:rPr lang="en-CA" dirty="0" smtClean="0"/>
              <a:t> = 1; </a:t>
            </a:r>
            <a:r>
              <a:rPr lang="en-CA" dirty="0" err="1" smtClean="0"/>
              <a:t>i</a:t>
            </a:r>
            <a:r>
              <a:rPr lang="en-CA" dirty="0" smtClean="0"/>
              <a:t> &lt;= 200; </a:t>
            </a:r>
            <a:r>
              <a:rPr lang="en-CA" dirty="0" err="1" smtClean="0"/>
              <a:t>i</a:t>
            </a:r>
            <a:r>
              <a:rPr lang="en-CA" dirty="0" smtClean="0"/>
              <a:t>++) {  // 10 columns * 20 rows = 200 values</a:t>
            </a:r>
          </a:p>
          <a:p>
            <a:pPr marL="0" indent="0">
              <a:buNone/>
            </a:pPr>
            <a:r>
              <a:rPr lang="en-CA" dirty="0" smtClean="0"/>
              <a:t>        </a:t>
            </a:r>
            <a:r>
              <a:rPr lang="en-CA" dirty="0" err="1" smtClean="0"/>
              <a:t>cout</a:t>
            </a:r>
            <a:r>
              <a:rPr lang="en-CA" dirty="0" smtClean="0"/>
              <a:t> &lt;&lt; </a:t>
            </a:r>
            <a:r>
              <a:rPr lang="en-CA" dirty="0" err="1" smtClean="0"/>
              <a:t>num</a:t>
            </a:r>
            <a:r>
              <a:rPr lang="en-CA" dirty="0" smtClean="0"/>
              <a:t> * </a:t>
            </a:r>
            <a:r>
              <a:rPr lang="en-CA" dirty="0" err="1" smtClean="0"/>
              <a:t>i</a:t>
            </a:r>
            <a:r>
              <a:rPr lang="en-CA" dirty="0" smtClean="0"/>
              <a:t> &lt;&lt; "\t"; // Print the multiple with a tab space</a:t>
            </a:r>
          </a:p>
          <a:p>
            <a:pPr marL="0" indent="0">
              <a:buNone/>
            </a:pPr>
            <a:r>
              <a:rPr lang="en-CA" dirty="0" smtClean="0"/>
              <a:t>        </a:t>
            </a:r>
          </a:p>
          <a:p>
            <a:pPr marL="0" indent="0">
              <a:buNone/>
            </a:pPr>
            <a:r>
              <a:rPr lang="en-CA" dirty="0" smtClean="0"/>
              <a:t>        if (</a:t>
            </a:r>
            <a:r>
              <a:rPr lang="en-CA" dirty="0" err="1" smtClean="0"/>
              <a:t>i</a:t>
            </a:r>
            <a:r>
              <a:rPr lang="en-CA" dirty="0" smtClean="0"/>
              <a:t> % 10 == 0) {  // Move to the next line after every 10 numbers</a:t>
            </a:r>
          </a:p>
          <a:p>
            <a:pPr marL="0" indent="0">
              <a:buNone/>
            </a:pPr>
            <a:r>
              <a:rPr lang="en-CA" dirty="0" smtClean="0"/>
              <a:t>            </a:t>
            </a:r>
            <a:r>
              <a:rPr lang="en-CA" dirty="0" err="1" smtClean="0"/>
              <a:t>cout</a:t>
            </a:r>
            <a:r>
              <a:rPr lang="en-CA" dirty="0" smtClean="0"/>
              <a:t> &lt;&lt; </a:t>
            </a:r>
            <a:r>
              <a:rPr lang="en-CA" dirty="0" err="1" smtClean="0"/>
              <a:t>endl</a:t>
            </a:r>
            <a:r>
              <a:rPr lang="en-CA" dirty="0" smtClean="0"/>
              <a:t>;</a:t>
            </a:r>
          </a:p>
          <a:p>
            <a:pPr marL="0" indent="0">
              <a:buNone/>
            </a:pPr>
            <a:r>
              <a:rPr lang="en-CA" dirty="0" smtClean="0"/>
              <a:t>        }</a:t>
            </a:r>
          </a:p>
          <a:p>
            <a:pPr marL="0" indent="0">
              <a:buNone/>
            </a:pPr>
            <a:r>
              <a:rPr lang="en-CA" dirty="0" smtClean="0"/>
              <a:t>    } </a:t>
            </a:r>
          </a:p>
          <a:p>
            <a:pPr marL="0" indent="0">
              <a:buNone/>
            </a:pPr>
            <a:r>
              <a:rPr lang="en-CA" dirty="0" smtClean="0"/>
              <a:t>    return 0;</a:t>
            </a:r>
          </a:p>
          <a:p>
            <a:pPr marL="0" indent="0">
              <a:buNone/>
            </a:pPr>
            <a:r>
              <a:rPr lang="en-CA" dirty="0" smtClean="0"/>
              <a:t>}</a:t>
            </a:r>
            <a:endParaRPr lang="en-CA" dirty="0"/>
          </a:p>
        </p:txBody>
      </p:sp>
    </p:spTree>
    <p:extLst>
      <p:ext uri="{BB962C8B-B14F-4D97-AF65-F5344CB8AC3E}">
        <p14:creationId xmlns:p14="http://schemas.microsoft.com/office/powerpoint/2010/main" val="2302818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Statement </a:t>
            </a:r>
            <a:endParaRPr lang="en-CA" dirty="0"/>
          </a:p>
        </p:txBody>
      </p:sp>
      <p:sp>
        <p:nvSpPr>
          <p:cNvPr id="3" name="Content Placeholder 2"/>
          <p:cNvSpPr>
            <a:spLocks noGrp="1"/>
          </p:cNvSpPr>
          <p:nvPr>
            <p:ph idx="1"/>
          </p:nvPr>
        </p:nvSpPr>
        <p:spPr/>
        <p:txBody>
          <a:bodyPr/>
          <a:lstStyle/>
          <a:p>
            <a:pPr marL="0" indent="0">
              <a:buNone/>
            </a:pPr>
            <a:r>
              <a:rPr lang="en-CA" dirty="0"/>
              <a:t>Use for loops to construct a program that displays a pyramid of </a:t>
            </a:r>
            <a:r>
              <a:rPr lang="en-CA" dirty="0" err="1"/>
              <a:t>Xs</a:t>
            </a:r>
            <a:r>
              <a:rPr lang="en-CA" dirty="0"/>
              <a:t> on the screen. </a:t>
            </a:r>
            <a:r>
              <a:rPr lang="en-CA" dirty="0" smtClean="0"/>
              <a:t>The pyramid </a:t>
            </a:r>
            <a:r>
              <a:rPr lang="en-CA" dirty="0"/>
              <a:t>should look like </a:t>
            </a:r>
            <a:r>
              <a:rPr lang="en-CA" dirty="0" smtClean="0"/>
              <a:t>this</a:t>
            </a:r>
            <a:endParaRPr lang="en-CA" dirty="0"/>
          </a:p>
        </p:txBody>
      </p:sp>
      <p:pic>
        <p:nvPicPr>
          <p:cNvPr id="4" name="Picture 3"/>
          <p:cNvPicPr>
            <a:picLocks noChangeAspect="1"/>
          </p:cNvPicPr>
          <p:nvPr/>
        </p:nvPicPr>
        <p:blipFill>
          <a:blip r:embed="rId2"/>
          <a:stretch>
            <a:fillRect/>
          </a:stretch>
        </p:blipFill>
        <p:spPr>
          <a:xfrm>
            <a:off x="1511323" y="3623996"/>
            <a:ext cx="1743318" cy="1752845"/>
          </a:xfrm>
          <a:prstGeom prst="rect">
            <a:avLst/>
          </a:prstGeom>
        </p:spPr>
      </p:pic>
    </p:spTree>
    <p:extLst>
      <p:ext uri="{BB962C8B-B14F-4D97-AF65-F5344CB8AC3E}">
        <p14:creationId xmlns:p14="http://schemas.microsoft.com/office/powerpoint/2010/main" val="3770035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Solution</a:t>
            </a:r>
            <a:endParaRPr lang="en-CA" dirty="0"/>
          </a:p>
        </p:txBody>
      </p:sp>
      <p:sp>
        <p:nvSpPr>
          <p:cNvPr id="3" name="Content Placeholder 2"/>
          <p:cNvSpPr>
            <a:spLocks noGrp="1"/>
          </p:cNvSpPr>
          <p:nvPr>
            <p:ph idx="1"/>
          </p:nvPr>
        </p:nvSpPr>
        <p:spPr>
          <a:xfrm>
            <a:off x="230909" y="1311564"/>
            <a:ext cx="11122891" cy="5477163"/>
          </a:xfrm>
        </p:spPr>
        <p:txBody>
          <a:bodyPr>
            <a:normAutofit fontScale="77500" lnSpcReduction="20000"/>
          </a:bodyPr>
          <a:lstStyle/>
          <a:p>
            <a:pPr marL="0" indent="0">
              <a:buNone/>
            </a:pPr>
            <a:r>
              <a:rPr lang="en-CA" dirty="0" err="1" smtClean="0"/>
              <a:t>int</a:t>
            </a:r>
            <a:r>
              <a:rPr lang="en-CA" dirty="0" smtClean="0"/>
              <a:t> main() {</a:t>
            </a:r>
          </a:p>
          <a:p>
            <a:pPr marL="0" indent="0">
              <a:buNone/>
            </a:pPr>
            <a:r>
              <a:rPr lang="en-CA" dirty="0" smtClean="0"/>
              <a:t>    </a:t>
            </a:r>
            <a:r>
              <a:rPr lang="en-CA" dirty="0" err="1" smtClean="0"/>
              <a:t>int</a:t>
            </a:r>
            <a:r>
              <a:rPr lang="en-CA" dirty="0" smtClean="0"/>
              <a:t> rows = 5; // Number of rows in the pyramid</a:t>
            </a:r>
          </a:p>
          <a:p>
            <a:pPr marL="0" indent="0">
              <a:buNone/>
            </a:pPr>
            <a:r>
              <a:rPr lang="en-CA" dirty="0" smtClean="0"/>
              <a:t>    for (</a:t>
            </a:r>
            <a:r>
              <a:rPr lang="en-CA" dirty="0" err="1" smtClean="0"/>
              <a:t>int</a:t>
            </a:r>
            <a:r>
              <a:rPr lang="en-CA" dirty="0" smtClean="0"/>
              <a:t> </a:t>
            </a:r>
            <a:r>
              <a:rPr lang="en-CA" dirty="0" err="1" smtClean="0"/>
              <a:t>i</a:t>
            </a:r>
            <a:r>
              <a:rPr lang="en-CA" dirty="0" smtClean="0"/>
              <a:t> = 1; </a:t>
            </a:r>
            <a:r>
              <a:rPr lang="en-CA" dirty="0" err="1" smtClean="0"/>
              <a:t>i</a:t>
            </a:r>
            <a:r>
              <a:rPr lang="en-CA" dirty="0" smtClean="0"/>
              <a:t> &lt;= rows; </a:t>
            </a:r>
            <a:r>
              <a:rPr lang="en-CA" dirty="0" err="1" smtClean="0"/>
              <a:t>i</a:t>
            </a:r>
            <a:r>
              <a:rPr lang="en-CA" dirty="0" smtClean="0"/>
              <a:t>++) { // Loop for rows</a:t>
            </a:r>
          </a:p>
          <a:p>
            <a:pPr marL="0" indent="0">
              <a:buNone/>
            </a:pPr>
            <a:r>
              <a:rPr lang="en-CA" dirty="0" smtClean="0"/>
              <a:t>        // Print spaces for alignment</a:t>
            </a:r>
          </a:p>
          <a:p>
            <a:pPr marL="0" indent="0">
              <a:buNone/>
            </a:pPr>
            <a:r>
              <a:rPr lang="en-CA" dirty="0" smtClean="0"/>
              <a:t>        for (</a:t>
            </a:r>
            <a:r>
              <a:rPr lang="en-CA" dirty="0" err="1" smtClean="0"/>
              <a:t>int</a:t>
            </a:r>
            <a:r>
              <a:rPr lang="en-CA" dirty="0" smtClean="0"/>
              <a:t> j = 1; j &lt;= rows - </a:t>
            </a:r>
            <a:r>
              <a:rPr lang="en-CA" dirty="0" err="1" smtClean="0"/>
              <a:t>i</a:t>
            </a:r>
            <a:r>
              <a:rPr lang="en-CA" dirty="0" smtClean="0"/>
              <a:t>; </a:t>
            </a:r>
            <a:r>
              <a:rPr lang="en-CA" dirty="0" err="1" smtClean="0"/>
              <a:t>j++</a:t>
            </a:r>
            <a:r>
              <a:rPr lang="en-CA" dirty="0" smtClean="0"/>
              <a:t>) {</a:t>
            </a:r>
          </a:p>
          <a:p>
            <a:pPr marL="0" indent="0">
              <a:buNone/>
            </a:pPr>
            <a:r>
              <a:rPr lang="en-CA" dirty="0" smtClean="0"/>
              <a:t>            </a:t>
            </a:r>
            <a:r>
              <a:rPr lang="en-CA" dirty="0" err="1" smtClean="0"/>
              <a:t>cout</a:t>
            </a:r>
            <a:r>
              <a:rPr lang="en-CA" dirty="0" smtClean="0"/>
              <a:t> &lt;&lt; " ";</a:t>
            </a:r>
          </a:p>
          <a:p>
            <a:pPr marL="0" indent="0">
              <a:buNone/>
            </a:pPr>
            <a:r>
              <a:rPr lang="en-CA" dirty="0" smtClean="0"/>
              <a:t>        }</a:t>
            </a:r>
          </a:p>
          <a:p>
            <a:pPr marL="0" indent="0">
              <a:buNone/>
            </a:pPr>
            <a:r>
              <a:rPr lang="en-CA" dirty="0" smtClean="0"/>
              <a:t>        // Print </a:t>
            </a:r>
            <a:r>
              <a:rPr lang="en-CA" dirty="0" err="1" smtClean="0"/>
              <a:t>Xs</a:t>
            </a:r>
            <a:r>
              <a:rPr lang="en-CA" dirty="0" smtClean="0"/>
              <a:t> in increasing odd numbers</a:t>
            </a:r>
          </a:p>
          <a:p>
            <a:pPr marL="0" indent="0">
              <a:buNone/>
            </a:pPr>
            <a:r>
              <a:rPr lang="en-CA" dirty="0" smtClean="0"/>
              <a:t>        for (</a:t>
            </a:r>
            <a:r>
              <a:rPr lang="en-CA" dirty="0" err="1" smtClean="0"/>
              <a:t>int</a:t>
            </a:r>
            <a:r>
              <a:rPr lang="en-CA" dirty="0" smtClean="0"/>
              <a:t> j = 1; j &lt;= (2 * </a:t>
            </a:r>
            <a:r>
              <a:rPr lang="en-CA" dirty="0" err="1" smtClean="0"/>
              <a:t>i</a:t>
            </a:r>
            <a:r>
              <a:rPr lang="en-CA" dirty="0" smtClean="0"/>
              <a:t> - 1); </a:t>
            </a:r>
            <a:r>
              <a:rPr lang="en-CA" dirty="0" err="1" smtClean="0"/>
              <a:t>j++</a:t>
            </a:r>
            <a:r>
              <a:rPr lang="en-CA" dirty="0" smtClean="0"/>
              <a:t>) {</a:t>
            </a:r>
          </a:p>
          <a:p>
            <a:pPr marL="0" indent="0">
              <a:buNone/>
            </a:pPr>
            <a:r>
              <a:rPr lang="en-CA" dirty="0" smtClean="0"/>
              <a:t>            </a:t>
            </a:r>
            <a:r>
              <a:rPr lang="en-CA" dirty="0" err="1" smtClean="0"/>
              <a:t>cout</a:t>
            </a:r>
            <a:r>
              <a:rPr lang="en-CA" dirty="0" smtClean="0"/>
              <a:t> &lt;&lt; "X";</a:t>
            </a:r>
          </a:p>
          <a:p>
            <a:pPr marL="0" indent="0">
              <a:buNone/>
            </a:pPr>
            <a:r>
              <a:rPr lang="en-CA" dirty="0" smtClean="0"/>
              <a:t>        }</a:t>
            </a:r>
          </a:p>
          <a:p>
            <a:pPr marL="0" indent="0">
              <a:buNone/>
            </a:pPr>
            <a:r>
              <a:rPr lang="en-CA" dirty="0" smtClean="0"/>
              <a:t>        </a:t>
            </a:r>
            <a:r>
              <a:rPr lang="en-CA" dirty="0" err="1" smtClean="0"/>
              <a:t>cout</a:t>
            </a:r>
            <a:r>
              <a:rPr lang="en-CA" dirty="0" smtClean="0"/>
              <a:t> &lt;&lt; </a:t>
            </a:r>
            <a:r>
              <a:rPr lang="en-CA" dirty="0" err="1" smtClean="0"/>
              <a:t>endl</a:t>
            </a:r>
            <a:r>
              <a:rPr lang="en-CA" dirty="0" smtClean="0"/>
              <a:t>; // Move to the next line</a:t>
            </a:r>
          </a:p>
          <a:p>
            <a:pPr marL="0" indent="0">
              <a:buNone/>
            </a:pPr>
            <a:r>
              <a:rPr lang="en-CA" dirty="0" smtClean="0"/>
              <a:t>    }  </a:t>
            </a:r>
          </a:p>
          <a:p>
            <a:pPr marL="0" indent="0">
              <a:buNone/>
            </a:pPr>
            <a:r>
              <a:rPr lang="en-CA" dirty="0" smtClean="0"/>
              <a:t>    return 0;</a:t>
            </a:r>
          </a:p>
          <a:p>
            <a:pPr marL="0" indent="0">
              <a:buNone/>
            </a:pPr>
            <a:r>
              <a:rPr lang="en-CA" dirty="0" smtClean="0"/>
              <a:t>}</a:t>
            </a:r>
            <a:endParaRPr lang="en-CA" dirty="0"/>
          </a:p>
        </p:txBody>
      </p:sp>
    </p:spTree>
    <p:extLst>
      <p:ext uri="{BB962C8B-B14F-4D97-AF65-F5344CB8AC3E}">
        <p14:creationId xmlns:p14="http://schemas.microsoft.com/office/powerpoint/2010/main" val="3976355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Nested Loops in C++</a:t>
            </a:r>
            <a:endParaRPr lang="en-CA" dirty="0"/>
          </a:p>
        </p:txBody>
      </p:sp>
      <p:sp>
        <p:nvSpPr>
          <p:cNvPr id="3" name="Content Placeholder 2"/>
          <p:cNvSpPr>
            <a:spLocks noGrp="1"/>
          </p:cNvSpPr>
          <p:nvPr>
            <p:ph idx="1"/>
          </p:nvPr>
        </p:nvSpPr>
        <p:spPr/>
        <p:txBody>
          <a:bodyPr>
            <a:normAutofit fontScale="77500" lnSpcReduction="20000"/>
          </a:bodyPr>
          <a:lstStyle/>
          <a:p>
            <a:pPr marL="0" indent="0">
              <a:buNone/>
            </a:pPr>
            <a:r>
              <a:rPr lang="en-CA" dirty="0" smtClean="0"/>
              <a:t>#include &lt;</a:t>
            </a:r>
            <a:r>
              <a:rPr lang="en-CA" dirty="0" err="1" smtClean="0"/>
              <a:t>iostream</a:t>
            </a:r>
            <a:r>
              <a:rPr lang="en-CA" dirty="0" smtClean="0"/>
              <a:t>&gt;</a:t>
            </a:r>
          </a:p>
          <a:p>
            <a:pPr marL="0" indent="0">
              <a:buNone/>
            </a:pPr>
            <a:r>
              <a:rPr lang="en-CA" dirty="0" smtClean="0"/>
              <a:t>using namespace </a:t>
            </a:r>
            <a:r>
              <a:rPr lang="en-CA" dirty="0" err="1" smtClean="0"/>
              <a:t>std</a:t>
            </a:r>
            <a:r>
              <a:rPr lang="en-CA" dirty="0" smtClean="0"/>
              <a:t>;</a:t>
            </a:r>
          </a:p>
          <a:p>
            <a:pPr marL="0" indent="0">
              <a:buNone/>
            </a:pPr>
            <a:r>
              <a:rPr lang="en-CA" dirty="0" err="1" smtClean="0"/>
              <a:t>int</a:t>
            </a:r>
            <a:r>
              <a:rPr lang="en-CA" dirty="0" smtClean="0"/>
              <a:t> main() {</a:t>
            </a:r>
          </a:p>
          <a:p>
            <a:pPr marL="0" indent="0">
              <a:buNone/>
            </a:pPr>
            <a:r>
              <a:rPr lang="en-CA" dirty="0" smtClean="0"/>
              <a:t>    for (</a:t>
            </a:r>
            <a:r>
              <a:rPr lang="en-CA" dirty="0" err="1" smtClean="0"/>
              <a:t>int</a:t>
            </a:r>
            <a:r>
              <a:rPr lang="en-CA" dirty="0" smtClean="0"/>
              <a:t> </a:t>
            </a:r>
            <a:r>
              <a:rPr lang="en-CA" dirty="0" err="1" smtClean="0"/>
              <a:t>i</a:t>
            </a:r>
            <a:r>
              <a:rPr lang="en-CA" dirty="0" smtClean="0"/>
              <a:t> = 1; </a:t>
            </a:r>
            <a:r>
              <a:rPr lang="en-CA" dirty="0" err="1" smtClean="0"/>
              <a:t>i</a:t>
            </a:r>
            <a:r>
              <a:rPr lang="en-CA" dirty="0" smtClean="0"/>
              <a:t> &lt;= 5; </a:t>
            </a:r>
            <a:r>
              <a:rPr lang="en-CA" dirty="0" err="1" smtClean="0"/>
              <a:t>i</a:t>
            </a:r>
            <a:r>
              <a:rPr lang="en-CA" dirty="0" smtClean="0"/>
              <a:t>++) {  // Outer loop for rows</a:t>
            </a:r>
          </a:p>
          <a:p>
            <a:pPr marL="0" indent="0">
              <a:buNone/>
            </a:pPr>
            <a:r>
              <a:rPr lang="en-CA" dirty="0" smtClean="0"/>
              <a:t>        for (</a:t>
            </a:r>
            <a:r>
              <a:rPr lang="en-CA" dirty="0" err="1" smtClean="0"/>
              <a:t>int</a:t>
            </a:r>
            <a:r>
              <a:rPr lang="en-CA" dirty="0" smtClean="0"/>
              <a:t> j = 1; j &lt;= 5; </a:t>
            </a:r>
            <a:r>
              <a:rPr lang="en-CA" dirty="0" err="1" smtClean="0"/>
              <a:t>j++</a:t>
            </a:r>
            <a:r>
              <a:rPr lang="en-CA" dirty="0" smtClean="0"/>
              <a:t>) </a:t>
            </a:r>
          </a:p>
          <a:p>
            <a:pPr marL="0" indent="0">
              <a:buNone/>
            </a:pPr>
            <a:r>
              <a:rPr lang="en-CA" dirty="0" smtClean="0"/>
              <a:t>{  // Inner loop for columns</a:t>
            </a:r>
          </a:p>
          <a:p>
            <a:pPr marL="0" indent="0">
              <a:buNone/>
            </a:pPr>
            <a:r>
              <a:rPr lang="en-CA" dirty="0" smtClean="0"/>
              <a:t>            </a:t>
            </a:r>
            <a:r>
              <a:rPr lang="en-CA" dirty="0" err="1" smtClean="0"/>
              <a:t>cout</a:t>
            </a:r>
            <a:r>
              <a:rPr lang="en-CA" dirty="0" smtClean="0"/>
              <a:t> &lt;&lt; </a:t>
            </a:r>
            <a:r>
              <a:rPr lang="en-CA" dirty="0" err="1" smtClean="0"/>
              <a:t>i</a:t>
            </a:r>
            <a:r>
              <a:rPr lang="en-CA" dirty="0" smtClean="0"/>
              <a:t> * j &lt;&lt; "\t";</a:t>
            </a:r>
          </a:p>
          <a:p>
            <a:pPr marL="0" indent="0">
              <a:buNone/>
            </a:pPr>
            <a:r>
              <a:rPr lang="en-CA" dirty="0" smtClean="0"/>
              <a:t>        }</a:t>
            </a:r>
          </a:p>
          <a:p>
            <a:pPr marL="0" indent="0">
              <a:buNone/>
            </a:pPr>
            <a:r>
              <a:rPr lang="en-CA" dirty="0" smtClean="0"/>
              <a:t>        </a:t>
            </a:r>
            <a:r>
              <a:rPr lang="en-CA" dirty="0" err="1" smtClean="0"/>
              <a:t>cout</a:t>
            </a:r>
            <a:r>
              <a:rPr lang="en-CA" dirty="0" smtClean="0"/>
              <a:t> &lt;&lt; </a:t>
            </a:r>
            <a:r>
              <a:rPr lang="en-CA" dirty="0" err="1" smtClean="0"/>
              <a:t>endl</a:t>
            </a:r>
            <a:r>
              <a:rPr lang="en-CA" dirty="0" smtClean="0"/>
              <a:t>;</a:t>
            </a:r>
          </a:p>
          <a:p>
            <a:pPr marL="0" indent="0">
              <a:buNone/>
            </a:pPr>
            <a:r>
              <a:rPr lang="en-CA" dirty="0" smtClean="0"/>
              <a:t>    }</a:t>
            </a:r>
          </a:p>
          <a:p>
            <a:pPr marL="0" indent="0">
              <a:buNone/>
            </a:pPr>
            <a:r>
              <a:rPr lang="en-CA" dirty="0" smtClean="0"/>
              <a:t>    return 0;</a:t>
            </a:r>
          </a:p>
          <a:p>
            <a:pPr marL="0" indent="0">
              <a:buNone/>
            </a:pPr>
            <a:r>
              <a:rPr lang="en-CA" dirty="0" smtClean="0"/>
              <a:t>}</a:t>
            </a:r>
            <a:endParaRPr lang="en-CA" dirty="0"/>
          </a:p>
        </p:txBody>
      </p:sp>
    </p:spTree>
    <p:extLst>
      <p:ext uri="{BB962C8B-B14F-4D97-AF65-F5344CB8AC3E}">
        <p14:creationId xmlns:p14="http://schemas.microsoft.com/office/powerpoint/2010/main" val="1264907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Output</a:t>
            </a:r>
            <a:endParaRPr lang="en-CA" dirty="0"/>
          </a:p>
        </p:txBody>
      </p:sp>
      <p:pic>
        <p:nvPicPr>
          <p:cNvPr id="4" name="Content Placeholder 3"/>
          <p:cNvPicPr>
            <a:picLocks noGrp="1" noChangeAspect="1"/>
          </p:cNvPicPr>
          <p:nvPr>
            <p:ph idx="1"/>
          </p:nvPr>
        </p:nvPicPr>
        <p:blipFill>
          <a:blip r:embed="rId2"/>
          <a:stretch>
            <a:fillRect/>
          </a:stretch>
        </p:blipFill>
        <p:spPr>
          <a:xfrm>
            <a:off x="4028846" y="2023425"/>
            <a:ext cx="4427069" cy="3472211"/>
          </a:xfrm>
          <a:prstGeom prst="rect">
            <a:avLst/>
          </a:prstGeom>
        </p:spPr>
      </p:pic>
    </p:spTree>
    <p:extLst>
      <p:ext uri="{BB962C8B-B14F-4D97-AF65-F5344CB8AC3E}">
        <p14:creationId xmlns:p14="http://schemas.microsoft.com/office/powerpoint/2010/main" val="217681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1139</Words>
  <Application>Microsoft Office PowerPoint</Application>
  <PresentationFormat>Widescreen</PresentationFormat>
  <Paragraphs>140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Programming Fundamentals </vt:lpstr>
      <vt:lpstr>Goto Statement </vt:lpstr>
      <vt:lpstr>Example </vt:lpstr>
      <vt:lpstr>Problem Statement </vt:lpstr>
      <vt:lpstr>Solution </vt:lpstr>
      <vt:lpstr>Problem Statement </vt:lpstr>
      <vt:lpstr>Solution</vt:lpstr>
      <vt:lpstr>Nested Loops in C++</vt:lpstr>
      <vt:lpstr>Output</vt:lpstr>
      <vt:lpstr>PowerPoint Presentation</vt:lpstr>
      <vt:lpstr>Output</vt:lpstr>
      <vt:lpstr>Practice Problems </vt:lpstr>
      <vt:lpstr>Problem </vt:lpstr>
      <vt:lpstr>If-else statements in C++</vt:lpstr>
      <vt:lpstr>Problems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Fundamentals </dc:title>
  <dc:creator>Microsoft account</dc:creator>
  <cp:lastModifiedBy>Microsoft account</cp:lastModifiedBy>
  <cp:revision>53</cp:revision>
  <dcterms:created xsi:type="dcterms:W3CDTF">2025-02-23T12:12:32Z</dcterms:created>
  <dcterms:modified xsi:type="dcterms:W3CDTF">2025-02-24T00:48:22Z</dcterms:modified>
</cp:coreProperties>
</file>