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5" r:id="rId6"/>
    <p:sldId id="260"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C5EF5FF2-8B2E-44A6-8CEE-887FFA9D1B2B}" type="datetimeFigureOut">
              <a:rPr lang="en-CA" smtClean="0"/>
              <a:t>2025-02-27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150297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5EF5FF2-8B2E-44A6-8CEE-887FFA9D1B2B}" type="datetimeFigureOut">
              <a:rPr lang="en-CA" smtClean="0"/>
              <a:t>2025-02-27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369773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5EF5FF2-8B2E-44A6-8CEE-887FFA9D1B2B}" type="datetimeFigureOut">
              <a:rPr lang="en-CA" smtClean="0"/>
              <a:t>2025-02-27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23968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5EF5FF2-8B2E-44A6-8CEE-887FFA9D1B2B}" type="datetimeFigureOut">
              <a:rPr lang="en-CA" smtClean="0"/>
              <a:t>2025-02-27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2555320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EF5FF2-8B2E-44A6-8CEE-887FFA9D1B2B}" type="datetimeFigureOut">
              <a:rPr lang="en-CA" smtClean="0"/>
              <a:t>2025-02-27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321255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C5EF5FF2-8B2E-44A6-8CEE-887FFA9D1B2B}" type="datetimeFigureOut">
              <a:rPr lang="en-CA" smtClean="0"/>
              <a:t>2025-02-27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3806776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C5EF5FF2-8B2E-44A6-8CEE-887FFA9D1B2B}" type="datetimeFigureOut">
              <a:rPr lang="en-CA" smtClean="0"/>
              <a:t>2025-02-27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94004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C5EF5FF2-8B2E-44A6-8CEE-887FFA9D1B2B}" type="datetimeFigureOut">
              <a:rPr lang="en-CA" smtClean="0"/>
              <a:t>2025-02-27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1660095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F5FF2-8B2E-44A6-8CEE-887FFA9D1B2B}" type="datetimeFigureOut">
              <a:rPr lang="en-CA" smtClean="0"/>
              <a:t>2025-02-27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368149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F5FF2-8B2E-44A6-8CEE-887FFA9D1B2B}" type="datetimeFigureOut">
              <a:rPr lang="en-CA" smtClean="0"/>
              <a:t>2025-02-27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1916820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F5FF2-8B2E-44A6-8CEE-887FFA9D1B2B}" type="datetimeFigureOut">
              <a:rPr lang="en-CA" smtClean="0"/>
              <a:t>2025-02-27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793493F-D625-4642-B78B-264243E9346B}" type="slidenum">
              <a:rPr lang="en-CA" smtClean="0"/>
              <a:t>‹#›</a:t>
            </a:fld>
            <a:endParaRPr lang="en-CA"/>
          </a:p>
        </p:txBody>
      </p:sp>
    </p:spTree>
    <p:extLst>
      <p:ext uri="{BB962C8B-B14F-4D97-AF65-F5344CB8AC3E}">
        <p14:creationId xmlns:p14="http://schemas.microsoft.com/office/powerpoint/2010/main" val="752519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F5FF2-8B2E-44A6-8CEE-887FFA9D1B2B}" type="datetimeFigureOut">
              <a:rPr lang="en-CA" smtClean="0"/>
              <a:t>2025-02-27</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3493F-D625-4642-B78B-264243E9346B}" type="slidenum">
              <a:rPr lang="en-CA" smtClean="0"/>
              <a:t>‹#›</a:t>
            </a:fld>
            <a:endParaRPr lang="en-CA"/>
          </a:p>
        </p:txBody>
      </p:sp>
    </p:spTree>
    <p:extLst>
      <p:ext uri="{BB962C8B-B14F-4D97-AF65-F5344CB8AC3E}">
        <p14:creationId xmlns:p14="http://schemas.microsoft.com/office/powerpoint/2010/main" val="2069357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mamushtaq@gcu.edu.p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Programming Fundamentals </a:t>
            </a:r>
            <a:endParaRPr lang="en-CA" dirty="0"/>
          </a:p>
        </p:txBody>
      </p:sp>
      <p:sp>
        <p:nvSpPr>
          <p:cNvPr id="3" name="Subtitle 2"/>
          <p:cNvSpPr>
            <a:spLocks noGrp="1"/>
          </p:cNvSpPr>
          <p:nvPr>
            <p:ph type="subTitle" idx="1"/>
          </p:nvPr>
        </p:nvSpPr>
        <p:spPr/>
        <p:txBody>
          <a:bodyPr/>
          <a:lstStyle/>
          <a:p>
            <a:r>
              <a:rPr lang="en-CA" dirty="0" smtClean="0"/>
              <a:t>Ms. Asma </a:t>
            </a:r>
            <a:r>
              <a:rPr lang="en-CA" dirty="0" err="1" smtClean="0"/>
              <a:t>Mushtaq</a:t>
            </a:r>
            <a:endParaRPr lang="en-CA" dirty="0" smtClean="0"/>
          </a:p>
          <a:p>
            <a:r>
              <a:rPr lang="en-CA" dirty="0" smtClean="0">
                <a:hlinkClick r:id="rId2"/>
              </a:rPr>
              <a:t>asmamushtaq@gcu.edu.pk</a:t>
            </a:r>
            <a:endParaRPr lang="en-CA" dirty="0" smtClean="0"/>
          </a:p>
          <a:p>
            <a:r>
              <a:rPr lang="en-CA" dirty="0" smtClean="0"/>
              <a:t>LECTURE 4</a:t>
            </a:r>
            <a:endParaRPr lang="en-CA" dirty="0"/>
          </a:p>
        </p:txBody>
      </p:sp>
    </p:spTree>
    <p:extLst>
      <p:ext uri="{BB962C8B-B14F-4D97-AF65-F5344CB8AC3E}">
        <p14:creationId xmlns:p14="http://schemas.microsoft.com/office/powerpoint/2010/main" val="403419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Else-If </a:t>
            </a:r>
            <a:endParaRPr lang="en-CA" dirty="0"/>
          </a:p>
        </p:txBody>
      </p:sp>
      <p:sp>
        <p:nvSpPr>
          <p:cNvPr id="3" name="Content Placeholder 2"/>
          <p:cNvSpPr>
            <a:spLocks noGrp="1"/>
          </p:cNvSpPr>
          <p:nvPr>
            <p:ph idx="1"/>
          </p:nvPr>
        </p:nvSpPr>
        <p:spPr/>
        <p:txBody>
          <a:bodyPr>
            <a:normAutofit fontScale="85000" lnSpcReduction="20000"/>
          </a:bodyPr>
          <a:lstStyle/>
          <a:p>
            <a:pPr marL="0" indent="0">
              <a:buNone/>
            </a:pPr>
            <a:r>
              <a:rPr lang="en-CA" dirty="0"/>
              <a:t>The </a:t>
            </a:r>
            <a:r>
              <a:rPr lang="en-CA" dirty="0" smtClean="0"/>
              <a:t>following construction occurs frequently. </a:t>
            </a:r>
            <a:endParaRPr lang="en-CA" dirty="0"/>
          </a:p>
          <a:p>
            <a:pPr marL="0" indent="0">
              <a:buNone/>
            </a:pPr>
            <a:r>
              <a:rPr lang="en-CA" dirty="0"/>
              <a:t>if (</a:t>
            </a:r>
            <a:r>
              <a:rPr lang="en-CA" i="1" dirty="0"/>
              <a:t>expression</a:t>
            </a:r>
            <a:r>
              <a:rPr lang="en-CA" dirty="0"/>
              <a:t>) </a:t>
            </a:r>
          </a:p>
          <a:p>
            <a:pPr marL="0" indent="0">
              <a:buNone/>
            </a:pPr>
            <a:r>
              <a:rPr lang="en-CA" i="1" dirty="0"/>
              <a:t>statement </a:t>
            </a:r>
            <a:endParaRPr lang="en-CA" dirty="0"/>
          </a:p>
          <a:p>
            <a:pPr marL="0" indent="0">
              <a:buNone/>
            </a:pPr>
            <a:r>
              <a:rPr lang="en-CA" dirty="0"/>
              <a:t>else if (</a:t>
            </a:r>
            <a:r>
              <a:rPr lang="en-CA" i="1" dirty="0"/>
              <a:t>expression</a:t>
            </a:r>
            <a:r>
              <a:rPr lang="en-CA" dirty="0"/>
              <a:t>) </a:t>
            </a:r>
          </a:p>
          <a:p>
            <a:pPr marL="0" indent="0">
              <a:buNone/>
            </a:pPr>
            <a:r>
              <a:rPr lang="en-CA" i="1" dirty="0"/>
              <a:t>statement </a:t>
            </a:r>
            <a:endParaRPr lang="en-CA" dirty="0"/>
          </a:p>
          <a:p>
            <a:pPr marL="0" indent="0">
              <a:buNone/>
            </a:pPr>
            <a:r>
              <a:rPr lang="en-CA" dirty="0"/>
              <a:t>else if (</a:t>
            </a:r>
            <a:r>
              <a:rPr lang="en-CA" i="1" dirty="0"/>
              <a:t>expression</a:t>
            </a:r>
            <a:r>
              <a:rPr lang="en-CA" dirty="0"/>
              <a:t>) </a:t>
            </a:r>
          </a:p>
          <a:p>
            <a:pPr marL="0" indent="0">
              <a:buNone/>
            </a:pPr>
            <a:r>
              <a:rPr lang="en-CA" i="1" dirty="0"/>
              <a:t>statement </a:t>
            </a:r>
            <a:endParaRPr lang="en-CA" dirty="0"/>
          </a:p>
          <a:p>
            <a:pPr marL="0" indent="0">
              <a:buNone/>
            </a:pPr>
            <a:r>
              <a:rPr lang="en-CA" dirty="0"/>
              <a:t>else if (</a:t>
            </a:r>
            <a:r>
              <a:rPr lang="en-CA" i="1" dirty="0"/>
              <a:t>expression</a:t>
            </a:r>
            <a:r>
              <a:rPr lang="en-CA" dirty="0"/>
              <a:t>) </a:t>
            </a:r>
          </a:p>
          <a:p>
            <a:pPr marL="0" indent="0">
              <a:buNone/>
            </a:pPr>
            <a:r>
              <a:rPr lang="en-CA" i="1" dirty="0"/>
              <a:t>statement </a:t>
            </a:r>
            <a:endParaRPr lang="en-CA" dirty="0"/>
          </a:p>
          <a:p>
            <a:pPr marL="0" indent="0">
              <a:buNone/>
            </a:pPr>
            <a:r>
              <a:rPr lang="en-CA" dirty="0"/>
              <a:t>else </a:t>
            </a:r>
          </a:p>
          <a:p>
            <a:pPr marL="0" indent="0">
              <a:buNone/>
            </a:pPr>
            <a:r>
              <a:rPr lang="en-CA" i="1" dirty="0"/>
              <a:t>statement </a:t>
            </a:r>
            <a:endParaRPr lang="en-CA" dirty="0"/>
          </a:p>
        </p:txBody>
      </p:sp>
    </p:spTree>
    <p:extLst>
      <p:ext uri="{BB962C8B-B14F-4D97-AF65-F5344CB8AC3E}">
        <p14:creationId xmlns:p14="http://schemas.microsoft.com/office/powerpoint/2010/main" val="2183327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Else-If </a:t>
            </a:r>
            <a:endParaRPr lang="en-CA" dirty="0"/>
          </a:p>
        </p:txBody>
      </p:sp>
      <p:sp>
        <p:nvSpPr>
          <p:cNvPr id="3" name="Content Placeholder 2"/>
          <p:cNvSpPr>
            <a:spLocks noGrp="1"/>
          </p:cNvSpPr>
          <p:nvPr>
            <p:ph idx="1"/>
          </p:nvPr>
        </p:nvSpPr>
        <p:spPr/>
        <p:txBody>
          <a:bodyPr>
            <a:normAutofit fontScale="92500" lnSpcReduction="10000"/>
          </a:bodyPr>
          <a:lstStyle/>
          <a:p>
            <a:pPr algn="just"/>
            <a:r>
              <a:rPr lang="en-CA" dirty="0"/>
              <a:t>The expressions are evaluated in order; if an expression is true, the statement associated with it is executed, and this terminates the whole chain. As always, the code for each statement is either a single statement, or a group of them in braces. </a:t>
            </a:r>
            <a:endParaRPr lang="en-CA" dirty="0" smtClean="0"/>
          </a:p>
          <a:p>
            <a:pPr algn="just"/>
            <a:r>
              <a:rPr lang="en-CA" dirty="0"/>
              <a:t>The last else part handles the ``none of the above'' or default case where none of the other conditions is satisfied. Sometimes there is no explicit action for the default; in that case the trailing </a:t>
            </a:r>
            <a:endParaRPr lang="en-CA" dirty="0" smtClean="0"/>
          </a:p>
          <a:p>
            <a:pPr marL="1828800" lvl="4" indent="0" algn="just">
              <a:buNone/>
            </a:pPr>
            <a:r>
              <a:rPr lang="en-CA" sz="3000" b="1" dirty="0" smtClean="0">
                <a:solidFill>
                  <a:srgbClr val="FF0000"/>
                </a:solidFill>
              </a:rPr>
              <a:t>else </a:t>
            </a:r>
          </a:p>
          <a:p>
            <a:pPr marL="1828800" lvl="4" indent="0">
              <a:buNone/>
            </a:pPr>
            <a:r>
              <a:rPr lang="en-CA" sz="3000" b="1" i="1" dirty="0" smtClean="0">
                <a:solidFill>
                  <a:srgbClr val="FF0000"/>
                </a:solidFill>
              </a:rPr>
              <a:t>statement </a:t>
            </a:r>
            <a:endParaRPr lang="en-CA" sz="3000" b="1" dirty="0">
              <a:solidFill>
                <a:srgbClr val="FF0000"/>
              </a:solidFill>
            </a:endParaRPr>
          </a:p>
          <a:p>
            <a:pPr algn="just"/>
            <a:r>
              <a:rPr lang="en-CA" dirty="0"/>
              <a:t>can be omitted, or it may be used for error checking to catch an ``impossible'' condition</a:t>
            </a:r>
            <a:r>
              <a:rPr lang="en-CA" dirty="0" smtClean="0"/>
              <a:t>.</a:t>
            </a:r>
          </a:p>
          <a:p>
            <a:pPr marL="0" indent="0" algn="just">
              <a:buNone/>
            </a:pPr>
            <a:endParaRPr lang="en-CA" dirty="0"/>
          </a:p>
        </p:txBody>
      </p:sp>
    </p:spTree>
    <p:extLst>
      <p:ext uri="{BB962C8B-B14F-4D97-AF65-F5344CB8AC3E}">
        <p14:creationId xmlns:p14="http://schemas.microsoft.com/office/powerpoint/2010/main" val="88552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Nested if-else example</a:t>
            </a:r>
            <a:endParaRPr lang="en-CA" b="1" dirty="0"/>
          </a:p>
        </p:txBody>
      </p:sp>
      <p:sp>
        <p:nvSpPr>
          <p:cNvPr id="3" name="Content Placeholder 2"/>
          <p:cNvSpPr>
            <a:spLocks noGrp="1"/>
          </p:cNvSpPr>
          <p:nvPr>
            <p:ph idx="1"/>
          </p:nvPr>
        </p:nvSpPr>
        <p:spPr/>
        <p:txBody>
          <a:bodyPr/>
          <a:lstStyle/>
          <a:p>
            <a:r>
              <a:rPr lang="en-CA" dirty="0" smtClean="0"/>
              <a:t>Grading System </a:t>
            </a:r>
          </a:p>
          <a:p>
            <a:r>
              <a:rPr lang="en-CA" dirty="0" smtClean="0"/>
              <a:t>Check if a Number is Positive, Negative, or Zero</a:t>
            </a:r>
          </a:p>
          <a:p>
            <a:r>
              <a:rPr lang="en-CA" dirty="0" smtClean="0"/>
              <a:t>Find the Largest of Three Numbers</a:t>
            </a:r>
          </a:p>
          <a:p>
            <a:r>
              <a:rPr lang="en-CA" dirty="0" smtClean="0"/>
              <a:t>Employee Salary Bonus Calculation</a:t>
            </a:r>
            <a:endParaRPr lang="en-CA" dirty="0"/>
          </a:p>
        </p:txBody>
      </p:sp>
    </p:spTree>
    <p:extLst>
      <p:ext uri="{BB962C8B-B14F-4D97-AF65-F5344CB8AC3E}">
        <p14:creationId xmlns:p14="http://schemas.microsoft.com/office/powerpoint/2010/main" val="24117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09" y="0"/>
            <a:ext cx="10515600" cy="1325563"/>
          </a:xfrm>
        </p:spPr>
        <p:txBody>
          <a:bodyPr/>
          <a:lstStyle/>
          <a:p>
            <a:r>
              <a:rPr lang="en-CA" dirty="0" smtClean="0"/>
              <a:t>Solution</a:t>
            </a:r>
            <a:endParaRPr lang="en-CA" dirty="0"/>
          </a:p>
        </p:txBody>
      </p:sp>
      <p:sp>
        <p:nvSpPr>
          <p:cNvPr id="3" name="Content Placeholder 2"/>
          <p:cNvSpPr>
            <a:spLocks noGrp="1"/>
          </p:cNvSpPr>
          <p:nvPr>
            <p:ph idx="1"/>
          </p:nvPr>
        </p:nvSpPr>
        <p:spPr>
          <a:xfrm>
            <a:off x="129309" y="812800"/>
            <a:ext cx="11224491" cy="5966691"/>
          </a:xfrm>
        </p:spPr>
        <p:txBody>
          <a:bodyPr>
            <a:normAutofit fontScale="55000" lnSpcReduction="20000"/>
          </a:bodyPr>
          <a:lstStyle/>
          <a:p>
            <a:pPr marL="0" indent="0">
              <a:buNone/>
            </a:pPr>
            <a:r>
              <a:rPr lang="en-CA" dirty="0" err="1" smtClean="0"/>
              <a:t>int</a:t>
            </a:r>
            <a:r>
              <a:rPr lang="en-CA" dirty="0" smtClean="0"/>
              <a:t> main() {</a:t>
            </a:r>
          </a:p>
          <a:p>
            <a:pPr marL="0" indent="0">
              <a:buNone/>
            </a:pPr>
            <a:r>
              <a:rPr lang="en-CA" dirty="0" smtClean="0"/>
              <a:t>    </a:t>
            </a:r>
            <a:r>
              <a:rPr lang="en-CA" dirty="0" err="1" smtClean="0"/>
              <a:t>int</a:t>
            </a:r>
            <a:r>
              <a:rPr lang="en-CA" dirty="0" smtClean="0"/>
              <a:t> years;</a:t>
            </a:r>
          </a:p>
          <a:p>
            <a:pPr marL="0" indent="0">
              <a:buNone/>
            </a:pPr>
            <a:r>
              <a:rPr lang="en-CA" dirty="0" smtClean="0"/>
              <a:t>    float salary, bonus;</a:t>
            </a:r>
          </a:p>
          <a:p>
            <a:pPr marL="0" indent="0">
              <a:buNone/>
            </a:pPr>
            <a:r>
              <a:rPr lang="en-CA" dirty="0" smtClean="0"/>
              <a:t>    </a:t>
            </a:r>
            <a:r>
              <a:rPr lang="en-CA" dirty="0" err="1" smtClean="0"/>
              <a:t>cout</a:t>
            </a:r>
            <a:r>
              <a:rPr lang="en-CA" dirty="0" smtClean="0"/>
              <a:t> &lt;&lt; "Enter your salary: ";</a:t>
            </a:r>
          </a:p>
          <a:p>
            <a:pPr marL="0" indent="0">
              <a:buNone/>
            </a:pPr>
            <a:r>
              <a:rPr lang="en-CA" dirty="0" smtClean="0"/>
              <a:t>    </a:t>
            </a:r>
            <a:r>
              <a:rPr lang="en-CA" dirty="0" err="1" smtClean="0"/>
              <a:t>cin</a:t>
            </a:r>
            <a:r>
              <a:rPr lang="en-CA" dirty="0" smtClean="0"/>
              <a:t> &gt;&gt; salary;</a:t>
            </a:r>
          </a:p>
          <a:p>
            <a:pPr marL="0" indent="0">
              <a:buNone/>
            </a:pPr>
            <a:r>
              <a:rPr lang="en-CA" dirty="0" smtClean="0"/>
              <a:t>    </a:t>
            </a:r>
            <a:r>
              <a:rPr lang="en-CA" dirty="0" err="1" smtClean="0"/>
              <a:t>cout</a:t>
            </a:r>
            <a:r>
              <a:rPr lang="en-CA" dirty="0" smtClean="0"/>
              <a:t> &lt;&lt; "Enter your years of service: ";</a:t>
            </a:r>
          </a:p>
          <a:p>
            <a:pPr marL="0" indent="0">
              <a:buNone/>
            </a:pPr>
            <a:r>
              <a:rPr lang="en-CA" dirty="0" smtClean="0"/>
              <a:t>    </a:t>
            </a:r>
            <a:r>
              <a:rPr lang="en-CA" dirty="0" err="1" smtClean="0"/>
              <a:t>cin</a:t>
            </a:r>
            <a:r>
              <a:rPr lang="en-CA" dirty="0" smtClean="0"/>
              <a:t> &gt;&gt; years;</a:t>
            </a:r>
          </a:p>
          <a:p>
            <a:pPr marL="0" indent="0">
              <a:buNone/>
            </a:pPr>
            <a:endParaRPr lang="en-CA" dirty="0" smtClean="0"/>
          </a:p>
          <a:p>
            <a:pPr marL="0" indent="0">
              <a:buNone/>
            </a:pPr>
            <a:r>
              <a:rPr lang="en-CA" dirty="0" smtClean="0"/>
              <a:t>    if (years &gt; 10) {</a:t>
            </a:r>
          </a:p>
          <a:p>
            <a:pPr marL="0" indent="0">
              <a:buNone/>
            </a:pPr>
            <a:r>
              <a:rPr lang="en-CA" dirty="0" smtClean="0"/>
              <a:t>        bonus = salary * 0.10;</a:t>
            </a:r>
          </a:p>
          <a:p>
            <a:pPr marL="0" indent="0">
              <a:buNone/>
            </a:pPr>
            <a:r>
              <a:rPr lang="en-CA" dirty="0" smtClean="0"/>
              <a:t>    } else {</a:t>
            </a:r>
          </a:p>
          <a:p>
            <a:pPr marL="0" indent="0">
              <a:buNone/>
            </a:pPr>
            <a:r>
              <a:rPr lang="en-CA" dirty="0" smtClean="0"/>
              <a:t>        if (years &gt;= 5) {</a:t>
            </a:r>
          </a:p>
          <a:p>
            <a:pPr marL="0" indent="0">
              <a:buNone/>
            </a:pPr>
            <a:r>
              <a:rPr lang="en-CA" dirty="0" smtClean="0"/>
              <a:t>            bonus = salary * 0.05;</a:t>
            </a:r>
          </a:p>
          <a:p>
            <a:pPr marL="0" indent="0">
              <a:buNone/>
            </a:pPr>
            <a:r>
              <a:rPr lang="en-CA" dirty="0" smtClean="0"/>
              <a:t>        } else {</a:t>
            </a:r>
          </a:p>
          <a:p>
            <a:pPr marL="0" indent="0">
              <a:buNone/>
            </a:pPr>
            <a:r>
              <a:rPr lang="en-CA" dirty="0" smtClean="0"/>
              <a:t>            bonus = salary * 0.02;</a:t>
            </a:r>
          </a:p>
          <a:p>
            <a:pPr marL="0" indent="0">
              <a:buNone/>
            </a:pPr>
            <a:r>
              <a:rPr lang="en-CA" dirty="0" smtClean="0"/>
              <a:t>        }</a:t>
            </a:r>
          </a:p>
          <a:p>
            <a:pPr marL="0" indent="0">
              <a:buNone/>
            </a:pPr>
            <a:r>
              <a:rPr lang="en-CA" dirty="0" smtClean="0"/>
              <a:t>    }</a:t>
            </a:r>
          </a:p>
          <a:p>
            <a:pPr marL="0" indent="0">
              <a:buNone/>
            </a:pPr>
            <a:r>
              <a:rPr lang="en-CA" dirty="0" smtClean="0"/>
              <a:t>    </a:t>
            </a:r>
            <a:r>
              <a:rPr lang="en-CA" dirty="0" err="1" smtClean="0"/>
              <a:t>cout</a:t>
            </a:r>
            <a:r>
              <a:rPr lang="en-CA" dirty="0" smtClean="0"/>
              <a:t> &lt;&lt; "Your bonus is: " &lt;&lt; bonus &lt;&lt; </a:t>
            </a:r>
            <a:r>
              <a:rPr lang="en-CA" dirty="0" err="1" smtClean="0"/>
              <a:t>endl</a:t>
            </a:r>
            <a:r>
              <a:rPr lang="en-CA" dirty="0" smtClean="0"/>
              <a:t>;</a:t>
            </a:r>
          </a:p>
          <a:p>
            <a:pPr marL="0" indent="0">
              <a:buNone/>
            </a:pPr>
            <a:r>
              <a:rPr lang="en-CA" dirty="0" smtClean="0"/>
              <a:t>    return 0;</a:t>
            </a:r>
          </a:p>
          <a:p>
            <a:pPr marL="0" indent="0">
              <a:buNone/>
            </a:pPr>
            <a:r>
              <a:rPr lang="en-CA" dirty="0" smtClean="0"/>
              <a:t>}</a:t>
            </a:r>
            <a:endParaRPr lang="en-CA" dirty="0"/>
          </a:p>
        </p:txBody>
      </p:sp>
    </p:spTree>
    <p:extLst>
      <p:ext uri="{BB962C8B-B14F-4D97-AF65-F5344CB8AC3E}">
        <p14:creationId xmlns:p14="http://schemas.microsoft.com/office/powerpoint/2010/main" val="3730690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Switch </a:t>
            </a:r>
            <a:endParaRPr lang="en-CA" dirty="0"/>
          </a:p>
        </p:txBody>
      </p:sp>
      <p:sp>
        <p:nvSpPr>
          <p:cNvPr id="3" name="Content Placeholder 2"/>
          <p:cNvSpPr>
            <a:spLocks noGrp="1"/>
          </p:cNvSpPr>
          <p:nvPr>
            <p:ph idx="1"/>
          </p:nvPr>
        </p:nvSpPr>
        <p:spPr/>
        <p:txBody>
          <a:bodyPr/>
          <a:lstStyle/>
          <a:p>
            <a:pPr marL="0" indent="0" algn="just">
              <a:buNone/>
            </a:pPr>
            <a:r>
              <a:rPr lang="en-CA" dirty="0"/>
              <a:t>The switch statement is a multi-way decision that tests whether an expression matches one of a number of constant integer values, and branches accordingly. </a:t>
            </a:r>
          </a:p>
          <a:p>
            <a:pPr marL="0" indent="0" algn="just">
              <a:buNone/>
            </a:pPr>
            <a:r>
              <a:rPr lang="en-CA" b="1" dirty="0">
                <a:solidFill>
                  <a:srgbClr val="0070C0"/>
                </a:solidFill>
              </a:rPr>
              <a:t>switch (</a:t>
            </a:r>
            <a:r>
              <a:rPr lang="en-CA" b="1" i="1" dirty="0">
                <a:solidFill>
                  <a:srgbClr val="0070C0"/>
                </a:solidFill>
              </a:rPr>
              <a:t>expression</a:t>
            </a:r>
            <a:r>
              <a:rPr lang="en-CA" b="1" dirty="0" smtClean="0">
                <a:solidFill>
                  <a:srgbClr val="0070C0"/>
                </a:solidFill>
              </a:rPr>
              <a:t>)</a:t>
            </a:r>
          </a:p>
          <a:p>
            <a:pPr marL="0" indent="0" algn="just">
              <a:buNone/>
            </a:pPr>
            <a:r>
              <a:rPr lang="en-CA" dirty="0" smtClean="0"/>
              <a:t> </a:t>
            </a:r>
            <a:r>
              <a:rPr lang="en-CA" dirty="0"/>
              <a:t>{ </a:t>
            </a:r>
          </a:p>
          <a:p>
            <a:pPr marL="0" indent="0" algn="just">
              <a:buNone/>
            </a:pPr>
            <a:r>
              <a:rPr lang="en-CA" b="1" dirty="0">
                <a:solidFill>
                  <a:srgbClr val="FF0000"/>
                </a:solidFill>
              </a:rPr>
              <a:t>case </a:t>
            </a:r>
            <a:r>
              <a:rPr lang="en-CA" b="1" i="1" dirty="0" err="1">
                <a:solidFill>
                  <a:srgbClr val="FF0000"/>
                </a:solidFill>
              </a:rPr>
              <a:t>const</a:t>
            </a:r>
            <a:r>
              <a:rPr lang="en-CA" b="1" i="1" dirty="0">
                <a:solidFill>
                  <a:srgbClr val="FF0000"/>
                </a:solidFill>
              </a:rPr>
              <a:t>-expr</a:t>
            </a:r>
            <a:r>
              <a:rPr lang="en-CA" b="1" dirty="0">
                <a:solidFill>
                  <a:srgbClr val="FF0000"/>
                </a:solidFill>
              </a:rPr>
              <a:t>: </a:t>
            </a:r>
            <a:r>
              <a:rPr lang="en-CA" b="1" i="1" dirty="0">
                <a:solidFill>
                  <a:srgbClr val="FF0000"/>
                </a:solidFill>
              </a:rPr>
              <a:t>statements </a:t>
            </a:r>
            <a:endParaRPr lang="en-CA" b="1" dirty="0">
              <a:solidFill>
                <a:srgbClr val="FF0000"/>
              </a:solidFill>
            </a:endParaRPr>
          </a:p>
          <a:p>
            <a:pPr marL="0" indent="0" algn="just">
              <a:buNone/>
            </a:pPr>
            <a:r>
              <a:rPr lang="en-CA" b="1" dirty="0">
                <a:solidFill>
                  <a:srgbClr val="FF0000"/>
                </a:solidFill>
              </a:rPr>
              <a:t>case </a:t>
            </a:r>
            <a:r>
              <a:rPr lang="en-CA" b="1" i="1" dirty="0" err="1">
                <a:solidFill>
                  <a:srgbClr val="FF0000"/>
                </a:solidFill>
              </a:rPr>
              <a:t>const</a:t>
            </a:r>
            <a:r>
              <a:rPr lang="en-CA" b="1" i="1" dirty="0">
                <a:solidFill>
                  <a:srgbClr val="FF0000"/>
                </a:solidFill>
              </a:rPr>
              <a:t>-expr</a:t>
            </a:r>
            <a:r>
              <a:rPr lang="en-CA" b="1" dirty="0">
                <a:solidFill>
                  <a:srgbClr val="FF0000"/>
                </a:solidFill>
              </a:rPr>
              <a:t>: </a:t>
            </a:r>
            <a:r>
              <a:rPr lang="en-CA" b="1" i="1" dirty="0">
                <a:solidFill>
                  <a:srgbClr val="FF0000"/>
                </a:solidFill>
              </a:rPr>
              <a:t>statements </a:t>
            </a:r>
            <a:endParaRPr lang="en-CA" b="1" dirty="0">
              <a:solidFill>
                <a:srgbClr val="FF0000"/>
              </a:solidFill>
            </a:endParaRPr>
          </a:p>
          <a:p>
            <a:pPr marL="0" indent="0" algn="just">
              <a:buNone/>
            </a:pPr>
            <a:r>
              <a:rPr lang="en-CA" b="1" dirty="0">
                <a:solidFill>
                  <a:schemeClr val="accent6"/>
                </a:solidFill>
              </a:rPr>
              <a:t>default: </a:t>
            </a:r>
            <a:r>
              <a:rPr lang="en-CA" b="1" i="1" dirty="0">
                <a:solidFill>
                  <a:schemeClr val="accent6"/>
                </a:solidFill>
              </a:rPr>
              <a:t>statements </a:t>
            </a:r>
            <a:endParaRPr lang="en-CA" b="1" dirty="0">
              <a:solidFill>
                <a:schemeClr val="accent6"/>
              </a:solidFill>
            </a:endParaRPr>
          </a:p>
          <a:p>
            <a:pPr marL="0" indent="0" algn="just">
              <a:buNone/>
            </a:pPr>
            <a:r>
              <a:rPr lang="en-CA" dirty="0"/>
              <a:t>} </a:t>
            </a:r>
          </a:p>
        </p:txBody>
      </p:sp>
    </p:spTree>
    <p:extLst>
      <p:ext uri="{BB962C8B-B14F-4D97-AF65-F5344CB8AC3E}">
        <p14:creationId xmlns:p14="http://schemas.microsoft.com/office/powerpoint/2010/main" val="1593073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Switch </a:t>
            </a:r>
            <a:endParaRPr lang="en-CA" dirty="0"/>
          </a:p>
        </p:txBody>
      </p:sp>
      <p:sp>
        <p:nvSpPr>
          <p:cNvPr id="3" name="Content Placeholder 2"/>
          <p:cNvSpPr>
            <a:spLocks noGrp="1"/>
          </p:cNvSpPr>
          <p:nvPr>
            <p:ph idx="1"/>
          </p:nvPr>
        </p:nvSpPr>
        <p:spPr/>
        <p:txBody>
          <a:bodyPr/>
          <a:lstStyle/>
          <a:p>
            <a:pPr marL="0" indent="0" algn="just">
              <a:buNone/>
            </a:pPr>
            <a:r>
              <a:rPr lang="en-CA" dirty="0"/>
              <a:t>Each case is labeled by one or more integer-valued constants or constant expressions. If a case matches the expression value, execution starts at that case. All case expressions must be different. The case labeled default is executed if none of the other cases are satisfied. A default is optional; if it isn't there and if none of the cases match, no action at all takes place. Cases and the default clause can occur in any order. </a:t>
            </a:r>
          </a:p>
        </p:txBody>
      </p:sp>
    </p:spTree>
    <p:extLst>
      <p:ext uri="{BB962C8B-B14F-4D97-AF65-F5344CB8AC3E}">
        <p14:creationId xmlns:p14="http://schemas.microsoft.com/office/powerpoint/2010/main" val="1636643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lgn="just">
              <a:buNone/>
            </a:pPr>
            <a:r>
              <a:rPr lang="en-CA" dirty="0"/>
              <a:t>The break statement causes an immediate exit from the switch. Because cases serve just as labels, after the code for one case is done, execution falls through to the next unless you take explicit action to escape. break and return are the most common ways to leave a switch. A break statement can also be used to force an immediate exit from while, for, and do </a:t>
            </a:r>
            <a:r>
              <a:rPr lang="en-CA" dirty="0" smtClean="0"/>
              <a:t>loops. </a:t>
            </a:r>
          </a:p>
          <a:p>
            <a:pPr marL="0" indent="0" algn="just">
              <a:buNone/>
            </a:pPr>
            <a:r>
              <a:rPr lang="en-CA" dirty="0" smtClean="0"/>
              <a:t>Example:</a:t>
            </a:r>
          </a:p>
          <a:p>
            <a:pPr marL="0" indent="0" algn="just">
              <a:buNone/>
            </a:pPr>
            <a:r>
              <a:rPr lang="en-CA" b="1" dirty="0" smtClean="0">
                <a:solidFill>
                  <a:srgbClr val="FF0000"/>
                </a:solidFill>
              </a:rPr>
              <a:t>Simple Calculator Using Switch</a:t>
            </a:r>
          </a:p>
        </p:txBody>
      </p:sp>
    </p:spTree>
    <p:extLst>
      <p:ext uri="{BB962C8B-B14F-4D97-AF65-F5344CB8AC3E}">
        <p14:creationId xmlns:p14="http://schemas.microsoft.com/office/powerpoint/2010/main" val="826910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275126" cy="7287491"/>
          </a:xfrm>
        </p:spPr>
        <p:txBody>
          <a:bodyPr>
            <a:noAutofit/>
          </a:bodyPr>
          <a:lstStyle/>
          <a:p>
            <a:pPr marL="0" indent="0">
              <a:buNone/>
            </a:pPr>
            <a:r>
              <a:rPr lang="en-CA" sz="1100" b="1" dirty="0" err="1" smtClean="0"/>
              <a:t>int</a:t>
            </a:r>
            <a:r>
              <a:rPr lang="en-CA" sz="1100" b="1" dirty="0" smtClean="0"/>
              <a:t> main() {</a:t>
            </a:r>
          </a:p>
          <a:p>
            <a:pPr marL="0" indent="0">
              <a:buNone/>
            </a:pPr>
            <a:r>
              <a:rPr lang="en-CA" sz="1100" b="1" dirty="0" smtClean="0"/>
              <a:t>    char op;</a:t>
            </a:r>
          </a:p>
          <a:p>
            <a:pPr marL="0" indent="0">
              <a:buNone/>
            </a:pPr>
            <a:r>
              <a:rPr lang="en-CA" sz="1100" b="1" dirty="0" smtClean="0"/>
              <a:t>    double num1, num2;</a:t>
            </a:r>
          </a:p>
          <a:p>
            <a:pPr marL="0" indent="0">
              <a:buNone/>
            </a:pPr>
            <a:r>
              <a:rPr lang="en-CA" sz="1100" b="1" dirty="0" smtClean="0"/>
              <a:t>    </a:t>
            </a:r>
            <a:r>
              <a:rPr lang="en-CA" sz="1100" b="1" dirty="0" err="1" smtClean="0"/>
              <a:t>cout</a:t>
            </a:r>
            <a:r>
              <a:rPr lang="en-CA" sz="1100" b="1" dirty="0" smtClean="0"/>
              <a:t> &lt;&lt; "Enter an operator (+, -, *, /): ";</a:t>
            </a:r>
          </a:p>
          <a:p>
            <a:pPr marL="0" indent="0">
              <a:buNone/>
            </a:pPr>
            <a:r>
              <a:rPr lang="en-CA" sz="1100" b="1" dirty="0" smtClean="0"/>
              <a:t>    </a:t>
            </a:r>
            <a:r>
              <a:rPr lang="en-CA" sz="1100" b="1" dirty="0" err="1" smtClean="0"/>
              <a:t>cin</a:t>
            </a:r>
            <a:r>
              <a:rPr lang="en-CA" sz="1100" b="1" dirty="0" smtClean="0"/>
              <a:t> &gt;&gt; op;</a:t>
            </a:r>
          </a:p>
          <a:p>
            <a:pPr marL="0" indent="0">
              <a:buNone/>
            </a:pPr>
            <a:r>
              <a:rPr lang="en-CA" sz="1100" b="1" dirty="0" smtClean="0"/>
              <a:t>    </a:t>
            </a:r>
            <a:r>
              <a:rPr lang="en-CA" sz="1100" b="1" dirty="0" err="1" smtClean="0"/>
              <a:t>cout</a:t>
            </a:r>
            <a:r>
              <a:rPr lang="en-CA" sz="1100" b="1" dirty="0" smtClean="0"/>
              <a:t> &lt;&lt; "Enter two numbers: ";</a:t>
            </a:r>
          </a:p>
          <a:p>
            <a:pPr marL="0" indent="0">
              <a:buNone/>
            </a:pPr>
            <a:r>
              <a:rPr lang="en-CA" sz="1100" b="1" dirty="0" smtClean="0"/>
              <a:t>    </a:t>
            </a:r>
            <a:r>
              <a:rPr lang="en-CA" sz="1100" b="1" dirty="0" err="1" smtClean="0"/>
              <a:t>cin</a:t>
            </a:r>
            <a:r>
              <a:rPr lang="en-CA" sz="1100" b="1" dirty="0" smtClean="0"/>
              <a:t> &gt;&gt; num1 &gt;&gt; num2;</a:t>
            </a:r>
          </a:p>
          <a:p>
            <a:pPr marL="0" indent="0">
              <a:buNone/>
            </a:pPr>
            <a:r>
              <a:rPr lang="en-CA" sz="1100" b="1" dirty="0" smtClean="0"/>
              <a:t>    switch (op) {</a:t>
            </a:r>
          </a:p>
          <a:p>
            <a:pPr marL="0" indent="0">
              <a:buNone/>
            </a:pPr>
            <a:r>
              <a:rPr lang="en-CA" sz="1100" b="1" dirty="0" smtClean="0"/>
              <a:t>        case '+':</a:t>
            </a:r>
          </a:p>
          <a:p>
            <a:pPr marL="0" indent="0">
              <a:buNone/>
            </a:pPr>
            <a:r>
              <a:rPr lang="en-CA" sz="1100" b="1" dirty="0" smtClean="0"/>
              <a:t>            </a:t>
            </a:r>
            <a:r>
              <a:rPr lang="en-CA" sz="1100" b="1" dirty="0" err="1" smtClean="0"/>
              <a:t>cout</a:t>
            </a:r>
            <a:r>
              <a:rPr lang="en-CA" sz="1100" b="1" dirty="0" smtClean="0"/>
              <a:t> &lt;&lt; "Result: " &lt;&lt; num1 + num2 &lt;&lt; </a:t>
            </a:r>
            <a:r>
              <a:rPr lang="en-CA" sz="1100" b="1" dirty="0" err="1" smtClean="0"/>
              <a:t>endl</a:t>
            </a:r>
            <a:r>
              <a:rPr lang="en-CA" sz="1100" b="1" dirty="0" smtClean="0"/>
              <a:t>;</a:t>
            </a:r>
          </a:p>
          <a:p>
            <a:pPr marL="0" indent="0">
              <a:buNone/>
            </a:pPr>
            <a:r>
              <a:rPr lang="en-CA" sz="1100" b="1" dirty="0" smtClean="0"/>
              <a:t>            break;</a:t>
            </a:r>
          </a:p>
          <a:p>
            <a:pPr marL="0" indent="0">
              <a:buNone/>
            </a:pPr>
            <a:r>
              <a:rPr lang="en-CA" sz="1100" b="1" dirty="0" smtClean="0"/>
              <a:t>        case '-':</a:t>
            </a:r>
          </a:p>
          <a:p>
            <a:pPr marL="0" indent="0">
              <a:buNone/>
            </a:pPr>
            <a:r>
              <a:rPr lang="en-CA" sz="1100" b="1" dirty="0" smtClean="0"/>
              <a:t>            </a:t>
            </a:r>
            <a:r>
              <a:rPr lang="en-CA" sz="1100" b="1" dirty="0" err="1" smtClean="0"/>
              <a:t>cout</a:t>
            </a:r>
            <a:r>
              <a:rPr lang="en-CA" sz="1100" b="1" dirty="0" smtClean="0"/>
              <a:t> &lt;&lt; "Result: " &lt;&lt; num1 - num2 &lt;&lt; </a:t>
            </a:r>
            <a:r>
              <a:rPr lang="en-CA" sz="1100" b="1" dirty="0" err="1" smtClean="0"/>
              <a:t>endl</a:t>
            </a:r>
            <a:r>
              <a:rPr lang="en-CA" sz="1100" b="1" dirty="0" smtClean="0"/>
              <a:t>;</a:t>
            </a:r>
          </a:p>
          <a:p>
            <a:pPr marL="0" indent="0">
              <a:buNone/>
            </a:pPr>
            <a:r>
              <a:rPr lang="en-CA" sz="1100" b="1" dirty="0" smtClean="0"/>
              <a:t>            break;</a:t>
            </a:r>
          </a:p>
          <a:p>
            <a:pPr marL="0" indent="0">
              <a:buNone/>
            </a:pPr>
            <a:r>
              <a:rPr lang="en-CA" sz="1100" b="1" dirty="0" smtClean="0"/>
              <a:t>        case '*':</a:t>
            </a:r>
          </a:p>
          <a:p>
            <a:pPr marL="0" indent="0">
              <a:buNone/>
            </a:pPr>
            <a:r>
              <a:rPr lang="en-CA" sz="1100" b="1" dirty="0" smtClean="0"/>
              <a:t>            </a:t>
            </a:r>
            <a:r>
              <a:rPr lang="en-CA" sz="1100" b="1" dirty="0" err="1" smtClean="0"/>
              <a:t>cout</a:t>
            </a:r>
            <a:r>
              <a:rPr lang="en-CA" sz="1100" b="1" dirty="0" smtClean="0"/>
              <a:t> &lt;&lt; "Result: " &lt;&lt; num1 * num2 &lt;&lt; </a:t>
            </a:r>
            <a:r>
              <a:rPr lang="en-CA" sz="1100" b="1" dirty="0" err="1" smtClean="0"/>
              <a:t>endl</a:t>
            </a:r>
            <a:r>
              <a:rPr lang="en-CA" sz="1100" b="1" dirty="0" smtClean="0"/>
              <a:t>;</a:t>
            </a:r>
          </a:p>
          <a:p>
            <a:pPr marL="0" indent="0">
              <a:buNone/>
            </a:pPr>
            <a:r>
              <a:rPr lang="en-CA" sz="1100" b="1" dirty="0" smtClean="0"/>
              <a:t>            break;</a:t>
            </a:r>
          </a:p>
          <a:p>
            <a:pPr marL="0" indent="0">
              <a:buNone/>
            </a:pPr>
            <a:r>
              <a:rPr lang="en-CA" sz="1100" b="1" dirty="0" smtClean="0"/>
              <a:t>        case '/':</a:t>
            </a:r>
          </a:p>
          <a:p>
            <a:pPr marL="0" indent="0">
              <a:buNone/>
            </a:pPr>
            <a:r>
              <a:rPr lang="en-CA" sz="1100" b="1" dirty="0" smtClean="0"/>
              <a:t>            if (num2 != 0)</a:t>
            </a:r>
          </a:p>
          <a:p>
            <a:pPr marL="0" indent="0">
              <a:buNone/>
            </a:pPr>
            <a:r>
              <a:rPr lang="en-CA" sz="1100" b="1" dirty="0" smtClean="0"/>
              <a:t>                </a:t>
            </a:r>
            <a:r>
              <a:rPr lang="en-CA" sz="1100" b="1" dirty="0" err="1" smtClean="0"/>
              <a:t>cout</a:t>
            </a:r>
            <a:r>
              <a:rPr lang="en-CA" sz="1100" b="1" dirty="0" smtClean="0"/>
              <a:t> &lt;&lt; "Result: " &lt;&lt; num1 / num2 &lt;&lt; </a:t>
            </a:r>
            <a:r>
              <a:rPr lang="en-CA" sz="1100" b="1" dirty="0" err="1" smtClean="0"/>
              <a:t>endl</a:t>
            </a:r>
            <a:r>
              <a:rPr lang="en-CA" sz="1100" b="1" dirty="0" smtClean="0"/>
              <a:t>;</a:t>
            </a:r>
          </a:p>
          <a:p>
            <a:pPr marL="0" indent="0">
              <a:buNone/>
            </a:pPr>
            <a:r>
              <a:rPr lang="en-CA" sz="1100" b="1" dirty="0" smtClean="0"/>
              <a:t>            else</a:t>
            </a:r>
          </a:p>
          <a:p>
            <a:pPr marL="0" indent="0">
              <a:buNone/>
            </a:pPr>
            <a:r>
              <a:rPr lang="en-CA" sz="1100" b="1" dirty="0" smtClean="0"/>
              <a:t>                </a:t>
            </a:r>
            <a:r>
              <a:rPr lang="en-CA" sz="1100" b="1" dirty="0" err="1" smtClean="0"/>
              <a:t>cout</a:t>
            </a:r>
            <a:r>
              <a:rPr lang="en-CA" sz="1100" b="1" dirty="0" smtClean="0"/>
              <a:t> &lt;&lt; "Error! Division by zero." &lt;&lt; </a:t>
            </a:r>
            <a:r>
              <a:rPr lang="en-CA" sz="1100" b="1" dirty="0" err="1" smtClean="0"/>
              <a:t>endl</a:t>
            </a:r>
            <a:r>
              <a:rPr lang="en-CA" sz="1100" b="1" dirty="0" smtClean="0"/>
              <a:t>;</a:t>
            </a:r>
          </a:p>
          <a:p>
            <a:pPr marL="0" indent="0">
              <a:buNone/>
            </a:pPr>
            <a:r>
              <a:rPr lang="en-CA" sz="1100" b="1" dirty="0" smtClean="0"/>
              <a:t>            break;</a:t>
            </a:r>
          </a:p>
          <a:p>
            <a:pPr marL="0" indent="0">
              <a:buNone/>
            </a:pPr>
            <a:r>
              <a:rPr lang="en-CA" sz="1100" b="1" dirty="0" smtClean="0"/>
              <a:t>        default:</a:t>
            </a:r>
          </a:p>
          <a:p>
            <a:pPr marL="0" indent="0">
              <a:buNone/>
            </a:pPr>
            <a:r>
              <a:rPr lang="en-CA" sz="1100" b="1" dirty="0" smtClean="0"/>
              <a:t>            </a:t>
            </a:r>
            <a:r>
              <a:rPr lang="en-CA" sz="1100" b="1" dirty="0" err="1" smtClean="0"/>
              <a:t>cout</a:t>
            </a:r>
            <a:r>
              <a:rPr lang="en-CA" sz="1100" b="1" dirty="0" smtClean="0"/>
              <a:t> &lt;&lt; "Invalid operator!" &lt;&lt; </a:t>
            </a:r>
            <a:r>
              <a:rPr lang="en-CA" sz="1100" b="1" dirty="0" err="1" smtClean="0"/>
              <a:t>endl</a:t>
            </a:r>
            <a:r>
              <a:rPr lang="en-CA" sz="1100" b="1" dirty="0" smtClean="0"/>
              <a:t>;</a:t>
            </a:r>
          </a:p>
          <a:p>
            <a:pPr marL="0" indent="0">
              <a:buNone/>
            </a:pPr>
            <a:r>
              <a:rPr lang="en-CA" sz="1100" b="1" dirty="0" smtClean="0"/>
              <a:t>    }</a:t>
            </a:r>
          </a:p>
          <a:p>
            <a:pPr marL="0" indent="0">
              <a:buNone/>
            </a:pPr>
            <a:r>
              <a:rPr lang="en-CA" sz="1100" b="1" dirty="0" smtClean="0"/>
              <a:t>    return 0;</a:t>
            </a:r>
          </a:p>
          <a:p>
            <a:pPr marL="0" indent="0">
              <a:buNone/>
            </a:pPr>
            <a:r>
              <a:rPr lang="en-CA" sz="1100" b="1" dirty="0" smtClean="0"/>
              <a:t>}</a:t>
            </a:r>
            <a:endParaRPr lang="en-CA" sz="1100" b="1" dirty="0"/>
          </a:p>
        </p:txBody>
      </p:sp>
    </p:spTree>
    <p:extLst>
      <p:ext uri="{BB962C8B-B14F-4D97-AF65-F5344CB8AC3E}">
        <p14:creationId xmlns:p14="http://schemas.microsoft.com/office/powerpoint/2010/main" val="4267186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679</Words>
  <Application>Microsoft Office PowerPoint</Application>
  <PresentationFormat>Widescreen</PresentationFormat>
  <Paragraphs>89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Programming Fundamentals </vt:lpstr>
      <vt:lpstr>Else-If </vt:lpstr>
      <vt:lpstr>Else-If </vt:lpstr>
      <vt:lpstr>Nested if-else example</vt:lpstr>
      <vt:lpstr>Solution</vt:lpstr>
      <vt:lpstr>Switch </vt:lpstr>
      <vt:lpstr>Switch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Fundamentals </dc:title>
  <dc:creator>Microsoft account</dc:creator>
  <cp:lastModifiedBy>Microsoft account</cp:lastModifiedBy>
  <cp:revision>35</cp:revision>
  <dcterms:created xsi:type="dcterms:W3CDTF">2025-02-27T16:24:48Z</dcterms:created>
  <dcterms:modified xsi:type="dcterms:W3CDTF">2025-02-27T17:12:01Z</dcterms:modified>
</cp:coreProperties>
</file>