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mamushtaq@gcu.edu.p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Programming Fundamentals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Ms. Asma </a:t>
            </a:r>
            <a:r>
              <a:rPr lang="en-CA" dirty="0" err="1" smtClean="0"/>
              <a:t>Mushtaq</a:t>
            </a:r>
            <a:endParaRPr lang="en-CA" dirty="0" smtClean="0"/>
          </a:p>
          <a:p>
            <a:r>
              <a:rPr lang="en-CA" dirty="0" smtClean="0">
                <a:hlinkClick r:id="rId2"/>
              </a:rPr>
              <a:t>asmamushtaq@gcu.edu.pk</a:t>
            </a:r>
            <a:endParaRPr lang="en-CA" dirty="0" smtClean="0"/>
          </a:p>
          <a:p>
            <a:r>
              <a:rPr lang="en-CA" dirty="0" smtClean="0"/>
              <a:t>LECTURE 5</a:t>
            </a:r>
          </a:p>
          <a:p>
            <a:r>
              <a:rPr lang="en-CA" dirty="0" smtClean="0"/>
              <a:t>03-03-2025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16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sz="2400" dirty="0"/>
              <a:t>A structure is a collection of simple variables. The variables in a structure can be of different types: Some can be </a:t>
            </a:r>
            <a:r>
              <a:rPr lang="en-CA" sz="2400" dirty="0" err="1"/>
              <a:t>int</a:t>
            </a:r>
            <a:r>
              <a:rPr lang="en-CA" sz="2400" dirty="0"/>
              <a:t>, some can be float, and so 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2" y="3102863"/>
            <a:ext cx="722095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in C++ (Example)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2400" dirty="0" err="1" smtClean="0">
                <a:solidFill>
                  <a:srgbClr val="FF0000"/>
                </a:solidFill>
              </a:rPr>
              <a:t>struct</a:t>
            </a:r>
            <a:r>
              <a:rPr lang="en-CA" sz="2400" dirty="0" smtClean="0">
                <a:solidFill>
                  <a:srgbClr val="FF0000"/>
                </a:solidFill>
              </a:rPr>
              <a:t> </a:t>
            </a:r>
            <a:r>
              <a:rPr lang="en-CA" sz="2400" dirty="0">
                <a:solidFill>
                  <a:srgbClr val="FF0000"/>
                </a:solidFill>
              </a:rPr>
              <a:t>part //declare a structure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rgbClr val="FF0000"/>
                </a:solidFill>
              </a:rPr>
              <a:t>{</a:t>
            </a:r>
          </a:p>
          <a:p>
            <a:pPr marL="457200" lvl="1" indent="0">
              <a:buNone/>
            </a:pPr>
            <a:r>
              <a:rPr lang="en-CA" sz="2400" dirty="0" err="1">
                <a:solidFill>
                  <a:srgbClr val="FF0000"/>
                </a:solidFill>
              </a:rPr>
              <a:t>int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modelnumber</a:t>
            </a:r>
            <a:r>
              <a:rPr lang="en-CA" sz="2400" dirty="0">
                <a:solidFill>
                  <a:srgbClr val="FF0000"/>
                </a:solidFill>
              </a:rPr>
              <a:t>; //ID number of widget</a:t>
            </a:r>
          </a:p>
          <a:p>
            <a:pPr marL="457200" lvl="1" indent="0">
              <a:buNone/>
            </a:pPr>
            <a:r>
              <a:rPr lang="en-CA" sz="2400" dirty="0" err="1">
                <a:solidFill>
                  <a:srgbClr val="FF0000"/>
                </a:solidFill>
              </a:rPr>
              <a:t>int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partnumber</a:t>
            </a:r>
            <a:r>
              <a:rPr lang="en-CA" sz="2400" dirty="0">
                <a:solidFill>
                  <a:srgbClr val="FF0000"/>
                </a:solidFill>
              </a:rPr>
              <a:t>; //ID number of widget part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rgbClr val="FF0000"/>
                </a:solidFill>
              </a:rPr>
              <a:t>float cost; //cost of part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rgbClr val="FF0000"/>
                </a:solidFill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2261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828457"/>
            <a:ext cx="10446974" cy="434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600" b="1" dirty="0" err="1"/>
              <a:t>int</a:t>
            </a:r>
            <a:r>
              <a:rPr lang="en-CA" sz="1600" b="1" dirty="0"/>
              <a:t> main()</a:t>
            </a:r>
          </a:p>
          <a:p>
            <a:pPr marL="0" indent="0">
              <a:buNone/>
            </a:pPr>
            <a:r>
              <a:rPr lang="en-CA" sz="1600" b="1" dirty="0"/>
              <a:t>{</a:t>
            </a:r>
          </a:p>
          <a:p>
            <a:pPr marL="0" indent="0">
              <a:buNone/>
            </a:pPr>
            <a:r>
              <a:rPr lang="en-CA" sz="1600" b="1" dirty="0"/>
              <a:t>part part1; //define a structure variable</a:t>
            </a:r>
          </a:p>
          <a:p>
            <a:pPr marL="0" indent="0">
              <a:buNone/>
            </a:pPr>
            <a:r>
              <a:rPr lang="en-CA" sz="1600" b="1" dirty="0"/>
              <a:t>part1.modelnumber = 6244; //give values to structure members</a:t>
            </a:r>
          </a:p>
          <a:p>
            <a:pPr marL="0" indent="0">
              <a:buNone/>
            </a:pPr>
            <a:r>
              <a:rPr lang="en-CA" sz="1600" b="1" dirty="0"/>
              <a:t>part1.partnumber = 373;</a:t>
            </a:r>
          </a:p>
          <a:p>
            <a:pPr marL="0" indent="0">
              <a:buNone/>
            </a:pPr>
            <a:r>
              <a:rPr lang="en-CA" sz="1600" b="1" dirty="0"/>
              <a:t>part1.cost = 217.55F;</a:t>
            </a:r>
          </a:p>
          <a:p>
            <a:pPr marL="0" indent="0">
              <a:buNone/>
            </a:pPr>
            <a:r>
              <a:rPr lang="en-CA" sz="1600" b="1" dirty="0"/>
              <a:t>//display structure members</a:t>
            </a:r>
          </a:p>
          <a:p>
            <a:pPr marL="0" indent="0">
              <a:buNone/>
            </a:pPr>
            <a:r>
              <a:rPr lang="en-CA" sz="1600" b="1" dirty="0" err="1"/>
              <a:t>cout</a:t>
            </a:r>
            <a:r>
              <a:rPr lang="en-CA" sz="1600" b="1" dirty="0"/>
              <a:t> &lt;&lt; “Model “ &lt;&lt; part1.modelnumber;</a:t>
            </a:r>
          </a:p>
          <a:p>
            <a:pPr marL="0" indent="0">
              <a:buNone/>
            </a:pPr>
            <a:r>
              <a:rPr lang="en-CA" sz="1600" b="1" dirty="0" err="1"/>
              <a:t>cout</a:t>
            </a:r>
            <a:r>
              <a:rPr lang="en-CA" sz="1600" b="1" dirty="0"/>
              <a:t> &lt;&lt; “, part “ &lt;&lt; part1.partnumber;</a:t>
            </a:r>
          </a:p>
          <a:p>
            <a:pPr marL="0" indent="0">
              <a:buNone/>
            </a:pPr>
            <a:r>
              <a:rPr lang="en-CA" sz="1600" b="1" dirty="0" err="1"/>
              <a:t>cout</a:t>
            </a:r>
            <a:r>
              <a:rPr lang="en-CA" sz="1600" b="1" dirty="0"/>
              <a:t> &lt;&lt; “, costs $” &lt;&lt; part1.cost &lt;&lt; </a:t>
            </a:r>
            <a:r>
              <a:rPr lang="en-CA" sz="1600" b="1" dirty="0" err="1"/>
              <a:t>endl</a:t>
            </a:r>
            <a:r>
              <a:rPr lang="en-CA" sz="1600" b="1" dirty="0"/>
              <a:t>;</a:t>
            </a:r>
          </a:p>
          <a:p>
            <a:pPr marL="0" indent="0">
              <a:buNone/>
            </a:pPr>
            <a:r>
              <a:rPr lang="en-CA" sz="1600" b="1" dirty="0"/>
              <a:t>return 0;</a:t>
            </a:r>
          </a:p>
          <a:p>
            <a:pPr marL="0" indent="0">
              <a:buNone/>
            </a:pPr>
            <a:r>
              <a:rPr lang="en-CA" sz="16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50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sz="2800" dirty="0"/>
              <a:t>The structure </a:t>
            </a:r>
            <a:r>
              <a:rPr lang="en-CA" sz="2800" dirty="0" smtClean="0"/>
              <a:t>definition serves </a:t>
            </a:r>
            <a:r>
              <a:rPr lang="en-CA" sz="2800" dirty="0"/>
              <a:t>only as a blueprint for the creation of variables of </a:t>
            </a:r>
            <a:r>
              <a:rPr lang="en-CA" sz="2800" dirty="0" smtClean="0"/>
              <a:t>type part</a:t>
            </a:r>
            <a:r>
              <a:rPr lang="en-CA" sz="2800" dirty="0"/>
              <a:t>. It does not itself create any structure variables; that is, it does not set aside any space </a:t>
            </a:r>
            <a:r>
              <a:rPr lang="en-CA" sz="2800" dirty="0" smtClean="0"/>
              <a:t>in memory </a:t>
            </a:r>
            <a:r>
              <a:rPr lang="en-CA" sz="2800" dirty="0"/>
              <a:t>or even name any variables. This is unlike the definition of a simple variable, </a:t>
            </a:r>
            <a:r>
              <a:rPr lang="en-CA" sz="2800" dirty="0" smtClean="0"/>
              <a:t>which does </a:t>
            </a:r>
            <a:r>
              <a:rPr lang="en-CA" sz="2800" dirty="0"/>
              <a:t>set aside memory. A structure definition is merely a specification for how structure </a:t>
            </a:r>
            <a:r>
              <a:rPr lang="en-CA" sz="2800" dirty="0" smtClean="0"/>
              <a:t>variables will </a:t>
            </a:r>
            <a:r>
              <a:rPr lang="en-CA" sz="2800" dirty="0"/>
              <a:t>look when they are defined.</a:t>
            </a:r>
          </a:p>
        </p:txBody>
      </p:sp>
    </p:spTree>
    <p:extLst>
      <p:ext uri="{BB962C8B-B14F-4D97-AF65-F5344CB8AC3E}">
        <p14:creationId xmlns:p14="http://schemas.microsoft.com/office/powerpoint/2010/main" val="29680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CA" dirty="0"/>
              <a:t>Suppose you want to create a drawing or architectural program that uses the English system. </a:t>
            </a:r>
            <a:r>
              <a:rPr lang="en-CA" dirty="0" smtClean="0"/>
              <a:t>It will </a:t>
            </a:r>
            <a:r>
              <a:rPr lang="en-CA" dirty="0"/>
              <a:t>be convenient to store distances as two numbers, representing feet and inches.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 err="1"/>
              <a:t>struct</a:t>
            </a:r>
            <a:r>
              <a:rPr lang="en-CA" dirty="0"/>
              <a:t> Distance //English distance</a:t>
            </a:r>
          </a:p>
          <a:p>
            <a:pPr marL="0" indent="0">
              <a:buNone/>
            </a:pPr>
            <a:r>
              <a:rPr lang="en-CA" dirty="0"/>
              <a:t>{</a:t>
            </a:r>
          </a:p>
          <a:p>
            <a:pPr marL="0" indent="0">
              <a:buNone/>
            </a:pPr>
            <a:r>
              <a:rPr lang="en-CA" dirty="0" err="1"/>
              <a:t>int</a:t>
            </a:r>
            <a:r>
              <a:rPr lang="en-CA" dirty="0"/>
              <a:t> feet;</a:t>
            </a:r>
          </a:p>
          <a:p>
            <a:pPr marL="0" indent="0">
              <a:buNone/>
            </a:pPr>
            <a:r>
              <a:rPr lang="en-CA" dirty="0"/>
              <a:t>float inches;</a:t>
            </a:r>
          </a:p>
          <a:p>
            <a:pPr marL="0" indent="0">
              <a:buNone/>
            </a:pPr>
            <a:r>
              <a:rPr lang="en-CA" dirty="0" smtClean="0"/>
              <a:t>};</a:t>
            </a:r>
          </a:p>
          <a:p>
            <a:pPr marL="0" indent="0">
              <a:buNone/>
            </a:pPr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pPr marL="0" indent="0">
              <a:buNone/>
            </a:pPr>
            <a:r>
              <a:rPr lang="en-CA" dirty="0"/>
              <a:t>{</a:t>
            </a:r>
          </a:p>
          <a:p>
            <a:pPr marL="0" indent="0">
              <a:buNone/>
            </a:pPr>
            <a:r>
              <a:rPr lang="en-CA" dirty="0"/>
              <a:t>Distance d1, d3; //define two lengths</a:t>
            </a:r>
          </a:p>
          <a:p>
            <a:pPr marL="0" indent="0">
              <a:buNone/>
            </a:pPr>
            <a:r>
              <a:rPr lang="en-CA" dirty="0"/>
              <a:t>Distance d2 = { 11, 6.25 }; //define &amp; initialize one length</a:t>
            </a:r>
          </a:p>
          <a:p>
            <a:pPr marL="0" indent="0">
              <a:buNone/>
            </a:pPr>
            <a:r>
              <a:rPr lang="en-CA" dirty="0"/>
              <a:t>//get length d1 from user</a:t>
            </a:r>
          </a:p>
          <a:p>
            <a:pPr marL="0" indent="0">
              <a:buNone/>
            </a:pPr>
            <a:r>
              <a:rPr lang="en-CA" dirty="0" err="1"/>
              <a:t>cout</a:t>
            </a:r>
            <a:r>
              <a:rPr lang="en-CA" dirty="0"/>
              <a:t> &lt;&lt; “\</a:t>
            </a:r>
            <a:r>
              <a:rPr lang="en-CA" dirty="0" err="1"/>
              <a:t>nEnter</a:t>
            </a:r>
            <a:r>
              <a:rPr lang="en-CA" dirty="0"/>
              <a:t> feet: “; </a:t>
            </a:r>
            <a:r>
              <a:rPr lang="en-CA" dirty="0" err="1"/>
              <a:t>cin</a:t>
            </a:r>
            <a:r>
              <a:rPr lang="en-CA" dirty="0"/>
              <a:t> &gt;&gt; d1.feet;</a:t>
            </a:r>
          </a:p>
          <a:p>
            <a:pPr marL="0" indent="0">
              <a:buNone/>
            </a:pPr>
            <a:r>
              <a:rPr lang="fr-FR" dirty="0"/>
              <a:t>cout &lt;&lt; “Enter </a:t>
            </a:r>
            <a:r>
              <a:rPr lang="fr-FR" dirty="0" err="1"/>
              <a:t>inches</a:t>
            </a:r>
            <a:r>
              <a:rPr lang="fr-FR" dirty="0"/>
              <a:t>: “; </a:t>
            </a:r>
            <a:r>
              <a:rPr lang="fr-FR" dirty="0" err="1"/>
              <a:t>cin</a:t>
            </a:r>
            <a:r>
              <a:rPr lang="fr-FR" dirty="0"/>
              <a:t> &gt;&gt; d1.inches;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384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828457"/>
            <a:ext cx="10807192" cy="4775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100" b="1" dirty="0"/>
              <a:t>d3.inches = d1.inches + d2.inches; //add the inches</a:t>
            </a:r>
          </a:p>
          <a:p>
            <a:pPr marL="0" indent="0">
              <a:buNone/>
            </a:pPr>
            <a:r>
              <a:rPr lang="en-CA" sz="1100" b="1" dirty="0"/>
              <a:t>d3.feet = 0; //(for possible carry)</a:t>
            </a:r>
          </a:p>
          <a:p>
            <a:pPr marL="0" indent="0">
              <a:buNone/>
            </a:pPr>
            <a:r>
              <a:rPr lang="en-CA" sz="1100" b="1" dirty="0"/>
              <a:t>if(d3.inches &gt;= 12.0) //if total exceeds 12.0,</a:t>
            </a:r>
          </a:p>
          <a:p>
            <a:pPr marL="0" indent="0">
              <a:buNone/>
            </a:pPr>
            <a:r>
              <a:rPr lang="en-CA" sz="1100" b="1" dirty="0"/>
              <a:t>{ //then decrease inches by 12.0</a:t>
            </a:r>
          </a:p>
          <a:p>
            <a:pPr marL="0" indent="0">
              <a:buNone/>
            </a:pPr>
            <a:r>
              <a:rPr lang="en-CA" sz="1100" b="1" dirty="0"/>
              <a:t>d3.inches -= 12.0; //and</a:t>
            </a:r>
          </a:p>
          <a:p>
            <a:pPr marL="0" indent="0">
              <a:buNone/>
            </a:pPr>
            <a:r>
              <a:rPr lang="en-CA" sz="1100" b="1" dirty="0"/>
              <a:t>d3.feet++; //increase feet by 1</a:t>
            </a:r>
          </a:p>
          <a:p>
            <a:pPr marL="0" indent="0">
              <a:buNone/>
            </a:pPr>
            <a:r>
              <a:rPr lang="en-CA" sz="1100" b="1" dirty="0"/>
              <a:t>}</a:t>
            </a:r>
          </a:p>
          <a:p>
            <a:pPr marL="0" indent="0">
              <a:buNone/>
            </a:pPr>
            <a:r>
              <a:rPr lang="en-CA" sz="1100" b="1" dirty="0"/>
              <a:t>d3.feet += d1.feet + d2.feet; //add the feet</a:t>
            </a:r>
          </a:p>
          <a:p>
            <a:pPr marL="0" indent="0">
              <a:buNone/>
            </a:pPr>
            <a:r>
              <a:rPr lang="en-CA" sz="1100" b="1" dirty="0"/>
              <a:t>//display all lengths</a:t>
            </a:r>
          </a:p>
          <a:p>
            <a:pPr marL="0" indent="0">
              <a:buNone/>
            </a:pPr>
            <a:r>
              <a:rPr lang="en-CA" sz="1100" b="1" dirty="0" err="1"/>
              <a:t>cout</a:t>
            </a:r>
            <a:r>
              <a:rPr lang="en-CA" sz="1100" b="1" dirty="0"/>
              <a:t> &lt;&lt; d1.feet &lt;&lt; “\’-” &lt;&lt; d1.inches &lt;&lt; “\” + “;</a:t>
            </a:r>
          </a:p>
          <a:p>
            <a:pPr marL="0" indent="0">
              <a:buNone/>
            </a:pPr>
            <a:r>
              <a:rPr lang="en-CA" sz="1100" b="1" dirty="0" err="1"/>
              <a:t>cout</a:t>
            </a:r>
            <a:r>
              <a:rPr lang="en-CA" sz="1100" b="1" dirty="0"/>
              <a:t> &lt;&lt; d2.feet &lt;&lt; “\’-” &lt;&lt; d2.inches &lt;&lt; “\” = “;</a:t>
            </a:r>
          </a:p>
          <a:p>
            <a:pPr marL="0" indent="0">
              <a:buNone/>
            </a:pPr>
            <a:r>
              <a:rPr lang="en-CA" sz="1100" b="1" dirty="0" err="1"/>
              <a:t>cout</a:t>
            </a:r>
            <a:r>
              <a:rPr lang="en-CA" sz="1100" b="1" dirty="0"/>
              <a:t> &lt;&lt; d3.feet &lt;&lt; “\’-” &lt;&lt; d3.inches &lt;&lt; “\”\n”;</a:t>
            </a:r>
          </a:p>
          <a:p>
            <a:pPr marL="0" indent="0">
              <a:buNone/>
            </a:pPr>
            <a:r>
              <a:rPr lang="en-CA" sz="1100" b="1" dirty="0"/>
              <a:t>return 0;</a:t>
            </a:r>
          </a:p>
          <a:p>
            <a:pPr marL="0" indent="0">
              <a:buNone/>
            </a:pPr>
            <a:r>
              <a:rPr lang="en-CA" sz="11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831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Problems using switch statements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A" dirty="0" smtClean="0"/>
              <a:t>Write a C++ program for checking the day of week. For example, if user presses 1 then its Monday, 2 its Tuesday and so on. </a:t>
            </a:r>
          </a:p>
          <a:p>
            <a:pPr algn="just"/>
            <a:r>
              <a:rPr lang="en-CA" dirty="0" smtClean="0"/>
              <a:t>Write a C++ Program to Convert </a:t>
            </a:r>
            <a:r>
              <a:rPr lang="en-CA" dirty="0"/>
              <a:t>Number to Month </a:t>
            </a:r>
            <a:r>
              <a:rPr lang="en-CA" dirty="0" smtClean="0"/>
              <a:t>Name</a:t>
            </a:r>
          </a:p>
          <a:p>
            <a:pPr marL="914400" lvl="2" indent="0" algn="just">
              <a:buNone/>
            </a:pPr>
            <a:r>
              <a:rPr lang="en-CA" dirty="0" smtClean="0"/>
              <a:t>1-January </a:t>
            </a:r>
          </a:p>
          <a:p>
            <a:pPr marL="914400" lvl="2" indent="0" algn="just">
              <a:buNone/>
            </a:pPr>
            <a:r>
              <a:rPr lang="en-CA" dirty="0" smtClean="0"/>
              <a:t>2-February </a:t>
            </a:r>
          </a:p>
          <a:p>
            <a:pPr algn="just"/>
            <a:r>
              <a:rPr lang="en-CA" dirty="0" smtClean="0"/>
              <a:t>Write a program that displays your location in 2D using (</a:t>
            </a:r>
            <a:r>
              <a:rPr lang="en-CA" dirty="0" err="1" smtClean="0"/>
              <a:t>x,y</a:t>
            </a:r>
            <a:r>
              <a:rPr lang="en-CA" dirty="0" smtClean="0"/>
              <a:t>). Then ask the user to shift the location in (</a:t>
            </a:r>
            <a:r>
              <a:rPr lang="en-CA" dirty="0" err="1" smtClean="0"/>
              <a:t>e,w,n,s</a:t>
            </a:r>
            <a:r>
              <a:rPr lang="en-CA" dirty="0" smtClean="0"/>
              <a:t>) by typing e (east), w (west), n (north), and s(south). Do this problem using nested if-else and switch statements. </a:t>
            </a:r>
          </a:p>
          <a:p>
            <a:pPr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07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Menu-Driven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930400"/>
            <a:ext cx="11979564" cy="4765963"/>
          </a:xfrm>
        </p:spPr>
        <p:txBody>
          <a:bodyPr>
            <a:normAutofit/>
          </a:bodyPr>
          <a:lstStyle/>
          <a:p>
            <a:r>
              <a:rPr lang="en-CA" dirty="0"/>
              <a:t>This program displays a menu to the user and performs different actions based on the user's choice using a switch statement</a:t>
            </a:r>
            <a:r>
              <a:rPr lang="en-CA" dirty="0" smtClean="0"/>
              <a:t>.</a:t>
            </a:r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72" y="2816180"/>
            <a:ext cx="3096057" cy="392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74" y="2816180"/>
            <a:ext cx="3592945" cy="40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CA" dirty="0"/>
              <a:t>This program simulates a traffic light and prints the appropriate action based on the light color using a switch statement.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268" y="2126936"/>
            <a:ext cx="5106113" cy="346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34" y="2344696"/>
            <a:ext cx="3810532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Conditional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CA" i="1" dirty="0" smtClean="0"/>
              <a:t>The conditional </a:t>
            </a:r>
            <a:r>
              <a:rPr lang="en-CA" dirty="0" smtClean="0"/>
              <a:t>operator consists </a:t>
            </a:r>
            <a:r>
              <a:rPr lang="en-CA" dirty="0"/>
              <a:t>of two symbols, which operate on three operands. It’s the only such operator in C</a:t>
            </a:r>
            <a:r>
              <a:rPr lang="en-CA" dirty="0" smtClean="0"/>
              <a:t>++; other </a:t>
            </a:r>
            <a:r>
              <a:rPr lang="en-CA" dirty="0"/>
              <a:t>operators operate on one or two operands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/>
              <a:t>min = (alpha&lt;beta) ? alpha : beta;</a:t>
            </a:r>
          </a:p>
          <a:p>
            <a:pPr marL="0" indent="0" algn="just">
              <a:buNone/>
            </a:pPr>
            <a:r>
              <a:rPr lang="en-CA" dirty="0"/>
              <a:t>The part of this statement to the right of the equal sign is called the </a:t>
            </a:r>
            <a:r>
              <a:rPr lang="en-CA" i="1" dirty="0"/>
              <a:t>conditional expression</a:t>
            </a:r>
            <a:r>
              <a:rPr lang="en-CA" dirty="0"/>
              <a:t>:</a:t>
            </a:r>
          </a:p>
          <a:p>
            <a:pPr marL="0" indent="0" algn="just">
              <a:buNone/>
            </a:pPr>
            <a:r>
              <a:rPr lang="en-CA" dirty="0"/>
              <a:t>(alpha&lt;beta) ? alpha : beta // conditional expression</a:t>
            </a:r>
          </a:p>
          <a:p>
            <a:pPr marL="0" indent="0" algn="just">
              <a:buNone/>
            </a:pPr>
            <a:r>
              <a:rPr lang="en-CA" dirty="0"/>
              <a:t>The question mark and the colon make up the conditional operator. The expression before </a:t>
            </a:r>
            <a:r>
              <a:rPr lang="en-CA" dirty="0" smtClean="0"/>
              <a:t>the question mark (alpha&lt;beta) is </a:t>
            </a:r>
            <a:r>
              <a:rPr lang="en-CA" dirty="0"/>
              <a:t>the test expression. </a:t>
            </a:r>
            <a:r>
              <a:rPr lang="en-CA" dirty="0" smtClean="0"/>
              <a:t>Min, alpha </a:t>
            </a:r>
            <a:r>
              <a:rPr lang="en-CA" dirty="0"/>
              <a:t>and beta are the three operands.</a:t>
            </a:r>
          </a:p>
        </p:txBody>
      </p:sp>
    </p:spTree>
    <p:extLst>
      <p:ext uri="{BB962C8B-B14F-4D97-AF65-F5344CB8AC3E}">
        <p14:creationId xmlns:p14="http://schemas.microsoft.com/office/powerpoint/2010/main" val="10132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Conditional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/>
              <a:t>If the test expression is true, the entire conditional expression takes on the value of the </a:t>
            </a:r>
            <a:r>
              <a:rPr lang="en-CA" dirty="0" smtClean="0"/>
              <a:t>operand following </a:t>
            </a:r>
            <a:r>
              <a:rPr lang="en-CA" dirty="0"/>
              <a:t>the question mark: alpha in this example. If the test expression is false, the </a:t>
            </a:r>
            <a:r>
              <a:rPr lang="en-CA" dirty="0" smtClean="0"/>
              <a:t>conditional expression </a:t>
            </a:r>
            <a:r>
              <a:rPr lang="en-CA" dirty="0"/>
              <a:t>takes on the value of the operand following the colon: beta. The </a:t>
            </a:r>
            <a:r>
              <a:rPr lang="en-CA" dirty="0" smtClean="0"/>
              <a:t>parentheses around </a:t>
            </a:r>
            <a:r>
              <a:rPr lang="en-CA" dirty="0"/>
              <a:t>the test expression aren’t needed for the compiler, but they’re customary; they make </a:t>
            </a:r>
            <a:r>
              <a:rPr lang="en-CA" dirty="0" smtClean="0"/>
              <a:t>the statement </a:t>
            </a:r>
            <a:r>
              <a:rPr lang="en-CA" dirty="0"/>
              <a:t>easier to read</a:t>
            </a:r>
          </a:p>
        </p:txBody>
      </p:sp>
    </p:spTree>
    <p:extLst>
      <p:ext uri="{BB962C8B-B14F-4D97-AF65-F5344CB8AC3E}">
        <p14:creationId xmlns:p14="http://schemas.microsoft.com/office/powerpoint/2010/main" val="32068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Chart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883" y="2190750"/>
            <a:ext cx="5593058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Guess the output of the following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pPr marL="0" indent="0">
              <a:buNone/>
            </a:pPr>
            <a:r>
              <a:rPr lang="en-CA" dirty="0" smtClean="0"/>
              <a:t>{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for(</a:t>
            </a:r>
            <a:r>
              <a:rPr lang="en-CA" dirty="0" err="1"/>
              <a:t>int</a:t>
            </a:r>
            <a:r>
              <a:rPr lang="en-CA" dirty="0"/>
              <a:t> j=0; j&lt;80; </a:t>
            </a:r>
            <a:r>
              <a:rPr lang="en-CA" dirty="0" err="1"/>
              <a:t>j++</a:t>
            </a:r>
            <a:r>
              <a:rPr lang="en-CA" dirty="0"/>
              <a:t>) //for every column,</a:t>
            </a:r>
          </a:p>
          <a:p>
            <a:pPr marL="0" indent="0">
              <a:buNone/>
            </a:pPr>
            <a:r>
              <a:rPr lang="en-CA" dirty="0"/>
              <a:t>{ //</a:t>
            </a:r>
            <a:r>
              <a:rPr lang="en-CA" dirty="0" err="1"/>
              <a:t>ch</a:t>
            </a:r>
            <a:r>
              <a:rPr lang="en-CA" dirty="0"/>
              <a:t> is ‘x’ if column is</a:t>
            </a:r>
          </a:p>
          <a:p>
            <a:pPr marL="0" indent="0">
              <a:buNone/>
            </a:pPr>
            <a:r>
              <a:rPr lang="en-CA" dirty="0"/>
              <a:t>char </a:t>
            </a:r>
            <a:r>
              <a:rPr lang="en-CA" dirty="0" err="1"/>
              <a:t>ch</a:t>
            </a:r>
            <a:r>
              <a:rPr lang="en-CA" dirty="0"/>
              <a:t> = (j%8) ? ‘ ‘ : ‘x’; //multiple of 8, and</a:t>
            </a:r>
          </a:p>
          <a:p>
            <a:pPr marL="0" indent="0">
              <a:buNone/>
            </a:pP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ch</a:t>
            </a:r>
            <a:r>
              <a:rPr lang="en-CA" dirty="0"/>
              <a:t>; //’ ‘ (space) otherwise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r>
              <a:rPr lang="en-CA" dirty="0"/>
              <a:t>return 0;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23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CA" dirty="0"/>
              <a:t>Write a statement that uses a conditional operator to set ticket to 1 if speed is </a:t>
            </a:r>
            <a:r>
              <a:rPr lang="en-CA" dirty="0" smtClean="0"/>
              <a:t>greater than </a:t>
            </a:r>
            <a:r>
              <a:rPr lang="en-CA" dirty="0"/>
              <a:t>55, and to 0 otherwise.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ticket = (speed &gt; 55) ? 1 : 0</a:t>
            </a:r>
            <a:r>
              <a:rPr lang="en-CA" dirty="0" smtClean="0"/>
              <a:t>;</a:t>
            </a:r>
          </a:p>
          <a:p>
            <a:pPr algn="just"/>
            <a:r>
              <a:rPr lang="en-CA" dirty="0"/>
              <a:t>Write an expression involving a logical operator that is true if limit is 55 and speed </a:t>
            </a:r>
            <a:r>
              <a:rPr lang="en-CA" dirty="0" smtClean="0"/>
              <a:t>is greater </a:t>
            </a:r>
            <a:r>
              <a:rPr lang="en-CA" dirty="0"/>
              <a:t>than 55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(</a:t>
            </a:r>
            <a:r>
              <a:rPr lang="en-CA" dirty="0"/>
              <a:t>limit == 55 &amp;&amp; speed &gt; 55)</a:t>
            </a:r>
          </a:p>
        </p:txBody>
      </p:sp>
    </p:spTree>
    <p:extLst>
      <p:ext uri="{BB962C8B-B14F-4D97-AF65-F5344CB8AC3E}">
        <p14:creationId xmlns:p14="http://schemas.microsoft.com/office/powerpoint/2010/main" val="22622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85</TotalTime>
  <Words>898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Educational subjects 16x9</vt:lpstr>
      <vt:lpstr>Programming Fundamentals </vt:lpstr>
      <vt:lpstr>Some Problems using switch statements</vt:lpstr>
      <vt:lpstr>Menu-Driven Program</vt:lpstr>
      <vt:lpstr>This program simulates a traffic light and prints the appropriate action based on the light color using a switch statement.</vt:lpstr>
      <vt:lpstr>The Conditional Operator</vt:lpstr>
      <vt:lpstr>The Conditional Operator</vt:lpstr>
      <vt:lpstr>Flow Chart </vt:lpstr>
      <vt:lpstr>Guess the output of the following program</vt:lpstr>
      <vt:lpstr>Write a statement that uses a conditional operator to set ticket to 1 if speed is greater than 55, and to 0 otherwise.</vt:lpstr>
      <vt:lpstr>Structures in C++</vt:lpstr>
      <vt:lpstr>Structures in C++ (Example)</vt:lpstr>
      <vt:lpstr>Structures in C++</vt:lpstr>
      <vt:lpstr>Structures in C++</vt:lpstr>
      <vt:lpstr>Suppose you want to create a drawing or architectural program that uses the English system. It will be convenient to store distances as two numbers, representing feet and inches.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Fundamentals </dc:title>
  <dc:creator>Microsoft account</dc:creator>
  <cp:lastModifiedBy>Microsoft account</cp:lastModifiedBy>
  <cp:revision>63</cp:revision>
  <dcterms:created xsi:type="dcterms:W3CDTF">2025-03-02T17:18:40Z</dcterms:created>
  <dcterms:modified xsi:type="dcterms:W3CDTF">2025-03-03T05:33:19Z</dcterms:modified>
</cp:coreProperties>
</file>