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03" r:id="rId4"/>
  </p:sldMasterIdLst>
  <p:notesMasterIdLst>
    <p:notesMasterId r:id="rId18"/>
  </p:notesMasterIdLst>
  <p:handoutMasterIdLst>
    <p:handoutMasterId r:id="rId19"/>
  </p:handoutMasterIdLst>
  <p:sldIdLst>
    <p:sldId id="276" r:id="rId5"/>
    <p:sldId id="281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9" r:id="rId16"/>
    <p:sldId id="29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FD0F851-EC5A-4D38-B0AD-8093EC10F338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6327" autoAdjust="0"/>
  </p:normalViewPr>
  <p:slideViewPr>
    <p:cSldViewPr snapToGrid="0">
      <p:cViewPr>
        <p:scale>
          <a:sx n="65" d="100"/>
          <a:sy n="65" d="100"/>
        </p:scale>
        <p:origin x="724" y="48"/>
      </p:cViewPr>
      <p:guideLst>
        <p:guide orient="horz" pos="2928"/>
        <p:guide pos="3840"/>
      </p:guideLst>
    </p:cSldViewPr>
  </p:slideViewPr>
  <p:outlineViewPr>
    <p:cViewPr>
      <p:scale>
        <a:sx n="33" d="100"/>
        <a:sy n="33" d="100"/>
      </p:scale>
      <p:origin x="0" y="-51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933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5B022A2D-42FA-4553-8772-8DAE87B769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DD895D-FAE0-4BCC-A867-FF4B70D9BF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8A188-91E3-4091-B70E-E1E6D807C522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C4706EC-595E-4FD0-9EC4-968864CC93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F699D8E-A980-43D3-BFB9-0812FFA36A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EE72E-E5A5-44ED-A736-DB8D8EE9B4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174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02412-B176-4E06-823F-C66FEB3E21FB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42FC2-A162-47B3-989B-571A624149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2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00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856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091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=""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=""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=""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36905426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42464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4377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97100" y="1079500"/>
            <a:ext cx="7797799" cy="2543594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A8224D70-2CA9-3DC4-F002-EC470A48EB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8" name="Freeform: Shape 15">
              <a:extLst>
                <a:ext uri="{FF2B5EF4-FFF2-40B4-BE49-F238E27FC236}">
                  <a16:creationId xmlns="" xmlns:a16="http://schemas.microsoft.com/office/drawing/2014/main" id="{C0B1F33F-4201-2B4E-E8EC-1D07263083EB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="" xmlns:a16="http://schemas.microsoft.com/office/drawing/2014/main" id="{2ED5B178-0506-30BE-93BB-73C02006B988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0" name="Freeform: Shape 17">
                <a:extLst>
                  <a:ext uri="{FF2B5EF4-FFF2-40B4-BE49-F238E27FC236}">
                    <a16:creationId xmlns="" xmlns:a16="http://schemas.microsoft.com/office/drawing/2014/main" id="{B3F854F0-E9B7-2C32-CA3C-FA9719440768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="" xmlns:a16="http://schemas.microsoft.com/office/drawing/2014/main" id="{E8224CDA-DD93-0DF6-7DD9-8328D16060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A3FA5F65-B2C5-BB65-83E3-F195EEE490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26000" y="4099086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377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55FC5AD6-5EA9-4D31-BA29-EE3AABE22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777246"/>
            <a:ext cx="10058400" cy="1097280"/>
          </a:xfrm>
        </p:spPr>
        <p:txBody>
          <a:bodyPr wrap="square" anchor="ctr" anchorCtr="0">
            <a:normAutofit/>
          </a:bodyPr>
          <a:lstStyle>
            <a:lvl1pPr algn="ctr">
              <a:defRPr/>
            </a:lvl1pPr>
          </a:lstStyle>
          <a:p>
            <a:pPr algn="ctr"/>
            <a:r>
              <a:rPr lang="en-US" dirty="0"/>
              <a:t>Click to add title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="" xmlns:a16="http://schemas.microsoft.com/office/drawing/2014/main" id="{F2B970E0-2BF6-DE0A-33F2-E136830CC0F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711243" y="2287435"/>
            <a:ext cx="8769514" cy="3768195"/>
          </a:xfrm>
        </p:spPr>
        <p:txBody>
          <a:bodyPr tIns="182880">
            <a:noAutofit/>
          </a:bodyPr>
          <a:lstStyle>
            <a:lvl1pPr marL="283464" indent="-283464">
              <a:lnSpc>
                <a:spcPct val="100000"/>
              </a:lnSpc>
              <a:spcBef>
                <a:spcPts val="1000"/>
              </a:spcBef>
              <a:defRPr sz="1800"/>
            </a:lvl1pPr>
            <a:lvl2pPr marL="283464">
              <a:lnSpc>
                <a:spcPct val="100000"/>
              </a:lnSpc>
              <a:spcBef>
                <a:spcPts val="1000"/>
              </a:spcBef>
              <a:defRPr sz="1800"/>
            </a:lvl2pPr>
            <a:lvl3pPr indent="-283464">
              <a:lnSpc>
                <a:spcPct val="100000"/>
              </a:lnSpc>
              <a:spcBef>
                <a:spcPts val="1000"/>
              </a:spcBef>
              <a:defRPr sz="1800"/>
            </a:lvl3pPr>
            <a:lvl4pPr>
              <a:lnSpc>
                <a:spcPct val="100000"/>
              </a:lnSpc>
              <a:spcBef>
                <a:spcPts val="1000"/>
              </a:spcBef>
              <a:defRPr sz="1800"/>
            </a:lvl4pPr>
            <a:lvl5pPr indent="-283464">
              <a:lnSpc>
                <a:spcPct val="100000"/>
              </a:lnSpc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51664AFF-309D-433B-B3F0-84A98A207C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19649" y="2057406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3">
            <a:extLst>
              <a:ext uri="{FF2B5EF4-FFF2-40B4-BE49-F238E27FC236}">
                <a16:creationId xmlns="" xmlns:a16="http://schemas.microsoft.com/office/drawing/2014/main" id="{85D87A86-18DB-4F48-991B-B96728C9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  <a:endParaRPr lang="en-US" dirty="0">
              <a:solidFill>
                <a:prstClr val="white">
                  <a:alpha val="70000"/>
                </a:prstClr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="" xmlns:a16="http://schemas.microsoft.com/office/drawing/2014/main" id="{E9F77D95-7E8B-48BA-B550-76A5C29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="" xmlns:a16="http://schemas.microsoft.com/office/drawing/2014/main" id="{5510D382-212F-47D7-A76F-181F226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B2C7C83-D77B-1EFF-5877-DB5DF792E8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1163" y="548640"/>
            <a:ext cx="11109674" cy="57492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64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E6EF848A-75B5-49A0-A26E-E3931F22D9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70326" y="539751"/>
            <a:ext cx="4451349" cy="2082226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="" xmlns:a16="http://schemas.microsoft.com/office/drawing/2014/main" id="{0D20A319-635D-423F-BBAC-55CDC178560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70326" y="4248000"/>
            <a:ext cx="4451349" cy="2082226"/>
          </a:xfrm>
        </p:spPr>
        <p:txBody>
          <a:bodyPr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en-US" dirty="0"/>
              <a:t>Click to add subtitle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31AFB269-EE5A-41D3-BCD6-D9F59CE699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354952" y="3043393"/>
            <a:ext cx="1481845" cy="787628"/>
            <a:chOff x="4987925" y="2840038"/>
            <a:chExt cx="2216150" cy="1177924"/>
          </a:xfrm>
        </p:grpSpPr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45469245-EBD6-4BF4-B555-140F59F51604}"/>
                </a:ext>
              </a:extLst>
            </p:cNvPr>
            <p:cNvSpPr/>
            <p:nvPr/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469BCC58-7D38-43ED-B78C-2D780660AA2B}"/>
                </a:ext>
              </a:extLst>
            </p:cNvPr>
            <p:cNvSpPr/>
            <p:nvPr/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0A8F2EBB-150B-4044-A215-E7B7EAD7429A}"/>
                </a:ext>
              </a:extLst>
            </p:cNvPr>
            <p:cNvSpPr/>
            <p:nvPr/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E3CC0AD8-7413-4C81-9A62-702945CC3BE8}"/>
                </a:ext>
              </a:extLst>
            </p:cNvPr>
            <p:cNvGrpSpPr/>
            <p:nvPr/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41" name="Freeform: Shape 40">
                <a:extLst>
                  <a:ext uri="{FF2B5EF4-FFF2-40B4-BE49-F238E27FC236}">
                    <a16:creationId xmlns="" xmlns:a16="http://schemas.microsoft.com/office/drawing/2014/main" id="{2502799B-0C00-4D54-A631-1E79EAA52AFC}"/>
                  </a:ext>
                </a:extLst>
              </p:cNvPr>
              <p:cNvSpPr/>
              <p:nvPr/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Light"/>
                  <a:ea typeface="+mn-ea"/>
                  <a:cs typeface="+mn-cs"/>
                </a:endParaRPr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="" xmlns:a16="http://schemas.microsoft.com/office/drawing/2014/main" id="{64E9F509-6627-4770-8A74-970F83C54B15}"/>
                  </a:ext>
                </a:extLst>
              </p:cNvPr>
              <p:cNvSpPr/>
              <p:nvPr/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Light"/>
                  <a:ea typeface="+mn-ea"/>
                  <a:cs typeface="+mn-cs"/>
                </a:endParaRP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="" xmlns:a16="http://schemas.microsoft.com/office/drawing/2014/main" id="{5C187A2A-8F72-40F1-B320-D3B624B54859}"/>
                </a:ext>
              </a:extLst>
            </p:cNvPr>
            <p:cNvGrpSpPr/>
            <p:nvPr/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="" xmlns:a16="http://schemas.microsoft.com/office/drawing/2014/main" id="{038DCBEB-9435-4A10-828C-CBFA74A08708}"/>
                  </a:ext>
                </a:extLst>
              </p:cNvPr>
              <p:cNvGrpSpPr/>
              <p:nvPr/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39" name="Freeform: Shape 38">
                  <a:extLst>
                    <a:ext uri="{FF2B5EF4-FFF2-40B4-BE49-F238E27FC236}">
                      <a16:creationId xmlns="" xmlns:a16="http://schemas.microsoft.com/office/drawing/2014/main" id="{A8CE8E01-DABF-4783-A397-EDB1A91E2950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venir Next LT Pro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40" name="Straight Connector 39">
                  <a:extLst>
                    <a:ext uri="{FF2B5EF4-FFF2-40B4-BE49-F238E27FC236}">
                      <a16:creationId xmlns="" xmlns:a16="http://schemas.microsoft.com/office/drawing/2014/main" id="{6401896A-2EF5-4843-9DC5-ECC0D6F6A7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oup 35">
                <a:extLst>
                  <a:ext uri="{FF2B5EF4-FFF2-40B4-BE49-F238E27FC236}">
                    <a16:creationId xmlns="" xmlns:a16="http://schemas.microsoft.com/office/drawing/2014/main" id="{FB7C02DC-3E0A-45D2-859A-86EB5A3CF979}"/>
                  </a:ext>
                </a:extLst>
              </p:cNvPr>
              <p:cNvGrpSpPr/>
              <p:nvPr/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37" name="Freeform: Shape 36">
                  <a:extLst>
                    <a:ext uri="{FF2B5EF4-FFF2-40B4-BE49-F238E27FC236}">
                      <a16:creationId xmlns="" xmlns:a16="http://schemas.microsoft.com/office/drawing/2014/main" id="{C5170D8C-ECD3-41D1-83F4-8C2A4AEC277D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venir Next LT Pro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38" name="Straight Connector 37">
                  <a:extLst>
                    <a:ext uri="{FF2B5EF4-FFF2-40B4-BE49-F238E27FC236}">
                      <a16:creationId xmlns="" xmlns:a16="http://schemas.microsoft.com/office/drawing/2014/main" id="{BADB4C03-0F86-4580-B0C9-48DD4B3B67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2585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18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=""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=""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=""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=""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=""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=""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=""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=""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=""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85527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5349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031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3642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1733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42700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81346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8523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9" r:id="rId13"/>
    <p:sldLayoutId id="2147483726" r:id="rId14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19">
          <p15:clr>
            <a:srgbClr val="5ACBF0"/>
          </p15:clr>
        </p15:guide>
        <p15:guide id="2" pos="1731">
          <p15:clr>
            <a:srgbClr val="5ACBF0"/>
          </p15:clr>
        </p15:guide>
        <p15:guide id="3" pos="3140">
          <p15:clr>
            <a:srgbClr val="5ACBF0"/>
          </p15:clr>
        </p15:guide>
        <p15:guide id="4" pos="3488">
          <p15:clr>
            <a:srgbClr val="5ACBF0"/>
          </p15:clr>
        </p15:guide>
        <p15:guide id="5" pos="2788">
          <p15:clr>
            <a:srgbClr val="5ACBF0"/>
          </p15:clr>
        </p15:guide>
        <p15:guide id="6" pos="2434">
          <p15:clr>
            <a:srgbClr val="5ACBF0"/>
          </p15:clr>
        </p15:guide>
        <p15:guide id="7" pos="2084">
          <p15:clr>
            <a:srgbClr val="5ACBF0"/>
          </p15:clr>
        </p15:guide>
        <p15:guide id="8" pos="341">
          <p15:clr>
            <a:srgbClr val="F26B43"/>
          </p15:clr>
        </p15:guide>
        <p15:guide id="9" pos="1384">
          <p15:clr>
            <a:srgbClr val="5ACBF0"/>
          </p15:clr>
        </p15:guide>
        <p15:guide id="10" pos="1032">
          <p15:clr>
            <a:srgbClr val="5ACBF0"/>
          </p15:clr>
        </p15:guide>
        <p15:guide id="11" pos="680">
          <p15:clr>
            <a:srgbClr val="FDE53C"/>
          </p15:clr>
        </p15:guide>
        <p15:guide id="12" pos="4192">
          <p15:clr>
            <a:srgbClr val="5ACBF0"/>
          </p15:clr>
        </p15:guide>
        <p15:guide id="13" pos="4543">
          <p15:clr>
            <a:srgbClr val="5ACBF0"/>
          </p15:clr>
        </p15:guide>
        <p15:guide id="14" pos="4892">
          <p15:clr>
            <a:srgbClr val="5ACBF0"/>
          </p15:clr>
        </p15:guide>
        <p15:guide id="15" pos="5244">
          <p15:clr>
            <a:srgbClr val="5ACBF0"/>
          </p15:clr>
        </p15:guide>
        <p15:guide id="16" pos="5596">
          <p15:clr>
            <a:srgbClr val="5ACBF0"/>
          </p15:clr>
        </p15:guide>
        <p15:guide id="17" pos="5948">
          <p15:clr>
            <a:srgbClr val="5ACBF0"/>
          </p15:clr>
        </p15:guide>
        <p15:guide id="18" pos="6296">
          <p15:clr>
            <a:srgbClr val="5ACBF0"/>
          </p15:clr>
        </p15:guide>
        <p15:guide id="19" pos="6648">
          <p15:clr>
            <a:srgbClr val="5ACBF0"/>
          </p15:clr>
        </p15:guide>
        <p15:guide id="20" pos="6996">
          <p15:clr>
            <a:srgbClr val="FDE53C"/>
          </p15:clr>
        </p15:guide>
        <p15:guide id="21" orient="horz" pos="335">
          <p15:clr>
            <a:srgbClr val="F26B43"/>
          </p15:clr>
        </p15:guide>
        <p15:guide id="22" orient="horz" pos="680">
          <p15:clr>
            <a:srgbClr val="FDE53C"/>
          </p15:clr>
        </p15:guide>
        <p15:guide id="23" orient="horz" pos="1050">
          <p15:clr>
            <a:srgbClr val="5ACBF0"/>
          </p15:clr>
        </p15:guide>
        <p15:guide id="24" orient="horz" pos="1791">
          <p15:clr>
            <a:srgbClr val="5ACBF0"/>
          </p15:clr>
        </p15:guide>
        <p15:guide id="26" orient="horz" pos="2530">
          <p15:clr>
            <a:srgbClr val="5ACBF0"/>
          </p15:clr>
        </p15:guide>
        <p15:guide id="27" orient="horz" pos="2899">
          <p15:clr>
            <a:srgbClr val="5ACBF0"/>
          </p15:clr>
        </p15:guide>
        <p15:guide id="28" orient="horz" pos="3268">
          <p15:clr>
            <a:srgbClr val="5ACBF0"/>
          </p15:clr>
        </p15:guide>
        <p15:guide id="29" orient="horz" pos="3634">
          <p15:clr>
            <a:srgbClr val="FDE53C"/>
          </p15:clr>
        </p15:guide>
        <p15:guide id="30" orient="horz" pos="3979">
          <p15:clr>
            <a:srgbClr val="F26B43"/>
          </p15:clr>
        </p15:guide>
        <p15:guide id="31" orient="horz" pos="2160">
          <p15:clr>
            <a:srgbClr val="FDE53C"/>
          </p15:clr>
        </p15:guide>
        <p15:guide id="32" pos="7340">
          <p15:clr>
            <a:srgbClr val="F26B43"/>
          </p15:clr>
        </p15:guide>
        <p15:guide id="33" pos="3840">
          <p15:clr>
            <a:srgbClr val="FDE53C"/>
          </p15:clr>
        </p15:guide>
        <p15:guide id="34" orient="horz" pos="637">
          <p15:clr>
            <a:srgbClr val="C35EA4"/>
          </p15:clr>
        </p15:guide>
        <p15:guide id="35" orient="horz" pos="1128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smamushtaq@gcu.edu.p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E381C4-F52E-F586-1465-77001CB91E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Programming </a:t>
            </a:r>
            <a:r>
              <a:rPr lang="en-CA" dirty="0" smtClean="0"/>
              <a:t>Fundamentals</a:t>
            </a:r>
            <a:br>
              <a:rPr lang="en-CA" dirty="0" smtClean="0"/>
            </a:br>
            <a:r>
              <a:rPr lang="en-CA" dirty="0"/>
              <a:t>Ms. Asma </a:t>
            </a:r>
            <a:r>
              <a:rPr lang="en-CA" dirty="0" err="1"/>
              <a:t>Mushtaq</a:t>
            </a:r>
            <a:r>
              <a:rPr lang="en-CA" dirty="0"/>
              <a:t/>
            </a:r>
            <a:br>
              <a:rPr lang="en-CA" dirty="0"/>
            </a:br>
            <a:r>
              <a:rPr lang="en-CA" dirty="0">
                <a:hlinkClick r:id="rId3"/>
              </a:rPr>
              <a:t>asmamushtaq@gcu.edu.pk</a:t>
            </a:r>
            <a:r>
              <a:rPr lang="en-CA" dirty="0"/>
              <a:t/>
            </a:r>
            <a:br>
              <a:rPr lang="en-CA" dirty="0"/>
            </a:br>
            <a:r>
              <a:rPr lang="en-CA" dirty="0"/>
              <a:t>LECTURE </a:t>
            </a:r>
            <a:r>
              <a:rPr lang="en-CA" dirty="0" smtClean="0"/>
              <a:t>6</a:t>
            </a:r>
            <a:r>
              <a:rPr lang="en-CA" dirty="0"/>
              <a:t/>
            </a:r>
            <a:br>
              <a:rPr lang="en-CA" dirty="0"/>
            </a:br>
            <a:r>
              <a:rPr lang="en-CA" dirty="0"/>
              <a:t/>
            </a:r>
            <a:br>
              <a:rPr lang="en-CA" dirty="0"/>
            </a:br>
            <a:r>
              <a:rPr lang="en-CA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19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Practice Questions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b="1" dirty="0" smtClean="0"/>
              <a:t>1. A </a:t>
            </a:r>
            <a:r>
              <a:rPr lang="en-CA" b="1" dirty="0"/>
              <a:t>phone number, such as (212) 767-8900, can be thought of as having three parts: </a:t>
            </a:r>
            <a:r>
              <a:rPr lang="en-CA" b="1" dirty="0" smtClean="0"/>
              <a:t>the area </a:t>
            </a:r>
            <a:r>
              <a:rPr lang="en-CA" b="1" dirty="0"/>
              <a:t>code (212), the exchange (767), and the number (8900). Write a program that uses </a:t>
            </a:r>
            <a:r>
              <a:rPr lang="en-CA" b="1" dirty="0" smtClean="0"/>
              <a:t>a structure </a:t>
            </a:r>
            <a:r>
              <a:rPr lang="en-CA" b="1" dirty="0"/>
              <a:t>to store these three parts of a phone number separately. Call the </a:t>
            </a:r>
            <a:r>
              <a:rPr lang="en-CA" b="1" dirty="0" smtClean="0"/>
              <a:t>structure phone</a:t>
            </a:r>
            <a:r>
              <a:rPr lang="en-CA" b="1" dirty="0"/>
              <a:t>. Create two structure variables of type phone. Initialize one, and have the </a:t>
            </a:r>
            <a:r>
              <a:rPr lang="en-CA" b="1" dirty="0" smtClean="0"/>
              <a:t>user input </a:t>
            </a:r>
            <a:r>
              <a:rPr lang="en-CA" b="1" dirty="0"/>
              <a:t>a number for the other one. Then display both numbers. The interchange </a:t>
            </a:r>
            <a:r>
              <a:rPr lang="en-CA" b="1" dirty="0" smtClean="0"/>
              <a:t>might look </a:t>
            </a:r>
            <a:r>
              <a:rPr lang="en-CA" b="1" dirty="0"/>
              <a:t>like this:</a:t>
            </a:r>
          </a:p>
          <a:p>
            <a:pPr marL="0" indent="0" algn="just">
              <a:buNone/>
            </a:pPr>
            <a:r>
              <a:rPr lang="en-CA" b="1" dirty="0"/>
              <a:t>Enter your area code, exchange, and number: 415 555 1212</a:t>
            </a:r>
          </a:p>
          <a:p>
            <a:pPr marL="0" indent="0" algn="just">
              <a:buNone/>
            </a:pPr>
            <a:r>
              <a:rPr lang="en-CA" b="1" dirty="0"/>
              <a:t>My number is (212) 767-8900</a:t>
            </a:r>
          </a:p>
          <a:p>
            <a:pPr marL="0" indent="0" algn="just">
              <a:buNone/>
            </a:pPr>
            <a:r>
              <a:rPr lang="en-CA" b="1" dirty="0"/>
              <a:t>Your number is (415) </a:t>
            </a:r>
            <a:r>
              <a:rPr lang="en-CA" b="1" dirty="0" smtClean="0"/>
              <a:t>555-1212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447996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Practice Questions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b="1" dirty="0" smtClean="0"/>
              <a:t>2. A </a:t>
            </a:r>
            <a:r>
              <a:rPr lang="en-CA" b="1" dirty="0"/>
              <a:t>point on the two-dimensional plane can be represented by two numbers: an x </a:t>
            </a:r>
            <a:r>
              <a:rPr lang="en-CA" b="1" dirty="0" smtClean="0"/>
              <a:t>coordinate and </a:t>
            </a:r>
            <a:r>
              <a:rPr lang="en-CA" b="1" dirty="0"/>
              <a:t>a y coordinate. For example, (4,5) represents a point 4 units to the right of </a:t>
            </a:r>
            <a:r>
              <a:rPr lang="en-CA" b="1" dirty="0" smtClean="0"/>
              <a:t>the vertical </a:t>
            </a:r>
            <a:r>
              <a:rPr lang="en-CA" b="1" dirty="0"/>
              <a:t>axis, and 5 units up from the horizontal axis. The sum of two points can </a:t>
            </a:r>
            <a:r>
              <a:rPr lang="en-CA" b="1" dirty="0" smtClean="0"/>
              <a:t>be defined </a:t>
            </a:r>
            <a:r>
              <a:rPr lang="en-CA" b="1" dirty="0"/>
              <a:t>as a new point whose x coordinate is the sum of the x coordinates of the </a:t>
            </a:r>
            <a:r>
              <a:rPr lang="en-CA" b="1" dirty="0" smtClean="0"/>
              <a:t>two points</a:t>
            </a:r>
            <a:r>
              <a:rPr lang="en-CA" b="1" dirty="0"/>
              <a:t>, and whose y coordinate is the sum of the y </a:t>
            </a:r>
            <a:r>
              <a:rPr lang="en-CA" b="1" dirty="0" smtClean="0"/>
              <a:t>coordinates. Write </a:t>
            </a:r>
            <a:r>
              <a:rPr lang="en-CA" b="1" dirty="0"/>
              <a:t>a program that uses a structure called point to model a point. Define three </a:t>
            </a:r>
            <a:r>
              <a:rPr lang="en-CA" b="1" dirty="0" smtClean="0"/>
              <a:t>points, and </a:t>
            </a:r>
            <a:r>
              <a:rPr lang="en-CA" b="1" dirty="0"/>
              <a:t>have the user input values to two of them. Then set the third point equal to the </a:t>
            </a:r>
            <a:r>
              <a:rPr lang="en-CA" b="1" dirty="0" smtClean="0"/>
              <a:t>sum of </a:t>
            </a:r>
            <a:r>
              <a:rPr lang="en-CA" b="1" dirty="0"/>
              <a:t>the other two, and display the value of the new point. Interaction with the </a:t>
            </a:r>
            <a:r>
              <a:rPr lang="en-CA" b="1" dirty="0" smtClean="0"/>
              <a:t>program might </a:t>
            </a:r>
            <a:r>
              <a:rPr lang="en-CA" b="1" dirty="0"/>
              <a:t>look like this:</a:t>
            </a:r>
          </a:p>
          <a:p>
            <a:pPr marL="0" indent="0" algn="just">
              <a:buNone/>
            </a:pPr>
            <a:r>
              <a:rPr lang="en-CA" b="1" dirty="0"/>
              <a:t>Enter coordinates for p1: 3 4</a:t>
            </a:r>
          </a:p>
          <a:p>
            <a:pPr marL="0" indent="0" algn="just">
              <a:buNone/>
            </a:pPr>
            <a:r>
              <a:rPr lang="en-CA" b="1" dirty="0"/>
              <a:t>Enter coordinates for p2: 5 7</a:t>
            </a:r>
          </a:p>
          <a:p>
            <a:pPr marL="0" indent="0" algn="just">
              <a:buNone/>
            </a:pPr>
            <a:r>
              <a:rPr lang="en-CA" b="1" dirty="0"/>
              <a:t>Coordinates of p1+p2 are: 8, 11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861958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Practice Questions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1701411" y="2287435"/>
            <a:ext cx="8769514" cy="3768195"/>
          </a:xfrm>
        </p:spPr>
        <p:txBody>
          <a:bodyPr/>
          <a:lstStyle/>
          <a:p>
            <a:pPr marL="0" indent="0" algn="just">
              <a:buNone/>
            </a:pPr>
            <a:r>
              <a:rPr lang="en-CA" b="1" dirty="0" smtClean="0"/>
              <a:t>3. Create </a:t>
            </a:r>
            <a:r>
              <a:rPr lang="en-CA" b="1" dirty="0"/>
              <a:t>a structure of type date that contains three members: the month, the day of </a:t>
            </a:r>
            <a:r>
              <a:rPr lang="en-CA" b="1" dirty="0" smtClean="0"/>
              <a:t>the month</a:t>
            </a:r>
            <a:r>
              <a:rPr lang="en-CA" b="1" dirty="0"/>
              <a:t>, and the year, all of type int. (Or use day-month-year order if you prefer.) </a:t>
            </a:r>
            <a:r>
              <a:rPr lang="en-CA" b="1" dirty="0" smtClean="0"/>
              <a:t>Have the </a:t>
            </a:r>
            <a:r>
              <a:rPr lang="en-CA" b="1" dirty="0"/>
              <a:t>user enter a date in the format 12/31/2001, store it in a variable of type </a:t>
            </a:r>
            <a:r>
              <a:rPr lang="en-CA" b="1" dirty="0" err="1"/>
              <a:t>struct</a:t>
            </a:r>
            <a:r>
              <a:rPr lang="en-CA" b="1" dirty="0"/>
              <a:t> </a:t>
            </a:r>
            <a:r>
              <a:rPr lang="en-CA" b="1" dirty="0" smtClean="0"/>
              <a:t>date, then </a:t>
            </a:r>
            <a:r>
              <a:rPr lang="en-CA" b="1" dirty="0"/>
              <a:t>retrieve the values from the variable and print them out in the same format.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693794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9152CD-4C4C-9E44-BE9B-72AB9835E6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68479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C53BE6CC-8C1E-6B1C-8AA5-3F3426DFC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 for structures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5B9CCD2F-6960-1115-4E8A-99C450D747C3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4410" y="1726193"/>
            <a:ext cx="8596347" cy="440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04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Program for structures 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7"/>
          </p:nvPr>
        </p:nvPicPr>
        <p:blipFill>
          <a:blip r:embed="rId2"/>
          <a:stretch>
            <a:fillRect/>
          </a:stretch>
        </p:blipFill>
        <p:spPr>
          <a:xfrm>
            <a:off x="1873807" y="1691150"/>
            <a:ext cx="8444386" cy="434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833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Structure Variables in Assignment Statements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sz="2000" dirty="0"/>
              <a:t>O</a:t>
            </a:r>
            <a:r>
              <a:rPr lang="en-CA" sz="2000" dirty="0" smtClean="0"/>
              <a:t>ne </a:t>
            </a:r>
            <a:r>
              <a:rPr lang="en-CA" sz="2000" dirty="0"/>
              <a:t>structure variable can be assigned to another:</a:t>
            </a:r>
          </a:p>
          <a:p>
            <a:pPr marL="0" indent="0" algn="just">
              <a:buNone/>
            </a:pPr>
            <a:r>
              <a:rPr lang="en-CA" sz="2000" b="1" dirty="0"/>
              <a:t>part2 = part1;</a:t>
            </a:r>
          </a:p>
          <a:p>
            <a:pPr marL="0" indent="0" algn="just">
              <a:buNone/>
            </a:pPr>
            <a:r>
              <a:rPr lang="en-CA" sz="2000" dirty="0"/>
              <a:t>The value of each member of part1 is assigned to the corresponding member of part2. </a:t>
            </a:r>
            <a:r>
              <a:rPr lang="en-CA" sz="2000" dirty="0" smtClean="0"/>
              <a:t>Since a </a:t>
            </a:r>
            <a:r>
              <a:rPr lang="en-CA" sz="2000" dirty="0"/>
              <a:t>large structure can have dozens of members, such an assignment statement can require </a:t>
            </a:r>
            <a:r>
              <a:rPr lang="en-CA" sz="2000" dirty="0" smtClean="0"/>
              <a:t>the computer </a:t>
            </a:r>
            <a:r>
              <a:rPr lang="en-CA" sz="2000" dirty="0"/>
              <a:t>to do a considerable amount of work</a:t>
            </a:r>
            <a:r>
              <a:rPr lang="en-CA" sz="2000" dirty="0" smtClean="0"/>
              <a:t>.</a:t>
            </a:r>
            <a:endParaRPr lang="en-CA" sz="2000" dirty="0"/>
          </a:p>
          <a:p>
            <a:pPr marL="0" indent="0" algn="just">
              <a:buNone/>
            </a:pPr>
            <a:r>
              <a:rPr lang="en-CA" sz="2000" b="1" dirty="0"/>
              <a:t>Note that one structure variable can be assigned to another only when they are of the </a:t>
            </a:r>
            <a:r>
              <a:rPr lang="en-CA" sz="2000" b="1" dirty="0" smtClean="0"/>
              <a:t>same structure </a:t>
            </a:r>
            <a:r>
              <a:rPr lang="en-CA" sz="2000" b="1" dirty="0"/>
              <a:t>type. If you try to assign a variable of one structure type to a variable of another </a:t>
            </a:r>
            <a:r>
              <a:rPr lang="en-CA" sz="2000" b="1" dirty="0" smtClean="0"/>
              <a:t>type, the </a:t>
            </a:r>
            <a:r>
              <a:rPr lang="en-CA" sz="2000" b="1" dirty="0"/>
              <a:t>compiler will complain.</a:t>
            </a:r>
          </a:p>
        </p:txBody>
      </p:sp>
    </p:spTree>
    <p:extLst>
      <p:ext uri="{BB962C8B-B14F-4D97-AF65-F5344CB8AC3E}">
        <p14:creationId xmlns:p14="http://schemas.microsoft.com/office/powerpoint/2010/main" val="2065494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CA" b="1" cap="none" dirty="0"/>
              <a:t>S</a:t>
            </a:r>
            <a:r>
              <a:rPr lang="en-CA" b="1" cap="none" dirty="0" smtClean="0"/>
              <a:t>uppose you want to create a drawing or architectural program that uses the </a:t>
            </a:r>
            <a:r>
              <a:rPr lang="en-CA" b="1" cap="none" dirty="0"/>
              <a:t>E</a:t>
            </a:r>
            <a:r>
              <a:rPr lang="en-CA" b="1" cap="none" dirty="0" smtClean="0"/>
              <a:t>nglish system. It will be convenient to store distances as two numbers, representing feet and inches.</a:t>
            </a:r>
            <a:endParaRPr lang="en-CA" b="1" cap="none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 err="1">
                <a:solidFill>
                  <a:srgbClr val="FFFF00">
                    <a:alpha val="70000"/>
                  </a:srgbClr>
                </a:solidFill>
              </a:rPr>
              <a:t>struct</a:t>
            </a: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 Distance //English distance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{</a:t>
            </a:r>
          </a:p>
          <a:p>
            <a:pPr marL="0" indent="0">
              <a:buNone/>
            </a:pPr>
            <a:r>
              <a:rPr lang="en-CA" b="1" dirty="0" err="1">
                <a:solidFill>
                  <a:srgbClr val="FFFF00">
                    <a:alpha val="70000"/>
                  </a:srgbClr>
                </a:solidFill>
              </a:rPr>
              <a:t>int</a:t>
            </a: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 feet;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float inches;</a:t>
            </a:r>
          </a:p>
          <a:p>
            <a:pPr marL="0" indent="0">
              <a:buNone/>
            </a:pPr>
            <a:r>
              <a:rPr lang="en-CA" b="1" dirty="0" smtClean="0">
                <a:solidFill>
                  <a:srgbClr val="FFFF00">
                    <a:alpha val="70000"/>
                  </a:srgbClr>
                </a:solidFill>
              </a:rPr>
              <a:t>};</a:t>
            </a:r>
          </a:p>
          <a:p>
            <a:pPr marL="0" indent="0">
              <a:buNone/>
            </a:pPr>
            <a:r>
              <a:rPr lang="en-CA" b="1" dirty="0" err="1">
                <a:solidFill>
                  <a:srgbClr val="FFFF00">
                    <a:alpha val="70000"/>
                  </a:srgbClr>
                </a:solidFill>
              </a:rPr>
              <a:t>int</a:t>
            </a: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 main()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{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Distance d1, d3; //define two lengths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Distance d2 = { 11, 6.25 };</a:t>
            </a:r>
          </a:p>
        </p:txBody>
      </p:sp>
    </p:spTree>
    <p:extLst>
      <p:ext uri="{BB962C8B-B14F-4D97-AF65-F5344CB8AC3E}">
        <p14:creationId xmlns:p14="http://schemas.microsoft.com/office/powerpoint/2010/main" val="3706270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599769" y="462117"/>
            <a:ext cx="10874476" cy="5839321"/>
          </a:xfrm>
        </p:spPr>
        <p:txBody>
          <a:bodyPr/>
          <a:lstStyle/>
          <a:p>
            <a:pPr marL="0" indent="0">
              <a:buNone/>
            </a:pPr>
            <a:r>
              <a:rPr lang="en-CA" b="1" dirty="0" err="1">
                <a:solidFill>
                  <a:srgbClr val="FFFF00">
                    <a:alpha val="70000"/>
                  </a:srgbClr>
                </a:solidFill>
              </a:rPr>
              <a:t>cout</a:t>
            </a: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 &lt;&lt; “\</a:t>
            </a:r>
            <a:r>
              <a:rPr lang="en-CA" b="1" dirty="0" err="1">
                <a:solidFill>
                  <a:srgbClr val="FFFF00">
                    <a:alpha val="70000"/>
                  </a:srgbClr>
                </a:solidFill>
              </a:rPr>
              <a:t>nEnter</a:t>
            </a: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 feet: “; </a:t>
            </a:r>
            <a:r>
              <a:rPr lang="en-CA" b="1" dirty="0" err="1">
                <a:solidFill>
                  <a:srgbClr val="FFFF00">
                    <a:alpha val="70000"/>
                  </a:srgbClr>
                </a:solidFill>
              </a:rPr>
              <a:t>cin</a:t>
            </a: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 &gt;&gt; d1.feet;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FF00">
                    <a:alpha val="70000"/>
                  </a:srgbClr>
                </a:solidFill>
              </a:rPr>
              <a:t>cout &lt;&lt; “Enter </a:t>
            </a:r>
            <a:r>
              <a:rPr lang="fr-FR" b="1" dirty="0" err="1">
                <a:solidFill>
                  <a:srgbClr val="FFFF00">
                    <a:alpha val="70000"/>
                  </a:srgbClr>
                </a:solidFill>
              </a:rPr>
              <a:t>inches</a:t>
            </a:r>
            <a:r>
              <a:rPr lang="fr-FR" b="1" dirty="0">
                <a:solidFill>
                  <a:srgbClr val="FFFF00">
                    <a:alpha val="70000"/>
                  </a:srgbClr>
                </a:solidFill>
              </a:rPr>
              <a:t>: “; </a:t>
            </a:r>
            <a:r>
              <a:rPr lang="fr-FR" b="1" dirty="0" err="1">
                <a:solidFill>
                  <a:srgbClr val="FFFF00">
                    <a:alpha val="70000"/>
                  </a:srgbClr>
                </a:solidFill>
              </a:rPr>
              <a:t>cin</a:t>
            </a:r>
            <a:r>
              <a:rPr lang="fr-FR" b="1" dirty="0">
                <a:solidFill>
                  <a:srgbClr val="FFFF00">
                    <a:alpha val="70000"/>
                  </a:srgbClr>
                </a:solidFill>
              </a:rPr>
              <a:t> &gt;&gt; d1.inches;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//add lengths d1 and d2 to get d3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d3.inches = d1.inches + d2.inches; //add the inches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d3.feet = 0; //(for possible carry)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if(d3.inches &gt;= 12.0) //if total exceeds 12.0,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{ //then decrease inches by 12.0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d3.inches -= 12.0; //and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d3.feet++; //increase feet by 1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}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/>
                </a:solidFill>
              </a:rPr>
              <a:t>d3.feet += d1.feet + d2.feet; //add the </a:t>
            </a:r>
            <a:r>
              <a:rPr lang="en-CA" b="1" dirty="0" smtClean="0">
                <a:solidFill>
                  <a:srgbClr val="FFFF00"/>
                </a:solidFill>
              </a:rPr>
              <a:t>feet</a:t>
            </a:r>
          </a:p>
          <a:p>
            <a:pPr marL="0" indent="0">
              <a:buNone/>
            </a:pPr>
            <a:r>
              <a:rPr lang="en-CA" b="1" dirty="0" err="1" smtClean="0">
                <a:solidFill>
                  <a:srgbClr val="FFFF00"/>
                </a:solidFill>
              </a:rPr>
              <a:t>cout</a:t>
            </a:r>
            <a:r>
              <a:rPr lang="en-CA" b="1" dirty="0" smtClean="0">
                <a:solidFill>
                  <a:srgbClr val="FFFF00"/>
                </a:solidFill>
              </a:rPr>
              <a:t> </a:t>
            </a:r>
            <a:r>
              <a:rPr lang="en-CA" b="1" dirty="0">
                <a:solidFill>
                  <a:srgbClr val="FFFF00"/>
                </a:solidFill>
              </a:rPr>
              <a:t>&lt;&lt; d1.feet &lt;&lt; “\’-” &lt;&lt; d1.inches &lt;&lt; “\” + “;</a:t>
            </a:r>
          </a:p>
          <a:p>
            <a:pPr marL="0" indent="0">
              <a:buNone/>
            </a:pPr>
            <a:r>
              <a:rPr lang="en-CA" b="1" dirty="0" err="1">
                <a:solidFill>
                  <a:srgbClr val="FFFF00"/>
                </a:solidFill>
              </a:rPr>
              <a:t>cout</a:t>
            </a:r>
            <a:r>
              <a:rPr lang="en-CA" b="1" dirty="0">
                <a:solidFill>
                  <a:srgbClr val="FFFF00"/>
                </a:solidFill>
              </a:rPr>
              <a:t> &lt;&lt; d2.feet &lt;&lt; “\’-” &lt;&lt; d2.inches &lt;&lt; “\” = “;</a:t>
            </a:r>
          </a:p>
          <a:p>
            <a:pPr marL="0" indent="0">
              <a:buNone/>
            </a:pPr>
            <a:r>
              <a:rPr lang="en-CA" b="1" dirty="0" err="1">
                <a:solidFill>
                  <a:srgbClr val="FFFF00"/>
                </a:solidFill>
              </a:rPr>
              <a:t>cout</a:t>
            </a:r>
            <a:r>
              <a:rPr lang="en-CA" b="1" dirty="0">
                <a:solidFill>
                  <a:srgbClr val="FFFF00"/>
                </a:solidFill>
              </a:rPr>
              <a:t> &lt;&lt; d3.feet &lt;&lt; “\’-” &lt;&lt; d3.inches &lt;&lt; “\”\n”;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/>
                </a:solidFill>
              </a:rPr>
              <a:t>return 0;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/>
                </a:solidFill>
              </a:rPr>
              <a:t>}</a:t>
            </a:r>
            <a:endParaRPr lang="en-CA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CA" b="1" dirty="0">
              <a:solidFill>
                <a:srgbClr val="FFFF00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63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 err="1">
                <a:solidFill>
                  <a:srgbClr val="FFFF00">
                    <a:alpha val="70000"/>
                  </a:srgbClr>
                </a:solidFill>
              </a:rPr>
              <a:t>cout</a:t>
            </a: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 &lt;&lt; d1.feet &lt;&lt; “\’-” &lt;&lt; d1.inches &lt;&lt; “\” + “;</a:t>
            </a:r>
          </a:p>
          <a:p>
            <a:pPr marL="0" indent="0">
              <a:buNone/>
            </a:pPr>
            <a:r>
              <a:rPr lang="en-CA" b="1" dirty="0" err="1">
                <a:solidFill>
                  <a:srgbClr val="FFFF00">
                    <a:alpha val="70000"/>
                  </a:srgbClr>
                </a:solidFill>
              </a:rPr>
              <a:t>cout</a:t>
            </a: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 &lt;&lt; d2.feet &lt;&lt; “\’-” &lt;&lt; d2.inches &lt;&lt; “\” = “;</a:t>
            </a:r>
          </a:p>
          <a:p>
            <a:pPr marL="0" indent="0">
              <a:buNone/>
            </a:pPr>
            <a:r>
              <a:rPr lang="en-CA" b="1" dirty="0" err="1">
                <a:solidFill>
                  <a:srgbClr val="FFFF00">
                    <a:alpha val="70000"/>
                  </a:srgbClr>
                </a:solidFill>
              </a:rPr>
              <a:t>cout</a:t>
            </a: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 &lt;&lt; d3.feet &lt;&lt; “\’-” &lt;&lt; d3.inches &lt;&lt; “\”\n”;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return 0;</a:t>
            </a:r>
          </a:p>
          <a:p>
            <a:pPr marL="0" indent="0">
              <a:buNone/>
            </a:pPr>
            <a:r>
              <a:rPr lang="en-CA" b="1" dirty="0">
                <a:solidFill>
                  <a:srgbClr val="FFFF00">
                    <a:alpha val="70000"/>
                  </a:srgbClr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75017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Another Example of Structures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983226" y="1612491"/>
            <a:ext cx="9497531" cy="4443140"/>
          </a:xfrm>
        </p:spPr>
        <p:txBody>
          <a:bodyPr/>
          <a:lstStyle/>
          <a:p>
            <a:pPr marL="0" indent="0">
              <a:buNone/>
            </a:pPr>
            <a:r>
              <a:rPr lang="en-CA" b="1" dirty="0" err="1"/>
              <a:t>struct</a:t>
            </a:r>
            <a:r>
              <a:rPr lang="en-CA" b="1" dirty="0"/>
              <a:t> </a:t>
            </a:r>
            <a:r>
              <a:rPr lang="en-CA" dirty="0"/>
              <a:t>employee {</a:t>
            </a:r>
          </a:p>
          <a:p>
            <a:pPr marL="0" indent="0">
              <a:buNone/>
            </a:pPr>
            <a:r>
              <a:rPr lang="en-CA" b="1" dirty="0"/>
              <a:t>char </a:t>
            </a:r>
            <a:r>
              <a:rPr lang="en-CA" dirty="0" err="1"/>
              <a:t>firstName</a:t>
            </a:r>
            <a:r>
              <a:rPr lang="en-CA" dirty="0"/>
              <a:t>[</a:t>
            </a:r>
            <a:r>
              <a:rPr lang="en-CA" b="1" dirty="0"/>
              <a:t>20</a:t>
            </a:r>
            <a:r>
              <a:rPr lang="en-CA" dirty="0"/>
              <a:t>];</a:t>
            </a:r>
          </a:p>
          <a:p>
            <a:pPr marL="0" indent="0">
              <a:buNone/>
            </a:pPr>
            <a:r>
              <a:rPr lang="en-CA" b="1" dirty="0"/>
              <a:t>char </a:t>
            </a:r>
            <a:r>
              <a:rPr lang="en-CA" dirty="0" err="1"/>
              <a:t>lastName</a:t>
            </a:r>
            <a:r>
              <a:rPr lang="en-CA" dirty="0"/>
              <a:t>[</a:t>
            </a:r>
            <a:r>
              <a:rPr lang="en-CA" b="1" dirty="0"/>
              <a:t>20</a:t>
            </a:r>
            <a:r>
              <a:rPr lang="en-CA" dirty="0"/>
              <a:t>];</a:t>
            </a:r>
          </a:p>
          <a:p>
            <a:pPr marL="0" indent="0">
              <a:buNone/>
            </a:pPr>
            <a:r>
              <a:rPr lang="en-CA" b="1" dirty="0"/>
              <a:t>unsigned </a:t>
            </a:r>
            <a:r>
              <a:rPr lang="en-CA" b="1" dirty="0" err="1"/>
              <a:t>int</a:t>
            </a:r>
            <a:r>
              <a:rPr lang="en-CA" b="1" dirty="0"/>
              <a:t> </a:t>
            </a:r>
            <a:r>
              <a:rPr lang="en-CA" dirty="0"/>
              <a:t>age;</a:t>
            </a:r>
          </a:p>
          <a:p>
            <a:pPr marL="0" indent="0">
              <a:buNone/>
            </a:pPr>
            <a:r>
              <a:rPr lang="en-CA" b="1" dirty="0"/>
              <a:t>char </a:t>
            </a:r>
            <a:r>
              <a:rPr lang="en-CA" dirty="0"/>
              <a:t>gender;</a:t>
            </a:r>
          </a:p>
          <a:p>
            <a:pPr marL="0" indent="0">
              <a:buNone/>
            </a:pPr>
            <a:r>
              <a:rPr lang="en-CA" b="1" dirty="0"/>
              <a:t>double </a:t>
            </a:r>
            <a:r>
              <a:rPr lang="en-CA" dirty="0" err="1"/>
              <a:t>hourlySalary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/>
              <a:t>};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1146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3956"/>
            <a:ext cx="10058400" cy="1097280"/>
          </a:xfrm>
        </p:spPr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589935" y="932596"/>
            <a:ext cx="10402530" cy="4748981"/>
          </a:xfrm>
        </p:spPr>
        <p:txBody>
          <a:bodyPr/>
          <a:lstStyle/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 {	employee s1;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/>
              <a:t>cout</a:t>
            </a:r>
            <a:r>
              <a:rPr lang="en-CA" dirty="0"/>
              <a:t>&lt;&lt;"enter the first name of employee"&lt;&lt;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/>
              <a:t>cin</a:t>
            </a:r>
            <a:r>
              <a:rPr lang="en-CA" dirty="0"/>
              <a:t>&gt;&gt;s1.firstName;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/>
              <a:t>cout</a:t>
            </a:r>
            <a:r>
              <a:rPr lang="en-CA" dirty="0"/>
              <a:t>&lt;&lt;"enter the last name of employee"&lt;&lt;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/>
              <a:t>cin</a:t>
            </a:r>
            <a:r>
              <a:rPr lang="en-CA" dirty="0"/>
              <a:t>&gt;&gt;s1.lastName;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/>
              <a:t>cout</a:t>
            </a:r>
            <a:r>
              <a:rPr lang="en-CA" dirty="0"/>
              <a:t>&lt;&lt;"enter the age of employee"&lt;&lt;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/>
              <a:t>cin</a:t>
            </a:r>
            <a:r>
              <a:rPr lang="en-CA" dirty="0"/>
              <a:t>&gt;&gt;s1.age;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/>
              <a:t>cout</a:t>
            </a:r>
            <a:r>
              <a:rPr lang="en-CA" dirty="0"/>
              <a:t>&lt;&lt;"enter the gender of employee"&lt;&lt;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/>
              <a:t>cin</a:t>
            </a:r>
            <a:r>
              <a:rPr lang="en-CA" dirty="0"/>
              <a:t>&gt;&gt;s1.gender;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/>
              <a:t>cout</a:t>
            </a:r>
            <a:r>
              <a:rPr lang="en-CA" dirty="0"/>
              <a:t>&lt;&lt;"enter the  hourly salary of employee"&lt;&lt;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/>
              <a:t>cin</a:t>
            </a:r>
            <a:r>
              <a:rPr lang="en-CA" dirty="0"/>
              <a:t>&gt;&gt;s1.hourlySalary;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/>
              <a:t>cout</a:t>
            </a:r>
            <a:r>
              <a:rPr lang="en-CA" dirty="0"/>
              <a:t>&lt;&lt;"Employee Details are as follows:"&lt;&lt;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err="1"/>
              <a:t>cout</a:t>
            </a:r>
            <a:r>
              <a:rPr lang="en-CA" dirty="0"/>
              <a:t>&lt;&lt;s1.firstName&lt;&lt;"\t"&lt;&lt;s1.lastName&lt;&lt;"\t"&lt;&lt;s1.age&lt;&lt;"\t"&lt;&lt;s1.gender&lt;&lt;"\t"&lt;&lt;s1.hourlySalary&lt;&lt;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/>
              <a:t>    return 0;</a:t>
            </a:r>
          </a:p>
          <a:p>
            <a:pPr marL="0" indent="0">
              <a:buNone/>
            </a:pPr>
            <a:r>
              <a:rPr lang="en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87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fVTI">
  <a:themeElements>
    <a:clrScheme name="Leaf">
      <a:dk1>
        <a:sysClr val="windowText" lastClr="000000"/>
      </a:dk1>
      <a:lt1>
        <a:sysClr val="window" lastClr="FFFFFF"/>
      </a:lt1>
      <a:dk2>
        <a:srgbClr val="732124"/>
      </a:dk2>
      <a:lt2>
        <a:srgbClr val="F0EDE5"/>
      </a:lt2>
      <a:accent1>
        <a:srgbClr val="D34817"/>
      </a:accent1>
      <a:accent2>
        <a:srgbClr val="A68D65"/>
      </a:accent2>
      <a:accent3>
        <a:srgbClr val="728377"/>
      </a:accent3>
      <a:accent4>
        <a:srgbClr val="B4797B"/>
      </a:accent4>
      <a:accent5>
        <a:srgbClr val="CE8439"/>
      </a:accent5>
      <a:accent6>
        <a:srgbClr val="CF3A2A"/>
      </a:accent6>
      <a:hlink>
        <a:srgbClr val="D06853"/>
      </a:hlink>
      <a:folHlink>
        <a:srgbClr val="B67779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3A5F18C-93E4-4C3A-A312-44EF0CB57A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7FEE6A-70C7-4994-95E7-698D6AC488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33059B-AF8D-467E-BDB3-CD063FDD209D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230e9df3-be65-4c73-a93b-d1236ebd677e"/>
    <ds:schemaRef ds:uri="http://www.w3.org/XML/1998/namespace"/>
    <ds:schemaRef ds:uri="16c05727-aa75-4e4a-9b5f-8a80a1165891"/>
    <ds:schemaRef ds:uri="71af3243-3dd4-4a8d-8c0d-dd76da1f02a5"/>
    <ds:schemaRef ds:uri="http://schemas.microsoft.com/sharepoint/v3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LeafVTI</Template>
  <TotalTime>0</TotalTime>
  <Words>757</Words>
  <Application>Microsoft Office PowerPoint</Application>
  <PresentationFormat>Widescreen</PresentationFormat>
  <Paragraphs>78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Avenir Next LT Pro Light</vt:lpstr>
      <vt:lpstr>Calibri</vt:lpstr>
      <vt:lpstr>Rockwell Nova Light</vt:lpstr>
      <vt:lpstr>Wingdings</vt:lpstr>
      <vt:lpstr>LeafVTI</vt:lpstr>
      <vt:lpstr>Programming Fundamentals Ms. Asma Mushtaq asmamushtaq@gcu.edu.pk LECTURE 6   </vt:lpstr>
      <vt:lpstr>Example Program for structures </vt:lpstr>
      <vt:lpstr>Example Program for structures </vt:lpstr>
      <vt:lpstr>Structure Variables in Assignment Statements</vt:lpstr>
      <vt:lpstr>Suppose you want to create a drawing or architectural program that uses the English system. It will be convenient to store distances as two numbers, representing feet and inches.</vt:lpstr>
      <vt:lpstr>PowerPoint Presentation</vt:lpstr>
      <vt:lpstr>PowerPoint Presentation</vt:lpstr>
      <vt:lpstr>Another Example of Structures</vt:lpstr>
      <vt:lpstr>PowerPoint Presentation</vt:lpstr>
      <vt:lpstr>Practice Questions </vt:lpstr>
      <vt:lpstr>Practice Questions </vt:lpstr>
      <vt:lpstr>Practice Questions 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2024-01-12T06:49:40Z</dcterms:created>
  <dcterms:modified xsi:type="dcterms:W3CDTF">2025-03-05T04:14:07Z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