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70" r:id="rId12"/>
    <p:sldId id="272" r:id="rId13"/>
    <p:sldId id="268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415-F4D0-4809-BA5E-F6B97DF2C225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6048-32D9-4743-B31E-6B2C6B768C8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116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415-F4D0-4809-BA5E-F6B97DF2C225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6048-32D9-4743-B31E-6B2C6B768C8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737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415-F4D0-4809-BA5E-F6B97DF2C225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6048-32D9-4743-B31E-6B2C6B768C8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161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415-F4D0-4809-BA5E-F6B97DF2C225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6048-32D9-4743-B31E-6B2C6B768C8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00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415-F4D0-4809-BA5E-F6B97DF2C225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6048-32D9-4743-B31E-6B2C6B768C8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797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415-F4D0-4809-BA5E-F6B97DF2C225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6048-32D9-4743-B31E-6B2C6B768C8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3565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415-F4D0-4809-BA5E-F6B97DF2C225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6048-32D9-4743-B31E-6B2C6B768C8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124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415-F4D0-4809-BA5E-F6B97DF2C225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6048-32D9-4743-B31E-6B2C6B768C8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356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415-F4D0-4809-BA5E-F6B97DF2C225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6048-32D9-4743-B31E-6B2C6B768C8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93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415-F4D0-4809-BA5E-F6B97DF2C225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6048-32D9-4743-B31E-6B2C6B768C8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819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EC415-F4D0-4809-BA5E-F6B97DF2C225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6048-32D9-4743-B31E-6B2C6B768C8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963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EC415-F4D0-4809-BA5E-F6B97DF2C225}" type="datetimeFigureOut">
              <a:rPr lang="en-CA" smtClean="0"/>
              <a:t>2025-02-06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D6048-32D9-4743-B31E-6B2C6B768C8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7483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smamushtaq@gcu.edu.p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Programming Fundamentals 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Ms. Asma </a:t>
            </a:r>
            <a:r>
              <a:rPr lang="en-CA" dirty="0" err="1" smtClean="0"/>
              <a:t>Mushtaq</a:t>
            </a:r>
            <a:endParaRPr lang="en-CA" dirty="0" smtClean="0"/>
          </a:p>
          <a:p>
            <a:r>
              <a:rPr lang="en-CA" dirty="0" smtClean="0">
                <a:hlinkClick r:id="rId2"/>
              </a:rPr>
              <a:t>asmamushtaq@gcu.edu.pk</a:t>
            </a:r>
            <a:endParaRPr lang="en-CA" dirty="0" smtClean="0"/>
          </a:p>
          <a:p>
            <a:r>
              <a:rPr lang="en-CA" dirty="0" smtClean="0"/>
              <a:t>LECTURE 1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73022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 In C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024745" y="1409700"/>
            <a:ext cx="4038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 Types in </a:t>
            </a:r>
            <a:r>
              <a:rPr lang="en-US" sz="2400" dirty="0" smtClean="0"/>
              <a:t>C++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4953000" y="2576945"/>
            <a:ext cx="2667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Derived</a:t>
            </a:r>
          </a:p>
        </p:txBody>
      </p:sp>
      <p:sp>
        <p:nvSpPr>
          <p:cNvPr id="5" name="Rectangle 4"/>
          <p:cNvSpPr/>
          <p:nvPr/>
        </p:nvSpPr>
        <p:spPr>
          <a:xfrm>
            <a:off x="1998518" y="2590800"/>
            <a:ext cx="2649682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Primary</a:t>
            </a:r>
          </a:p>
        </p:txBody>
      </p:sp>
      <p:sp>
        <p:nvSpPr>
          <p:cNvPr id="6" name="Rectangle 5"/>
          <p:cNvSpPr/>
          <p:nvPr/>
        </p:nvSpPr>
        <p:spPr>
          <a:xfrm>
            <a:off x="7848601" y="2590800"/>
            <a:ext cx="242454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User Defined</a:t>
            </a:r>
          </a:p>
        </p:txBody>
      </p:sp>
      <p:sp>
        <p:nvSpPr>
          <p:cNvPr id="7" name="Rectangle 6"/>
          <p:cNvSpPr/>
          <p:nvPr/>
        </p:nvSpPr>
        <p:spPr>
          <a:xfrm>
            <a:off x="1998518" y="3657600"/>
            <a:ext cx="2649682" cy="266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Integer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Float (Real)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Character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Void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970318" y="3629891"/>
            <a:ext cx="2649682" cy="266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Arrays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Pointers</a:t>
            </a:r>
          </a:p>
          <a:p>
            <a:pPr algn="ctr"/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7848600" y="3657600"/>
            <a:ext cx="2649682" cy="266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Structure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Union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Enumeration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Typedef</a:t>
            </a:r>
            <a:endParaRPr lang="en-US" sz="2400" dirty="0"/>
          </a:p>
          <a:p>
            <a:pPr algn="ctr"/>
            <a:endParaRPr lang="en-US" sz="2400" dirty="0"/>
          </a:p>
        </p:txBody>
      </p:sp>
      <p:cxnSp>
        <p:nvCxnSpPr>
          <p:cNvPr id="11" name="Straight Arrow Connector 10"/>
          <p:cNvCxnSpPr>
            <a:stCxn id="3" idx="2"/>
          </p:cNvCxnSpPr>
          <p:nvPr/>
        </p:nvCxnSpPr>
        <p:spPr>
          <a:xfrm>
            <a:off x="6044045" y="2095501"/>
            <a:ext cx="0" cy="4814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200400" y="32766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096000" y="32766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8991600" y="32766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2"/>
            <a:endCxn id="5" idx="0"/>
          </p:cNvCxnSpPr>
          <p:nvPr/>
        </p:nvCxnSpPr>
        <p:spPr>
          <a:xfrm flipH="1">
            <a:off x="3323359" y="2095500"/>
            <a:ext cx="2720686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</p:cNvCxnSpPr>
          <p:nvPr/>
        </p:nvCxnSpPr>
        <p:spPr>
          <a:xfrm>
            <a:off x="6044046" y="2095500"/>
            <a:ext cx="3016827" cy="4814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7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. Primary Data Types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1752600"/>
            <a:ext cx="807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These are fundamental or basic </a:t>
            </a:r>
            <a:r>
              <a:rPr lang="en-US" sz="2400" b="1" dirty="0"/>
              <a:t>data types in </a:t>
            </a:r>
            <a:r>
              <a:rPr lang="en-US" sz="2400" b="1" dirty="0" smtClean="0"/>
              <a:t>C++ </a:t>
            </a:r>
            <a:r>
              <a:rPr lang="en-US" sz="2400" dirty="0"/>
              <a:t>namely </a:t>
            </a:r>
          </a:p>
          <a:p>
            <a:pPr algn="just"/>
            <a:endParaRPr lang="en-US" sz="240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/>
              <a:t>Integer 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/>
              <a:t>Real 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/>
              <a:t>Character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/>
              <a:t> void </a:t>
            </a:r>
          </a:p>
        </p:txBody>
      </p:sp>
    </p:spTree>
    <p:extLst>
      <p:ext uri="{BB962C8B-B14F-4D97-AF65-F5344CB8AC3E}">
        <p14:creationId xmlns:p14="http://schemas.microsoft.com/office/powerpoint/2010/main" val="3890966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Int</a:t>
            </a:r>
            <a:r>
              <a:rPr lang="en-CA" dirty="0"/>
              <a:t> Data Type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752599"/>
            <a:ext cx="103077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A" sz="3200" dirty="0"/>
              <a:t>Integer variables exist in several sizes, but the most commonly used is type int. The amount </a:t>
            </a:r>
            <a:r>
              <a:rPr lang="en-CA" sz="3200" dirty="0" smtClean="0"/>
              <a:t>of memory </a:t>
            </a:r>
            <a:r>
              <a:rPr lang="en-CA" sz="3200" dirty="0"/>
              <a:t>occupied by the integer types is system dependent. On a 32-bit system such </a:t>
            </a:r>
            <a:r>
              <a:rPr lang="en-CA" sz="3200" dirty="0" smtClean="0"/>
              <a:t>as Windows</a:t>
            </a:r>
            <a:r>
              <a:rPr lang="en-CA" sz="3200" dirty="0"/>
              <a:t>, an </a:t>
            </a:r>
            <a:r>
              <a:rPr lang="en-CA" sz="3200" dirty="0" err="1"/>
              <a:t>int</a:t>
            </a:r>
            <a:r>
              <a:rPr lang="en-CA" sz="3200" dirty="0"/>
              <a:t> occupies 4 bytes (which is 32 bits) of memory. This allows an </a:t>
            </a:r>
            <a:r>
              <a:rPr lang="en-CA" sz="3200" dirty="0" err="1"/>
              <a:t>int</a:t>
            </a:r>
            <a:r>
              <a:rPr lang="en-CA" sz="3200" dirty="0"/>
              <a:t> to </a:t>
            </a:r>
            <a:r>
              <a:rPr lang="en-CA" sz="3200" dirty="0" smtClean="0"/>
              <a:t>hold numbers </a:t>
            </a:r>
            <a:r>
              <a:rPr lang="en-CA" sz="3200" dirty="0"/>
              <a:t>in the range from –2,147,483,648 to 2,147,483,647.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52658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Size of Data Types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CA" dirty="0"/>
              <a:t>While type </a:t>
            </a:r>
            <a:r>
              <a:rPr lang="en-CA" dirty="0" err="1"/>
              <a:t>int</a:t>
            </a:r>
            <a:r>
              <a:rPr lang="en-CA" dirty="0"/>
              <a:t> occupies 4 bytes on current Windows computers, it occupied only 2 bytes </a:t>
            </a:r>
            <a:r>
              <a:rPr lang="en-CA" dirty="0" smtClean="0"/>
              <a:t>in MS-DOS </a:t>
            </a:r>
            <a:r>
              <a:rPr lang="en-CA" dirty="0"/>
              <a:t>and earlier versions of Windows. </a:t>
            </a:r>
            <a:endParaRPr lang="en-CA" dirty="0" smtClean="0"/>
          </a:p>
          <a:p>
            <a:pPr algn="just"/>
            <a:endParaRPr lang="en-CA" dirty="0" smtClean="0"/>
          </a:p>
          <a:p>
            <a:pPr algn="just"/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38200" y="2645303"/>
            <a:ext cx="1092892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Times New Roman" panose="02020603050405020304" pitchFamily="18" charset="0"/>
              </a:rPr>
              <a:t>Modern systems (32-bit and 64-bit) typically use a 4-byte 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cs typeface="Times New Roman" panose="02020603050405020304" pitchFamily="18" charset="0"/>
              </a:rPr>
              <a:t>int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Times New Roman" panose="02020603050405020304" pitchFamily="18" charset="0"/>
              </a:rPr>
              <a:t> by default. This is defined by the C++ standard, which specifies that 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cs typeface="Times New Roman" panose="02020603050405020304" pitchFamily="18" charset="0"/>
              </a:rPr>
              <a:t>int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Times New Roman" panose="02020603050405020304" pitchFamily="18" charset="0"/>
              </a:rPr>
              <a:t> should have a natural size suggested by the system architecture. For most modern systems, this is 4 bytes. </a:t>
            </a:r>
          </a:p>
        </p:txBody>
      </p:sp>
    </p:spTree>
    <p:extLst>
      <p:ext uri="{BB962C8B-B14F-4D97-AF65-F5344CB8AC3E}">
        <p14:creationId xmlns:p14="http://schemas.microsoft.com/office/powerpoint/2010/main" val="2309359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Declarations and Definitions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CA" dirty="0"/>
              <a:t>A </a:t>
            </a:r>
            <a:r>
              <a:rPr lang="en-CA" i="1" dirty="0"/>
              <a:t>declaration </a:t>
            </a:r>
            <a:r>
              <a:rPr lang="en-CA" dirty="0"/>
              <a:t>introduces a variable’s name (such as var1) into a program and specifies its </a:t>
            </a:r>
            <a:r>
              <a:rPr lang="en-CA" dirty="0" smtClean="0"/>
              <a:t>type (such </a:t>
            </a:r>
            <a:r>
              <a:rPr lang="en-CA" dirty="0"/>
              <a:t>as </a:t>
            </a:r>
            <a:r>
              <a:rPr lang="en-CA" dirty="0" err="1"/>
              <a:t>int</a:t>
            </a:r>
            <a:r>
              <a:rPr lang="en-CA" dirty="0"/>
              <a:t>). However, if a declaration also sets aside memory for the variable, it is </a:t>
            </a:r>
            <a:r>
              <a:rPr lang="en-CA" dirty="0" smtClean="0"/>
              <a:t>also called </a:t>
            </a:r>
            <a:r>
              <a:rPr lang="en-CA" dirty="0"/>
              <a:t>a </a:t>
            </a:r>
            <a:r>
              <a:rPr lang="en-CA" i="1" dirty="0"/>
              <a:t>definition</a:t>
            </a:r>
            <a:r>
              <a:rPr lang="en-CA" dirty="0"/>
              <a:t>. The statements</a:t>
            </a:r>
          </a:p>
          <a:p>
            <a:pPr marL="0" indent="0" algn="ctr">
              <a:buNone/>
            </a:pPr>
            <a:r>
              <a:rPr lang="en-CA" b="1" dirty="0" err="1">
                <a:solidFill>
                  <a:srgbClr val="FF0000"/>
                </a:solidFill>
              </a:rPr>
              <a:t>int</a:t>
            </a:r>
            <a:r>
              <a:rPr lang="en-CA" b="1" dirty="0">
                <a:solidFill>
                  <a:srgbClr val="FF0000"/>
                </a:solidFill>
              </a:rPr>
              <a:t> var1;</a:t>
            </a:r>
          </a:p>
          <a:p>
            <a:pPr marL="0" indent="0" algn="ctr">
              <a:buNone/>
            </a:pPr>
            <a:r>
              <a:rPr lang="en-CA" b="1" dirty="0" err="1">
                <a:solidFill>
                  <a:srgbClr val="FF0000"/>
                </a:solidFill>
              </a:rPr>
              <a:t>int</a:t>
            </a:r>
            <a:r>
              <a:rPr lang="en-CA" b="1" dirty="0">
                <a:solidFill>
                  <a:srgbClr val="FF0000"/>
                </a:solidFill>
              </a:rPr>
              <a:t> var2;</a:t>
            </a:r>
          </a:p>
          <a:p>
            <a:pPr marL="0" indent="0" algn="just">
              <a:buNone/>
            </a:pPr>
            <a:r>
              <a:rPr lang="en-CA" dirty="0" smtClean="0"/>
              <a:t>are </a:t>
            </a:r>
            <a:r>
              <a:rPr lang="en-CA" dirty="0"/>
              <a:t>definitions, as well as declarations, because they set aside memory</a:t>
            </a:r>
          </a:p>
          <a:p>
            <a:pPr marL="0" indent="0" algn="just">
              <a:buNone/>
            </a:pPr>
            <a:r>
              <a:rPr lang="en-CA" dirty="0"/>
              <a:t>for var1 and var2.</a:t>
            </a:r>
          </a:p>
        </p:txBody>
      </p:sp>
    </p:spTree>
    <p:extLst>
      <p:ext uri="{BB962C8B-B14F-4D97-AF65-F5344CB8AC3E}">
        <p14:creationId xmlns:p14="http://schemas.microsoft.com/office/powerpoint/2010/main" val="2577277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Variable Names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CA" dirty="0"/>
              <a:t>The names given to variables (</a:t>
            </a:r>
            <a:r>
              <a:rPr lang="en-CA" dirty="0" smtClean="0"/>
              <a:t>and other </a:t>
            </a:r>
            <a:r>
              <a:rPr lang="en-CA" dirty="0"/>
              <a:t>program features) are called </a:t>
            </a:r>
            <a:r>
              <a:rPr lang="en-CA" i="1" dirty="0"/>
              <a:t>identifiers</a:t>
            </a:r>
            <a:r>
              <a:rPr lang="en-CA" dirty="0"/>
              <a:t>. </a:t>
            </a:r>
            <a:endParaRPr lang="en-CA" dirty="0" smtClean="0"/>
          </a:p>
          <a:p>
            <a:pPr marL="0" indent="0" algn="just">
              <a:buNone/>
            </a:pPr>
            <a:r>
              <a:rPr lang="en-CA" b="1" dirty="0" smtClean="0">
                <a:solidFill>
                  <a:srgbClr val="0033CC"/>
                </a:solidFill>
              </a:rPr>
              <a:t>What </a:t>
            </a:r>
            <a:r>
              <a:rPr lang="en-CA" b="1" dirty="0">
                <a:solidFill>
                  <a:srgbClr val="0033CC"/>
                </a:solidFill>
              </a:rPr>
              <a:t>are the rules for writing </a:t>
            </a:r>
            <a:r>
              <a:rPr lang="en-CA" b="1" dirty="0" smtClean="0">
                <a:solidFill>
                  <a:srgbClr val="0033CC"/>
                </a:solidFill>
              </a:rPr>
              <a:t>identifiers?</a:t>
            </a:r>
          </a:p>
          <a:p>
            <a:r>
              <a:rPr lang="en-CA" dirty="0" smtClean="0"/>
              <a:t>You can </a:t>
            </a:r>
            <a:r>
              <a:rPr lang="en-CA" dirty="0"/>
              <a:t>use </a:t>
            </a:r>
            <a:r>
              <a:rPr lang="en-CA" dirty="0" smtClean="0"/>
              <a:t>upper </a:t>
            </a:r>
            <a:r>
              <a:rPr lang="en-CA" dirty="0"/>
              <a:t>and lowercase letters, and the digits from 1 to 9. You can also use the </a:t>
            </a:r>
            <a:r>
              <a:rPr lang="en-CA" dirty="0" smtClean="0"/>
              <a:t>underscore (_).</a:t>
            </a:r>
          </a:p>
          <a:p>
            <a:r>
              <a:rPr lang="en-CA" dirty="0"/>
              <a:t>The first character must be a letter or underscore. Identifiers can be as long as </a:t>
            </a:r>
            <a:r>
              <a:rPr lang="en-CA" dirty="0" smtClean="0"/>
              <a:t>you like</a:t>
            </a:r>
            <a:r>
              <a:rPr lang="en-CA" dirty="0"/>
              <a:t>, but most compilers will only recognize the first few hundred characters</a:t>
            </a:r>
            <a:r>
              <a:rPr lang="en-CA" dirty="0" smtClean="0"/>
              <a:t>.</a:t>
            </a:r>
          </a:p>
          <a:p>
            <a:r>
              <a:rPr lang="en-CA" dirty="0" smtClean="0"/>
              <a:t>The </a:t>
            </a:r>
            <a:r>
              <a:rPr lang="en-CA" dirty="0"/>
              <a:t>compiler </a:t>
            </a:r>
            <a:r>
              <a:rPr lang="en-CA" dirty="0" smtClean="0"/>
              <a:t>distinguishes between </a:t>
            </a:r>
            <a:r>
              <a:rPr lang="en-CA" dirty="0"/>
              <a:t>upper- and lowercase letters, so </a:t>
            </a:r>
            <a:r>
              <a:rPr lang="en-CA" dirty="0" err="1"/>
              <a:t>Var</a:t>
            </a:r>
            <a:r>
              <a:rPr lang="en-CA" dirty="0"/>
              <a:t> is not the same as </a:t>
            </a:r>
            <a:r>
              <a:rPr lang="en-CA" dirty="0" err="1"/>
              <a:t>var</a:t>
            </a:r>
            <a:r>
              <a:rPr lang="en-CA" dirty="0"/>
              <a:t> or VAR.</a:t>
            </a:r>
          </a:p>
        </p:txBody>
      </p:sp>
    </p:spTree>
    <p:extLst>
      <p:ext uri="{BB962C8B-B14F-4D97-AF65-F5344CB8AC3E}">
        <p14:creationId xmlns:p14="http://schemas.microsoft.com/office/powerpoint/2010/main" val="3580831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0033CC"/>
                </a:solidFill>
              </a:rPr>
              <a:t>Rules </a:t>
            </a:r>
            <a:r>
              <a:rPr lang="en-CA" b="1" dirty="0">
                <a:solidFill>
                  <a:srgbClr val="0033CC"/>
                </a:solidFill>
              </a:rPr>
              <a:t>for writing </a:t>
            </a:r>
            <a:r>
              <a:rPr lang="en-CA" b="1" dirty="0" smtClean="0">
                <a:solidFill>
                  <a:srgbClr val="0033CC"/>
                </a:solidFill>
              </a:rPr>
              <a:t>Identifiers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CA" dirty="0"/>
              <a:t>You can’t use a C++ keyword as a variable name. </a:t>
            </a:r>
            <a:endParaRPr lang="en-CA" dirty="0" smtClean="0"/>
          </a:p>
          <a:p>
            <a:pPr>
              <a:lnSpc>
                <a:spcPct val="150000"/>
              </a:lnSpc>
            </a:pPr>
            <a:r>
              <a:rPr lang="en-CA" b="1" i="1" dirty="0" smtClean="0">
                <a:solidFill>
                  <a:srgbClr val="FF0000"/>
                </a:solidFill>
              </a:rPr>
              <a:t>A </a:t>
            </a:r>
            <a:r>
              <a:rPr lang="en-CA" b="1" i="1" dirty="0">
                <a:solidFill>
                  <a:srgbClr val="FF0000"/>
                </a:solidFill>
              </a:rPr>
              <a:t>keyword is a predefined word with a </a:t>
            </a:r>
            <a:r>
              <a:rPr lang="en-CA" b="1" i="1" dirty="0" smtClean="0">
                <a:solidFill>
                  <a:srgbClr val="FF0000"/>
                </a:solidFill>
              </a:rPr>
              <a:t>special meaning</a:t>
            </a:r>
            <a:r>
              <a:rPr lang="en-CA" b="1" i="1" dirty="0">
                <a:solidFill>
                  <a:srgbClr val="FF0000"/>
                </a:solidFill>
              </a:rPr>
              <a:t>. </a:t>
            </a:r>
            <a:r>
              <a:rPr lang="en-CA" b="1" i="1" dirty="0" err="1">
                <a:solidFill>
                  <a:srgbClr val="FF0000"/>
                </a:solidFill>
              </a:rPr>
              <a:t>int</a:t>
            </a:r>
            <a:r>
              <a:rPr lang="en-CA" b="1" i="1" dirty="0">
                <a:solidFill>
                  <a:srgbClr val="FF0000"/>
                </a:solidFill>
              </a:rPr>
              <a:t>, class, if, and while are examples of keywords</a:t>
            </a:r>
            <a:r>
              <a:rPr lang="en-CA" b="1" i="1" dirty="0" smtClean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CA" dirty="0"/>
              <a:t>A variable’s name should make clear to anyone reading the listing the variable’s purpose </a:t>
            </a:r>
            <a:r>
              <a:rPr lang="en-CA" dirty="0" smtClean="0"/>
              <a:t>and how </a:t>
            </a:r>
            <a:r>
              <a:rPr lang="en-CA" dirty="0"/>
              <a:t>it is used.</a:t>
            </a:r>
            <a:endParaRPr lang="en-CA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525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Assignment Statements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The statements</a:t>
            </a:r>
          </a:p>
          <a:p>
            <a:r>
              <a:rPr lang="en-CA" dirty="0"/>
              <a:t>var1 = 20;</a:t>
            </a:r>
          </a:p>
          <a:p>
            <a:r>
              <a:rPr lang="en-CA" dirty="0"/>
              <a:t>var2 = var1 + </a:t>
            </a:r>
            <a:r>
              <a:rPr lang="en-CA" dirty="0" smtClean="0"/>
              <a:t>10;</a:t>
            </a:r>
          </a:p>
          <a:p>
            <a:pPr marL="0" indent="0" algn="just">
              <a:buNone/>
            </a:pPr>
            <a:r>
              <a:rPr lang="en-CA" dirty="0"/>
              <a:t>assign values to the two variables. The equal sign (=), as you might guess, causes the value </a:t>
            </a:r>
            <a:r>
              <a:rPr lang="en-CA" dirty="0" smtClean="0"/>
              <a:t>on the </a:t>
            </a:r>
            <a:r>
              <a:rPr lang="en-CA" dirty="0"/>
              <a:t>right to be assigned to the variable on the left.</a:t>
            </a:r>
          </a:p>
        </p:txBody>
      </p:sp>
    </p:spTree>
    <p:extLst>
      <p:ext uri="{BB962C8B-B14F-4D97-AF65-F5344CB8AC3E}">
        <p14:creationId xmlns:p14="http://schemas.microsoft.com/office/powerpoint/2010/main" val="1028013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Integer Constants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CA" dirty="0"/>
              <a:t>The number 20 is an </a:t>
            </a:r>
            <a:r>
              <a:rPr lang="en-CA" i="1" dirty="0"/>
              <a:t>integer constant</a:t>
            </a:r>
            <a:r>
              <a:rPr lang="en-CA" dirty="0"/>
              <a:t>. Constants don’t change during the course of the program.</a:t>
            </a:r>
          </a:p>
          <a:p>
            <a:pPr algn="just"/>
            <a:r>
              <a:rPr lang="en-CA" dirty="0"/>
              <a:t>An integer constant consists of numerical digits. There must be no decimal point in </a:t>
            </a:r>
            <a:r>
              <a:rPr lang="en-CA" dirty="0" smtClean="0"/>
              <a:t>an integer </a:t>
            </a:r>
            <a:r>
              <a:rPr lang="en-CA" dirty="0"/>
              <a:t>constant, and it must lie within the range of integers.</a:t>
            </a:r>
          </a:p>
        </p:txBody>
      </p:sp>
    </p:spTree>
    <p:extLst>
      <p:ext uri="{BB962C8B-B14F-4D97-AF65-F5344CB8AC3E}">
        <p14:creationId xmlns:p14="http://schemas.microsoft.com/office/powerpoint/2010/main" val="1605124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Output Variations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CA" dirty="0"/>
              <a:t>The statement</a:t>
            </a:r>
          </a:p>
          <a:p>
            <a:pPr marL="0" indent="0" algn="ctr">
              <a:buNone/>
            </a:pPr>
            <a:r>
              <a:rPr lang="en-CA" b="1" dirty="0" err="1">
                <a:solidFill>
                  <a:srgbClr val="FF0000"/>
                </a:solidFill>
              </a:rPr>
              <a:t>cout</a:t>
            </a:r>
            <a:r>
              <a:rPr lang="en-CA" b="1" dirty="0">
                <a:solidFill>
                  <a:srgbClr val="FF0000"/>
                </a:solidFill>
              </a:rPr>
              <a:t> &lt;&lt; “var1+10 is “;</a:t>
            </a:r>
          </a:p>
          <a:p>
            <a:pPr marL="0" indent="0" algn="just">
              <a:buNone/>
            </a:pPr>
            <a:r>
              <a:rPr lang="en-CA" dirty="0"/>
              <a:t>displays a string </a:t>
            </a:r>
            <a:r>
              <a:rPr lang="en-CA" dirty="0" smtClean="0"/>
              <a:t>constant. </a:t>
            </a:r>
            <a:r>
              <a:rPr lang="en-CA" dirty="0"/>
              <a:t>The next statement</a:t>
            </a:r>
          </a:p>
          <a:p>
            <a:pPr marL="0" indent="0" algn="ctr">
              <a:buNone/>
            </a:pPr>
            <a:r>
              <a:rPr lang="en-CA" b="1" dirty="0" err="1">
                <a:solidFill>
                  <a:srgbClr val="FF0000"/>
                </a:solidFill>
              </a:rPr>
              <a:t>cout</a:t>
            </a:r>
            <a:r>
              <a:rPr lang="en-CA" b="1" dirty="0">
                <a:solidFill>
                  <a:srgbClr val="FF0000"/>
                </a:solidFill>
              </a:rPr>
              <a:t> &lt;&lt; var2 &lt;&lt; </a:t>
            </a:r>
            <a:r>
              <a:rPr lang="en-CA" b="1" dirty="0" err="1">
                <a:solidFill>
                  <a:srgbClr val="FF0000"/>
                </a:solidFill>
              </a:rPr>
              <a:t>endl</a:t>
            </a:r>
            <a:r>
              <a:rPr lang="en-CA" b="1" dirty="0">
                <a:solidFill>
                  <a:srgbClr val="FF0000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CA" dirty="0"/>
              <a:t>displays the value of the variable var2. As you can see in your console output window, the </a:t>
            </a:r>
            <a:r>
              <a:rPr lang="en-CA" dirty="0" smtClean="0"/>
              <a:t>output of </a:t>
            </a:r>
            <a:r>
              <a:rPr lang="en-CA" dirty="0"/>
              <a:t>the program is</a:t>
            </a:r>
          </a:p>
          <a:p>
            <a:pPr marL="0" indent="0" algn="ctr">
              <a:buNone/>
            </a:pPr>
            <a:r>
              <a:rPr lang="en-CA" b="1" dirty="0">
                <a:solidFill>
                  <a:srgbClr val="FF0000"/>
                </a:solidFill>
              </a:rPr>
              <a:t>var1+10 is 30</a:t>
            </a:r>
          </a:p>
          <a:p>
            <a:pPr marL="0" indent="0" algn="just">
              <a:buNone/>
            </a:pPr>
            <a:r>
              <a:rPr lang="en-CA" dirty="0"/>
              <a:t>Note that </a:t>
            </a:r>
            <a:r>
              <a:rPr lang="en-CA" dirty="0" err="1"/>
              <a:t>cout</a:t>
            </a:r>
            <a:r>
              <a:rPr lang="en-CA" dirty="0"/>
              <a:t> and the &lt;&lt; operator know how to treat an integer and a string differently. If </a:t>
            </a:r>
            <a:r>
              <a:rPr lang="en-CA" dirty="0" smtClean="0"/>
              <a:t>we send </a:t>
            </a:r>
            <a:r>
              <a:rPr lang="en-CA" dirty="0"/>
              <a:t>them a string, they print it as text. If we send them an integer, they print it as a number.</a:t>
            </a:r>
          </a:p>
        </p:txBody>
      </p:sp>
    </p:spTree>
    <p:extLst>
      <p:ext uri="{BB962C8B-B14F-4D97-AF65-F5344CB8AC3E}">
        <p14:creationId xmlns:p14="http://schemas.microsoft.com/office/powerpoint/2010/main" val="3890976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Basic Program Construction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#include &lt;</a:t>
            </a:r>
            <a:r>
              <a:rPr lang="en-CA" dirty="0" err="1"/>
              <a:t>iostream</a:t>
            </a:r>
            <a:r>
              <a:rPr lang="en-CA" dirty="0"/>
              <a:t>&gt;</a:t>
            </a:r>
          </a:p>
          <a:p>
            <a:pPr marL="0" indent="0">
              <a:buNone/>
            </a:pPr>
            <a:r>
              <a:rPr lang="en-CA" dirty="0"/>
              <a:t>using namespace </a:t>
            </a:r>
            <a:r>
              <a:rPr lang="en-CA" dirty="0" err="1"/>
              <a:t>std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main()</a:t>
            </a:r>
          </a:p>
          <a:p>
            <a:pPr marL="0" indent="0">
              <a:buNone/>
            </a:pPr>
            <a:r>
              <a:rPr lang="en-CA" dirty="0"/>
              <a:t>{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</a:t>
            </a:r>
            <a:r>
              <a:rPr lang="en-CA" dirty="0" smtClean="0"/>
              <a:t>“we are learning programming\n</a:t>
            </a:r>
            <a:r>
              <a:rPr lang="en-CA" dirty="0"/>
              <a:t>”;</a:t>
            </a:r>
          </a:p>
          <a:p>
            <a:pPr marL="0" indent="0">
              <a:buNone/>
            </a:pPr>
            <a:r>
              <a:rPr lang="en-CA" dirty="0"/>
              <a:t>return 0;</a:t>
            </a:r>
          </a:p>
          <a:p>
            <a:pPr marL="0" indent="0">
              <a:buNone/>
            </a:pPr>
            <a:r>
              <a:rPr lang="en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0752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The </a:t>
            </a:r>
            <a:r>
              <a:rPr lang="en-CA" b="1" dirty="0" err="1"/>
              <a:t>endl</a:t>
            </a:r>
            <a:r>
              <a:rPr lang="en-CA" b="1" dirty="0"/>
              <a:t> Manipulator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dirty="0"/>
              <a:t>Manipulators are instructions to the output stream that modify </a:t>
            </a:r>
            <a:r>
              <a:rPr lang="en-CA" dirty="0" smtClean="0"/>
              <a:t>the output </a:t>
            </a:r>
            <a:r>
              <a:rPr lang="en-CA" dirty="0"/>
              <a:t>in various </a:t>
            </a:r>
            <a:r>
              <a:rPr lang="en-CA" dirty="0" smtClean="0"/>
              <a:t>ways.</a:t>
            </a:r>
          </a:p>
          <a:p>
            <a:pPr marL="0" indent="0" algn="just">
              <a:buNone/>
            </a:pPr>
            <a:r>
              <a:rPr lang="en-CA" b="1" i="1" dirty="0" err="1">
                <a:solidFill>
                  <a:srgbClr val="FF0000"/>
                </a:solidFill>
              </a:rPr>
              <a:t>e</a:t>
            </a:r>
            <a:r>
              <a:rPr lang="en-CA" b="1" i="1" dirty="0" err="1" smtClean="0">
                <a:solidFill>
                  <a:srgbClr val="FF0000"/>
                </a:solidFill>
              </a:rPr>
              <a:t>ndl</a:t>
            </a:r>
            <a:r>
              <a:rPr lang="en-CA" dirty="0" smtClean="0"/>
              <a:t> causes </a:t>
            </a:r>
            <a:r>
              <a:rPr lang="en-CA" dirty="0"/>
              <a:t>a linefeed to be inserted into the stream, so that subsequent text is displayed on </a:t>
            </a:r>
            <a:r>
              <a:rPr lang="en-CA" dirty="0" smtClean="0"/>
              <a:t>the next </a:t>
            </a:r>
            <a:r>
              <a:rPr lang="en-CA" dirty="0"/>
              <a:t>line.</a:t>
            </a:r>
          </a:p>
        </p:txBody>
      </p:sp>
    </p:spTree>
    <p:extLst>
      <p:ext uri="{BB962C8B-B14F-4D97-AF65-F5344CB8AC3E}">
        <p14:creationId xmlns:p14="http://schemas.microsoft.com/office/powerpoint/2010/main" val="1801851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Other Integer Types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CA" dirty="0"/>
              <a:t>There are several numerical integer types besides type int. The two most common types </a:t>
            </a:r>
            <a:r>
              <a:rPr lang="en-CA" dirty="0" smtClean="0"/>
              <a:t>are long </a:t>
            </a:r>
            <a:r>
              <a:rPr lang="en-CA" dirty="0"/>
              <a:t>and short. </a:t>
            </a:r>
            <a:endParaRPr lang="en-CA" dirty="0" smtClean="0"/>
          </a:p>
          <a:p>
            <a:pPr marL="0" indent="0" algn="just">
              <a:buNone/>
            </a:pPr>
            <a:r>
              <a:rPr lang="en-CA" dirty="0" smtClean="0"/>
              <a:t>We </a:t>
            </a:r>
            <a:r>
              <a:rPr lang="en-CA" dirty="0"/>
              <a:t>noted that the size of type </a:t>
            </a:r>
            <a:r>
              <a:rPr lang="en-CA" dirty="0" err="1"/>
              <a:t>int</a:t>
            </a:r>
            <a:r>
              <a:rPr lang="en-CA" dirty="0"/>
              <a:t> is system dependent. In contrast, types long </a:t>
            </a:r>
            <a:r>
              <a:rPr lang="en-CA" dirty="0" smtClean="0"/>
              <a:t>and short </a:t>
            </a:r>
            <a:r>
              <a:rPr lang="en-CA" dirty="0"/>
              <a:t>have fixed sizes no matter what system is used.</a:t>
            </a:r>
          </a:p>
          <a:p>
            <a:pPr marL="0" indent="0" algn="just">
              <a:buNone/>
            </a:pPr>
            <a:r>
              <a:rPr lang="en-CA" b="1" i="1" dirty="0">
                <a:solidFill>
                  <a:srgbClr val="FF0000"/>
                </a:solidFill>
              </a:rPr>
              <a:t>Type long </a:t>
            </a:r>
            <a:r>
              <a:rPr lang="en-CA" dirty="0"/>
              <a:t>always occupies </a:t>
            </a:r>
            <a:r>
              <a:rPr lang="en-CA" b="1" i="1" dirty="0">
                <a:solidFill>
                  <a:srgbClr val="FF0000"/>
                </a:solidFill>
              </a:rPr>
              <a:t>four bytes</a:t>
            </a:r>
            <a:r>
              <a:rPr lang="en-CA" dirty="0"/>
              <a:t>, which is the same as type </a:t>
            </a:r>
            <a:r>
              <a:rPr lang="en-CA" dirty="0" err="1"/>
              <a:t>int</a:t>
            </a:r>
            <a:r>
              <a:rPr lang="en-CA" dirty="0"/>
              <a:t> on 32-bit Windows systems.</a:t>
            </a:r>
          </a:p>
          <a:p>
            <a:pPr marL="0" indent="0" algn="just">
              <a:buNone/>
            </a:pPr>
            <a:r>
              <a:rPr lang="en-CA" dirty="0"/>
              <a:t>Thus it has the same range, from –2,147,483,648 to 2,147,483,647. It can also be </a:t>
            </a:r>
            <a:r>
              <a:rPr lang="en-CA" dirty="0" smtClean="0"/>
              <a:t>written as </a:t>
            </a:r>
            <a:r>
              <a:rPr lang="en-CA" dirty="0"/>
              <a:t>long </a:t>
            </a:r>
            <a:r>
              <a:rPr lang="en-CA" dirty="0" err="1"/>
              <a:t>int</a:t>
            </a:r>
            <a:r>
              <a:rPr lang="en-CA" dirty="0"/>
              <a:t>; this means the same as long. </a:t>
            </a:r>
          </a:p>
        </p:txBody>
      </p:sp>
    </p:spTree>
    <p:extLst>
      <p:ext uri="{BB962C8B-B14F-4D97-AF65-F5344CB8AC3E}">
        <p14:creationId xmlns:p14="http://schemas.microsoft.com/office/powerpoint/2010/main" val="2105260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Other Integer Types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CA" dirty="0"/>
              <a:t>On all systems </a:t>
            </a:r>
            <a:r>
              <a:rPr lang="en-CA" b="1" i="1" dirty="0">
                <a:solidFill>
                  <a:srgbClr val="FF0000"/>
                </a:solidFill>
              </a:rPr>
              <a:t>type short </a:t>
            </a:r>
            <a:r>
              <a:rPr lang="en-CA" dirty="0"/>
              <a:t>occupies </a:t>
            </a:r>
            <a:r>
              <a:rPr lang="en-CA" b="1" i="1" dirty="0">
                <a:solidFill>
                  <a:srgbClr val="FF0000"/>
                </a:solidFill>
              </a:rPr>
              <a:t>two bytes</a:t>
            </a:r>
            <a:r>
              <a:rPr lang="en-CA" dirty="0"/>
              <a:t>, giving it a range of –32,768 to 32,767. </a:t>
            </a:r>
            <a:r>
              <a:rPr lang="en-CA" dirty="0" smtClean="0"/>
              <a:t>There’s probably </a:t>
            </a:r>
            <a:r>
              <a:rPr lang="en-CA" dirty="0"/>
              <a:t>not much point using type short on modern Windows systems unless it’s </a:t>
            </a:r>
            <a:r>
              <a:rPr lang="en-CA" dirty="0" smtClean="0"/>
              <a:t>important to </a:t>
            </a:r>
            <a:r>
              <a:rPr lang="en-CA" dirty="0"/>
              <a:t>save memory. Type </a:t>
            </a:r>
            <a:r>
              <a:rPr lang="en-CA" dirty="0" err="1"/>
              <a:t>int</a:t>
            </a:r>
            <a:r>
              <a:rPr lang="en-CA" dirty="0"/>
              <a:t>, although twice as large, is accessed faster than type short.</a:t>
            </a:r>
          </a:p>
          <a:p>
            <a:pPr marL="0" indent="0" algn="just">
              <a:buNone/>
            </a:pPr>
            <a:r>
              <a:rPr lang="en-CA" dirty="0"/>
              <a:t>If you want to create a constant of type long, use the letter L following the numerical </a:t>
            </a:r>
            <a:r>
              <a:rPr lang="en-CA" dirty="0" smtClean="0"/>
              <a:t>value, as </a:t>
            </a:r>
            <a:r>
              <a:rPr lang="en-CA" dirty="0"/>
              <a:t>in</a:t>
            </a:r>
          </a:p>
          <a:p>
            <a:pPr marL="0" indent="0" algn="ctr">
              <a:buNone/>
            </a:pPr>
            <a:r>
              <a:rPr lang="en-CA" b="1" dirty="0" err="1">
                <a:solidFill>
                  <a:srgbClr val="FF0000"/>
                </a:solidFill>
              </a:rPr>
              <a:t>longvar</a:t>
            </a:r>
            <a:r>
              <a:rPr lang="en-CA" b="1" dirty="0">
                <a:solidFill>
                  <a:srgbClr val="FF0000"/>
                </a:solidFill>
              </a:rPr>
              <a:t> = 7678L; // assigns long constant 7678 to </a:t>
            </a:r>
            <a:r>
              <a:rPr lang="en-CA" b="1" dirty="0" err="1">
                <a:solidFill>
                  <a:srgbClr val="FF0000"/>
                </a:solidFill>
              </a:rPr>
              <a:t>longvar</a:t>
            </a:r>
            <a:endParaRPr lang="en-CA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976063"/>
              </p:ext>
            </p:extLst>
          </p:nvPr>
        </p:nvGraphicFramePr>
        <p:xfrm>
          <a:off x="1898071" y="4874722"/>
          <a:ext cx="839585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7929"/>
                <a:gridCol w="4197929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CA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__int8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CA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__int8 type corresponds to char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__int16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__int16 corresponds to short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__int32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__int32 corresponds to both </a:t>
                      </a:r>
                      <a:r>
                        <a:rPr lang="en-CA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long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__int64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C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__int64 type holds huge integers with up to 19 decimal digits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3804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Character Variables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dirty="0"/>
              <a:t>Type char stores integers that range in value from –128 to 127. Variables of this type </a:t>
            </a:r>
            <a:r>
              <a:rPr lang="en-CA" dirty="0" smtClean="0"/>
              <a:t>occupy only </a:t>
            </a:r>
            <a:r>
              <a:rPr lang="en-CA" dirty="0"/>
              <a:t>1 byte (eight bits) of memory. Character variables are sometimes used to store </a:t>
            </a:r>
            <a:r>
              <a:rPr lang="en-CA" dirty="0" smtClean="0"/>
              <a:t>numbers that </a:t>
            </a:r>
            <a:r>
              <a:rPr lang="en-CA" dirty="0"/>
              <a:t>confine themselves to this limited range, but they are much more commonly used to </a:t>
            </a:r>
            <a:r>
              <a:rPr lang="en-CA" dirty="0" smtClean="0"/>
              <a:t>store ASCII </a:t>
            </a:r>
            <a:r>
              <a:rPr lang="en-CA" dirty="0"/>
              <a:t>characters</a:t>
            </a:r>
            <a:r>
              <a:rPr lang="en-CA" dirty="0" smtClean="0"/>
              <a:t>.</a:t>
            </a:r>
          </a:p>
          <a:p>
            <a:pPr marL="0" indent="0" algn="just">
              <a:buNone/>
            </a:pPr>
            <a:r>
              <a:rPr lang="en-CA" dirty="0"/>
              <a:t>As you may already know, the ASCII character set is a way of representing characters such </a:t>
            </a:r>
            <a:r>
              <a:rPr lang="en-CA" dirty="0" smtClean="0"/>
              <a:t>as ‘a</a:t>
            </a:r>
            <a:r>
              <a:rPr lang="en-CA" dirty="0"/>
              <a:t>’, ‘B’, ‘$’, ‘3’, and so on, as numbers.</a:t>
            </a:r>
          </a:p>
        </p:txBody>
      </p:sp>
    </p:spTree>
    <p:extLst>
      <p:ext uri="{BB962C8B-B14F-4D97-AF65-F5344CB8AC3E}">
        <p14:creationId xmlns:p14="http://schemas.microsoft.com/office/powerpoint/2010/main" val="14696972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Character Constants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dirty="0"/>
              <a:t>Character constants use single quotation marks around a character, like ‘a’ and ‘b’. (Note </a:t>
            </a:r>
            <a:r>
              <a:rPr lang="en-CA" dirty="0" smtClean="0"/>
              <a:t>that this </a:t>
            </a:r>
            <a:r>
              <a:rPr lang="en-CA" dirty="0"/>
              <a:t>differs from </a:t>
            </a:r>
            <a:r>
              <a:rPr lang="en-CA" i="1" dirty="0"/>
              <a:t>string </a:t>
            </a:r>
            <a:r>
              <a:rPr lang="en-CA" dirty="0"/>
              <a:t>constants, which use double quotation marks.) When the C++ </a:t>
            </a:r>
            <a:r>
              <a:rPr lang="en-CA" dirty="0" smtClean="0"/>
              <a:t>compiler encounters </a:t>
            </a:r>
            <a:r>
              <a:rPr lang="en-CA" dirty="0"/>
              <a:t>such a character constant, it translates it into the corresponding ASCII code. </a:t>
            </a:r>
            <a:r>
              <a:rPr lang="en-CA" dirty="0" smtClean="0"/>
              <a:t>The constant </a:t>
            </a:r>
            <a:r>
              <a:rPr lang="en-CA" dirty="0"/>
              <a:t>‘a’ appearing in a program, for example, will be translated into </a:t>
            </a:r>
            <a:r>
              <a:rPr lang="en-CA" dirty="0" smtClean="0"/>
              <a:t>97. </a:t>
            </a:r>
          </a:p>
          <a:p>
            <a:pPr marL="0" indent="0" algn="just">
              <a:buNone/>
            </a:pPr>
            <a:r>
              <a:rPr lang="en-CA" b="1" i="1" dirty="0">
                <a:solidFill>
                  <a:srgbClr val="FF0000"/>
                </a:solidFill>
              </a:rPr>
              <a:t>Character variables can be assigned character constants as </a:t>
            </a:r>
            <a:r>
              <a:rPr lang="en-CA" b="1" i="1" dirty="0" smtClean="0">
                <a:solidFill>
                  <a:srgbClr val="FF0000"/>
                </a:solidFill>
              </a:rPr>
              <a:t>values.</a:t>
            </a:r>
            <a:endParaRPr lang="en-CA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1953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CA" dirty="0"/>
              <a:t>D</a:t>
            </a:r>
            <a:r>
              <a:rPr lang="en-CA" dirty="0" smtClean="0"/>
              <a:t>ifference </a:t>
            </a:r>
            <a:r>
              <a:rPr lang="en-CA" dirty="0"/>
              <a:t>between </a:t>
            </a:r>
            <a:r>
              <a:rPr lang="en-CA" dirty="0" smtClean="0"/>
              <a:t>Character </a:t>
            </a:r>
            <a:r>
              <a:rPr lang="en-CA" dirty="0"/>
              <a:t>V</a:t>
            </a:r>
            <a:r>
              <a:rPr lang="en-CA" dirty="0" smtClean="0"/>
              <a:t>ariables </a:t>
            </a:r>
            <a:r>
              <a:rPr lang="en-CA" dirty="0"/>
              <a:t>and </a:t>
            </a:r>
            <a:r>
              <a:rPr lang="en-CA" dirty="0" smtClean="0"/>
              <a:t>Character </a:t>
            </a:r>
            <a:r>
              <a:rPr lang="en-CA" dirty="0"/>
              <a:t>C</a:t>
            </a:r>
            <a:r>
              <a:rPr lang="en-CA" dirty="0" smtClean="0"/>
              <a:t>onstants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r>
              <a:rPr lang="en-CA" b="1" dirty="0" err="1"/>
              <a:t>int</a:t>
            </a:r>
            <a:r>
              <a:rPr lang="en-CA" b="1" dirty="0"/>
              <a:t> main() {</a:t>
            </a:r>
          </a:p>
          <a:p>
            <a:pPr marL="0" indent="0">
              <a:buNone/>
            </a:pPr>
            <a:r>
              <a:rPr lang="en-CA" b="1" dirty="0"/>
              <a:t>    // </a:t>
            </a:r>
            <a:r>
              <a:rPr lang="en-CA" b="1" dirty="0">
                <a:solidFill>
                  <a:srgbClr val="FF0000"/>
                </a:solidFill>
              </a:rPr>
              <a:t>Character variable</a:t>
            </a:r>
          </a:p>
          <a:p>
            <a:pPr marL="0" indent="0">
              <a:buNone/>
            </a:pPr>
            <a:r>
              <a:rPr lang="en-CA" b="1" dirty="0"/>
              <a:t>    char </a:t>
            </a:r>
            <a:r>
              <a:rPr lang="en-CA" b="1" dirty="0" err="1"/>
              <a:t>myChar</a:t>
            </a:r>
            <a:r>
              <a:rPr lang="en-CA" b="1" dirty="0"/>
              <a:t> = 'A'; </a:t>
            </a:r>
            <a:r>
              <a:rPr lang="en-CA" b="1" dirty="0">
                <a:solidFill>
                  <a:srgbClr val="FF0000"/>
                </a:solidFill>
              </a:rPr>
              <a:t>// 'A' is a character constant</a:t>
            </a:r>
          </a:p>
          <a:p>
            <a:pPr marL="0" indent="0">
              <a:buNone/>
            </a:pPr>
            <a:r>
              <a:rPr lang="en-CA" b="1" dirty="0"/>
              <a:t>    </a:t>
            </a:r>
            <a:r>
              <a:rPr lang="en-CA" b="1" dirty="0" err="1"/>
              <a:t>cout</a:t>
            </a:r>
            <a:r>
              <a:rPr lang="en-CA" b="1" dirty="0"/>
              <a:t> &lt;&lt; "Character variable: " &lt;&lt; </a:t>
            </a:r>
            <a:r>
              <a:rPr lang="en-CA" b="1" dirty="0" err="1"/>
              <a:t>myChar</a:t>
            </a:r>
            <a:r>
              <a:rPr lang="en-CA" b="1" dirty="0"/>
              <a:t> &lt;&lt; </a:t>
            </a:r>
            <a:r>
              <a:rPr lang="en-CA" b="1" dirty="0" err="1"/>
              <a:t>endl</a:t>
            </a:r>
            <a:r>
              <a:rPr lang="en-CA" b="1" dirty="0" smtClean="0"/>
              <a:t>;</a:t>
            </a:r>
            <a:endParaRPr lang="en-CA" b="1" dirty="0"/>
          </a:p>
          <a:p>
            <a:pPr marL="0" indent="0">
              <a:buNone/>
            </a:pPr>
            <a:r>
              <a:rPr lang="en-CA" b="1" dirty="0"/>
              <a:t>    // Changing the value of the character variable</a:t>
            </a:r>
          </a:p>
          <a:p>
            <a:pPr marL="0" indent="0">
              <a:buNone/>
            </a:pPr>
            <a:r>
              <a:rPr lang="en-CA" b="1" dirty="0"/>
              <a:t>    </a:t>
            </a:r>
            <a:r>
              <a:rPr lang="en-CA" b="1" dirty="0" err="1"/>
              <a:t>myChar</a:t>
            </a:r>
            <a:r>
              <a:rPr lang="en-CA" b="1" dirty="0"/>
              <a:t> = 'B';</a:t>
            </a:r>
          </a:p>
          <a:p>
            <a:pPr marL="0" indent="0">
              <a:buNone/>
            </a:pPr>
            <a:r>
              <a:rPr lang="en-CA" b="1" dirty="0"/>
              <a:t>    </a:t>
            </a:r>
            <a:r>
              <a:rPr lang="en-CA" b="1" dirty="0" err="1"/>
              <a:t>cout</a:t>
            </a:r>
            <a:r>
              <a:rPr lang="en-CA" b="1" dirty="0"/>
              <a:t> &lt;&lt; "Updated character variable: " &lt;&lt; </a:t>
            </a:r>
            <a:r>
              <a:rPr lang="en-CA" b="1" dirty="0" err="1"/>
              <a:t>myChar</a:t>
            </a:r>
            <a:r>
              <a:rPr lang="en-CA" b="1" dirty="0"/>
              <a:t> &lt;&lt; </a:t>
            </a:r>
            <a:r>
              <a:rPr lang="en-CA" b="1" dirty="0" err="1"/>
              <a:t>endl</a:t>
            </a:r>
            <a:r>
              <a:rPr lang="en-CA" b="1" dirty="0" smtClean="0"/>
              <a:t>;</a:t>
            </a:r>
            <a:endParaRPr lang="en-CA" b="1" dirty="0"/>
          </a:p>
          <a:p>
            <a:pPr marL="0" indent="0">
              <a:buNone/>
            </a:pPr>
            <a:r>
              <a:rPr lang="en-CA" b="1" dirty="0"/>
              <a:t>    // Using character constant directly</a:t>
            </a:r>
          </a:p>
          <a:p>
            <a:pPr marL="0" indent="0">
              <a:buNone/>
            </a:pPr>
            <a:r>
              <a:rPr lang="en-CA" b="1" dirty="0"/>
              <a:t>    </a:t>
            </a:r>
            <a:r>
              <a:rPr lang="en-CA" b="1" dirty="0" err="1"/>
              <a:t>cout</a:t>
            </a:r>
            <a:r>
              <a:rPr lang="en-CA" b="1" dirty="0"/>
              <a:t> &lt;&lt; "Character constant: " &lt;&lt; 'C' &lt;&lt; </a:t>
            </a:r>
            <a:r>
              <a:rPr lang="en-CA" b="1" dirty="0" err="1"/>
              <a:t>endl</a:t>
            </a:r>
            <a:r>
              <a:rPr lang="en-CA" b="1" dirty="0" smtClean="0"/>
              <a:t>;</a:t>
            </a:r>
            <a:endParaRPr lang="en-CA" b="1" dirty="0"/>
          </a:p>
          <a:p>
            <a:pPr marL="0" indent="0">
              <a:buNone/>
            </a:pPr>
            <a:r>
              <a:rPr lang="en-CA" b="1" dirty="0"/>
              <a:t>    return 0;</a:t>
            </a:r>
          </a:p>
          <a:p>
            <a:pPr marL="0" indent="0">
              <a:buNone/>
            </a:pPr>
            <a:r>
              <a:rPr lang="en-CA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332494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Escape Sequences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dirty="0" smtClean="0"/>
              <a:t>This </a:t>
            </a:r>
            <a:r>
              <a:rPr lang="en-CA" dirty="0"/>
              <a:t>name reflects the fact that the backslash causes </a:t>
            </a:r>
            <a:r>
              <a:rPr lang="en-CA" dirty="0" smtClean="0"/>
              <a:t>an “escape</a:t>
            </a:r>
            <a:r>
              <a:rPr lang="en-CA" dirty="0"/>
              <a:t>” from the normal way characters are interpreted. </a:t>
            </a:r>
            <a:r>
              <a:rPr lang="en-CA" dirty="0" smtClean="0"/>
              <a:t>In case ‘\t’ </a:t>
            </a:r>
            <a:r>
              <a:rPr lang="en-CA" dirty="0"/>
              <a:t>the t is interpreted not </a:t>
            </a:r>
            <a:r>
              <a:rPr lang="en-CA" dirty="0" smtClean="0"/>
              <a:t>as the </a:t>
            </a:r>
            <a:r>
              <a:rPr lang="en-CA" dirty="0"/>
              <a:t>character ‘t’ but as the tab character. A tab causes printing to continue at the next tab stop.</a:t>
            </a:r>
          </a:p>
          <a:p>
            <a:pPr marL="0" indent="0" algn="just">
              <a:buNone/>
            </a:pPr>
            <a:r>
              <a:rPr lang="en-CA" dirty="0" smtClean="0"/>
              <a:t>Another </a:t>
            </a:r>
            <a:r>
              <a:rPr lang="en-CA" dirty="0"/>
              <a:t>character constant</a:t>
            </a:r>
            <a:r>
              <a:rPr lang="en-CA" dirty="0" smtClean="0"/>
              <a:t>, ‘\</a:t>
            </a:r>
            <a:r>
              <a:rPr lang="en-CA" dirty="0"/>
              <a:t>n’, is sent directly to </a:t>
            </a:r>
            <a:r>
              <a:rPr lang="en-CA" dirty="0" err="1"/>
              <a:t>cout</a:t>
            </a:r>
            <a:r>
              <a:rPr lang="en-CA" dirty="0"/>
              <a:t> in the last line of the program.</a:t>
            </a:r>
          </a:p>
        </p:txBody>
      </p:sp>
    </p:spTree>
    <p:extLst>
      <p:ext uri="{BB962C8B-B14F-4D97-AF65-F5344CB8AC3E}">
        <p14:creationId xmlns:p14="http://schemas.microsoft.com/office/powerpoint/2010/main" val="4978766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Escape Sequences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9273" y="1393498"/>
            <a:ext cx="8655958" cy="511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200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Input with </a:t>
            </a:r>
            <a:r>
              <a:rPr lang="en-CA" b="1" dirty="0" err="1"/>
              <a:t>cin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CA" dirty="0" smtClean="0"/>
              <a:t>The statement:</a:t>
            </a:r>
          </a:p>
          <a:p>
            <a:pPr marL="0" indent="0" algn="ctr">
              <a:buNone/>
            </a:pPr>
            <a:r>
              <a:rPr lang="en-CA" b="1" i="1" dirty="0" err="1" smtClean="0">
                <a:solidFill>
                  <a:srgbClr val="FF0000"/>
                </a:solidFill>
              </a:rPr>
              <a:t>cin</a:t>
            </a:r>
            <a:r>
              <a:rPr lang="en-CA" b="1" i="1" dirty="0" smtClean="0">
                <a:solidFill>
                  <a:srgbClr val="FF0000"/>
                </a:solidFill>
              </a:rPr>
              <a:t> </a:t>
            </a:r>
            <a:r>
              <a:rPr lang="en-CA" b="1" i="1" dirty="0">
                <a:solidFill>
                  <a:srgbClr val="FF0000"/>
                </a:solidFill>
              </a:rPr>
              <a:t>&gt;&gt; </a:t>
            </a:r>
            <a:r>
              <a:rPr lang="en-CA" b="1" i="1" dirty="0" err="1" smtClean="0">
                <a:solidFill>
                  <a:srgbClr val="FF0000"/>
                </a:solidFill>
              </a:rPr>
              <a:t>variablename</a:t>
            </a:r>
            <a:r>
              <a:rPr lang="en-CA" b="1" i="1" dirty="0" smtClean="0">
                <a:solidFill>
                  <a:srgbClr val="FF0000"/>
                </a:solidFill>
              </a:rPr>
              <a:t>;</a:t>
            </a:r>
            <a:endParaRPr lang="en-CA" b="1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CA" dirty="0"/>
              <a:t>causes the program to wait for the user to type in a number. The resulting number is placed </a:t>
            </a:r>
            <a:r>
              <a:rPr lang="en-CA" dirty="0" smtClean="0"/>
              <a:t>in the </a:t>
            </a:r>
            <a:r>
              <a:rPr lang="en-CA" dirty="0" err="1" smtClean="0"/>
              <a:t>variablename</a:t>
            </a:r>
            <a:r>
              <a:rPr lang="en-CA" dirty="0" smtClean="0"/>
              <a:t>. </a:t>
            </a:r>
            <a:r>
              <a:rPr lang="en-CA" dirty="0"/>
              <a:t>The keyword </a:t>
            </a:r>
            <a:r>
              <a:rPr lang="en-CA" dirty="0" err="1"/>
              <a:t>cin</a:t>
            </a:r>
            <a:r>
              <a:rPr lang="en-CA" dirty="0"/>
              <a:t> (pronounced “C in”) is an object, predefined in C++ </a:t>
            </a:r>
            <a:r>
              <a:rPr lang="en-CA" dirty="0" smtClean="0"/>
              <a:t>to correspond </a:t>
            </a:r>
            <a:r>
              <a:rPr lang="en-CA" dirty="0"/>
              <a:t>to the standard input stream. </a:t>
            </a:r>
            <a:endParaRPr lang="en-CA" dirty="0" smtClean="0"/>
          </a:p>
          <a:p>
            <a:pPr marL="0" indent="0" algn="just">
              <a:buNone/>
            </a:pPr>
            <a:r>
              <a:rPr lang="en-CA" dirty="0" smtClean="0"/>
              <a:t>This </a:t>
            </a:r>
            <a:r>
              <a:rPr lang="en-CA" dirty="0"/>
              <a:t>stream represents data coming from the </a:t>
            </a:r>
            <a:r>
              <a:rPr lang="en-CA" dirty="0" smtClean="0"/>
              <a:t>keyboard (unless </a:t>
            </a:r>
            <a:r>
              <a:rPr lang="en-CA" dirty="0"/>
              <a:t>it has been redirected). The &gt;&gt; is the </a:t>
            </a:r>
            <a:r>
              <a:rPr lang="en-CA" i="1" dirty="0"/>
              <a:t>extraction </a:t>
            </a:r>
            <a:r>
              <a:rPr lang="en-CA" dirty="0"/>
              <a:t>or </a:t>
            </a:r>
            <a:r>
              <a:rPr lang="en-CA" i="1" dirty="0"/>
              <a:t>get from </a:t>
            </a:r>
            <a:r>
              <a:rPr lang="en-CA" dirty="0"/>
              <a:t>operator. </a:t>
            </a:r>
            <a:endParaRPr lang="en-CA" dirty="0" smtClean="0"/>
          </a:p>
          <a:p>
            <a:pPr marL="0" indent="0" algn="just">
              <a:buNone/>
            </a:pPr>
            <a:r>
              <a:rPr lang="en-CA" dirty="0" smtClean="0"/>
              <a:t>It </a:t>
            </a:r>
            <a:r>
              <a:rPr lang="en-CA" dirty="0"/>
              <a:t>takes the </a:t>
            </a:r>
            <a:r>
              <a:rPr lang="en-CA" dirty="0" smtClean="0"/>
              <a:t>value from </a:t>
            </a:r>
            <a:r>
              <a:rPr lang="en-CA" dirty="0"/>
              <a:t>the stream object on its left and places it in the variable on its right.</a:t>
            </a:r>
          </a:p>
        </p:txBody>
      </p:sp>
    </p:spTree>
    <p:extLst>
      <p:ext uri="{BB962C8B-B14F-4D97-AF65-F5344CB8AC3E}">
        <p14:creationId xmlns:p14="http://schemas.microsoft.com/office/powerpoint/2010/main" val="11742115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dirty="0"/>
              <a:t>#include &lt;</a:t>
            </a:r>
            <a:r>
              <a:rPr lang="en-CA" dirty="0" err="1"/>
              <a:t>iostream</a:t>
            </a:r>
            <a:r>
              <a:rPr lang="en-CA" dirty="0"/>
              <a:t>&gt;</a:t>
            </a:r>
          </a:p>
          <a:p>
            <a:pPr marL="0" indent="0">
              <a:buNone/>
            </a:pPr>
            <a:r>
              <a:rPr lang="en-CA" dirty="0"/>
              <a:t>using namespace </a:t>
            </a:r>
            <a:r>
              <a:rPr lang="en-CA" dirty="0" err="1"/>
              <a:t>std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main()</a:t>
            </a:r>
          </a:p>
          <a:p>
            <a:pPr marL="0" indent="0">
              <a:buNone/>
            </a:pPr>
            <a:r>
              <a:rPr lang="en-CA" dirty="0"/>
              <a:t>{</a:t>
            </a:r>
          </a:p>
          <a:p>
            <a:pPr marL="0" indent="0">
              <a:buNone/>
            </a:pPr>
            <a:r>
              <a:rPr lang="de-DE" dirty="0"/>
              <a:t>int ftemp; //for temperature in fahrenheit</a:t>
            </a:r>
          </a:p>
          <a:p>
            <a:pPr marL="0" indent="0">
              <a:buNone/>
            </a:pPr>
            <a:r>
              <a:rPr lang="de-DE" dirty="0"/>
              <a:t>cout &lt;&lt; “Enter temperature in fahrenheit: “;</a:t>
            </a:r>
          </a:p>
          <a:p>
            <a:pPr marL="0" indent="0">
              <a:buNone/>
            </a:pPr>
            <a:r>
              <a:rPr lang="en-CA" dirty="0" err="1"/>
              <a:t>cin</a:t>
            </a:r>
            <a:r>
              <a:rPr lang="en-CA" dirty="0"/>
              <a:t> &gt;&gt; </a:t>
            </a:r>
            <a:r>
              <a:rPr lang="en-CA" dirty="0" err="1"/>
              <a:t>ftemp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fr-FR" dirty="0" err="1"/>
              <a:t>int</a:t>
            </a:r>
            <a:r>
              <a:rPr lang="fr-FR" dirty="0"/>
              <a:t> </a:t>
            </a:r>
            <a:r>
              <a:rPr lang="fr-FR" dirty="0" err="1"/>
              <a:t>ctemp</a:t>
            </a:r>
            <a:r>
              <a:rPr lang="fr-FR" dirty="0"/>
              <a:t> = (ftemp-32) * 5 / 9;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“Equivalent in Celsius is: “ &lt;&lt; </a:t>
            </a:r>
            <a:r>
              <a:rPr lang="en-CA" dirty="0" err="1"/>
              <a:t>ctemp</a:t>
            </a:r>
            <a:r>
              <a:rPr lang="en-CA" dirty="0"/>
              <a:t> &lt;&lt; ‘\n’;</a:t>
            </a:r>
          </a:p>
          <a:p>
            <a:pPr marL="0" indent="0">
              <a:buNone/>
            </a:pPr>
            <a:r>
              <a:rPr lang="en-CA" dirty="0"/>
              <a:t>return 0;</a:t>
            </a:r>
          </a:p>
          <a:p>
            <a:pPr marL="0" indent="0">
              <a:buNone/>
            </a:pPr>
            <a:r>
              <a:rPr lang="en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84740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Description of each Statement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CA" dirty="0"/>
              <a:t>#include, is a preprocessor directive</a:t>
            </a:r>
            <a:r>
              <a:rPr lang="en-CA" dirty="0" smtClean="0"/>
              <a:t>,</a:t>
            </a:r>
          </a:p>
          <a:p>
            <a:pPr algn="just"/>
            <a:r>
              <a:rPr lang="en-CA" dirty="0"/>
              <a:t>string </a:t>
            </a:r>
            <a:r>
              <a:rPr lang="en-CA" dirty="0" smtClean="0"/>
              <a:t>constants: we are learning programming”</a:t>
            </a:r>
          </a:p>
          <a:p>
            <a:pPr algn="just"/>
            <a:r>
              <a:rPr lang="en-CA" dirty="0"/>
              <a:t>The identifier </a:t>
            </a:r>
            <a:r>
              <a:rPr lang="en-CA" dirty="0" err="1"/>
              <a:t>cout</a:t>
            </a:r>
            <a:r>
              <a:rPr lang="en-CA" dirty="0"/>
              <a:t> (pronounced “C out”) is actually an </a:t>
            </a:r>
            <a:r>
              <a:rPr lang="en-CA" i="1" dirty="0"/>
              <a:t>object</a:t>
            </a:r>
            <a:r>
              <a:rPr lang="en-CA" dirty="0"/>
              <a:t>. It is predefined in C++ to </a:t>
            </a:r>
            <a:r>
              <a:rPr lang="en-CA" dirty="0" smtClean="0"/>
              <a:t>correspond to </a:t>
            </a:r>
            <a:r>
              <a:rPr lang="en-CA" dirty="0"/>
              <a:t>the </a:t>
            </a:r>
            <a:r>
              <a:rPr lang="en-CA" i="1" dirty="0"/>
              <a:t>standard output stream</a:t>
            </a:r>
            <a:r>
              <a:rPr lang="en-CA" dirty="0"/>
              <a:t>. A </a:t>
            </a:r>
            <a:r>
              <a:rPr lang="en-CA" i="1" dirty="0"/>
              <a:t>stream </a:t>
            </a:r>
            <a:r>
              <a:rPr lang="en-CA" dirty="0"/>
              <a:t>is an abstraction that </a:t>
            </a:r>
            <a:r>
              <a:rPr lang="en-CA" dirty="0" smtClean="0"/>
              <a:t>refers </a:t>
            </a:r>
            <a:r>
              <a:rPr lang="en-CA" dirty="0"/>
              <a:t>to a flow of data</a:t>
            </a:r>
            <a:r>
              <a:rPr lang="en-CA" dirty="0" smtClean="0"/>
              <a:t>.</a:t>
            </a:r>
          </a:p>
          <a:p>
            <a:pPr algn="just"/>
            <a:r>
              <a:rPr lang="en-CA" dirty="0"/>
              <a:t>The operator &lt;&lt; is called the </a:t>
            </a:r>
            <a:r>
              <a:rPr lang="en-CA" i="1" dirty="0">
                <a:solidFill>
                  <a:srgbClr val="FF0000"/>
                </a:solidFill>
              </a:rPr>
              <a:t>insertion </a:t>
            </a:r>
            <a:r>
              <a:rPr lang="en-CA" dirty="0">
                <a:solidFill>
                  <a:srgbClr val="FF0000"/>
                </a:solidFill>
              </a:rPr>
              <a:t>or </a:t>
            </a:r>
            <a:r>
              <a:rPr lang="en-CA" i="1" dirty="0">
                <a:solidFill>
                  <a:srgbClr val="FF0000"/>
                </a:solidFill>
              </a:rPr>
              <a:t>put to </a:t>
            </a:r>
            <a:r>
              <a:rPr lang="en-CA" dirty="0">
                <a:solidFill>
                  <a:srgbClr val="FF0000"/>
                </a:solidFill>
              </a:rPr>
              <a:t>operator</a:t>
            </a:r>
            <a:r>
              <a:rPr lang="en-CA" dirty="0"/>
              <a:t>. It directs the contents of the </a:t>
            </a:r>
            <a:r>
              <a:rPr lang="en-CA" dirty="0" smtClean="0"/>
              <a:t>variable on </a:t>
            </a:r>
            <a:r>
              <a:rPr lang="en-CA" dirty="0"/>
              <a:t>its right to the object on its left</a:t>
            </a:r>
            <a:r>
              <a:rPr lang="en-CA" dirty="0" smtClean="0"/>
              <a:t>.</a:t>
            </a:r>
          </a:p>
          <a:p>
            <a:pPr algn="just"/>
            <a:r>
              <a:rPr lang="en-CA" dirty="0"/>
              <a:t>The ‘\n’ character at the end of the string constant is an example of an </a:t>
            </a:r>
            <a:r>
              <a:rPr lang="en-CA" i="1" dirty="0"/>
              <a:t>escape sequence</a:t>
            </a:r>
            <a:r>
              <a:rPr lang="en-C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35026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Floating Point Types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CA" dirty="0"/>
              <a:t>Floating-point variables represent numbers with a decimal place—like 3.1415927, </a:t>
            </a:r>
            <a:r>
              <a:rPr lang="en-CA" dirty="0" smtClean="0"/>
              <a:t>0.0000625, and </a:t>
            </a:r>
            <a:r>
              <a:rPr lang="en-CA" dirty="0"/>
              <a:t>–10.2. </a:t>
            </a:r>
            <a:endParaRPr lang="en-CA" dirty="0" smtClean="0"/>
          </a:p>
          <a:p>
            <a:pPr marL="0" indent="0" algn="just">
              <a:buNone/>
            </a:pPr>
            <a:r>
              <a:rPr lang="en-CA" dirty="0" smtClean="0"/>
              <a:t>They </a:t>
            </a:r>
            <a:r>
              <a:rPr lang="en-CA" dirty="0"/>
              <a:t>have both an integer part, to the left of the decimal point, and a fractional </a:t>
            </a:r>
            <a:r>
              <a:rPr lang="en-CA" dirty="0" smtClean="0"/>
              <a:t>part, to </a:t>
            </a:r>
            <a:r>
              <a:rPr lang="en-CA" dirty="0"/>
              <a:t>the right. Floating-point variables represent what mathematicians call </a:t>
            </a:r>
            <a:r>
              <a:rPr lang="en-CA" i="1" dirty="0"/>
              <a:t>real numbers</a:t>
            </a:r>
            <a:r>
              <a:rPr lang="en-CA" dirty="0"/>
              <a:t>, </a:t>
            </a:r>
            <a:r>
              <a:rPr lang="en-CA" dirty="0" smtClean="0"/>
              <a:t>which are </a:t>
            </a:r>
            <a:r>
              <a:rPr lang="en-CA" dirty="0"/>
              <a:t>used for measurable quantities such as distance, area, and temperature. </a:t>
            </a:r>
            <a:endParaRPr lang="en-CA" dirty="0" smtClean="0"/>
          </a:p>
          <a:p>
            <a:pPr marL="0" indent="0" algn="just">
              <a:buNone/>
            </a:pPr>
            <a:r>
              <a:rPr lang="en-CA" dirty="0" smtClean="0"/>
              <a:t>They </a:t>
            </a:r>
            <a:r>
              <a:rPr lang="en-CA" dirty="0"/>
              <a:t>typically </a:t>
            </a:r>
            <a:r>
              <a:rPr lang="en-CA" dirty="0" smtClean="0"/>
              <a:t>have a </a:t>
            </a:r>
            <a:r>
              <a:rPr lang="en-CA" dirty="0"/>
              <a:t>fractional part</a:t>
            </a:r>
            <a:r>
              <a:rPr lang="en-CA" dirty="0" smtClean="0"/>
              <a:t>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635320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Types of Floats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dirty="0"/>
              <a:t>There are three kinds of floating-point variables in C++: </a:t>
            </a:r>
            <a:endParaRPr lang="en-CA" dirty="0" smtClean="0"/>
          </a:p>
          <a:p>
            <a:pPr marL="971550" lvl="1" indent="-514350" algn="just">
              <a:buFont typeface="+mj-lt"/>
              <a:buAutoNum type="arabicPeriod"/>
            </a:pPr>
            <a:r>
              <a:rPr lang="en-CA" dirty="0" smtClean="0"/>
              <a:t>type </a:t>
            </a:r>
            <a:r>
              <a:rPr lang="en-CA" dirty="0"/>
              <a:t>float, </a:t>
            </a:r>
            <a:endParaRPr lang="en-CA" dirty="0" smtClean="0"/>
          </a:p>
          <a:p>
            <a:pPr marL="971550" lvl="1" indent="-514350" algn="just">
              <a:buFont typeface="+mj-lt"/>
              <a:buAutoNum type="arabicPeriod"/>
            </a:pPr>
            <a:r>
              <a:rPr lang="en-CA" dirty="0" smtClean="0"/>
              <a:t>type </a:t>
            </a:r>
            <a:r>
              <a:rPr lang="en-CA" dirty="0"/>
              <a:t>double, and </a:t>
            </a:r>
            <a:endParaRPr lang="en-CA" dirty="0" smtClean="0"/>
          </a:p>
          <a:p>
            <a:pPr marL="971550" lvl="1" indent="-514350" algn="just">
              <a:buFont typeface="+mj-lt"/>
              <a:buAutoNum type="arabicPeriod"/>
            </a:pPr>
            <a:r>
              <a:rPr lang="en-CA" dirty="0" smtClean="0"/>
              <a:t>Type long </a:t>
            </a:r>
            <a:r>
              <a:rPr lang="en-CA" dirty="0"/>
              <a:t>double</a:t>
            </a:r>
            <a:r>
              <a:rPr lang="en-CA" dirty="0" smtClean="0"/>
              <a:t>.</a:t>
            </a:r>
            <a:endParaRPr lang="en-CA" dirty="0"/>
          </a:p>
          <a:p>
            <a:pPr marL="0" indent="0" algn="just">
              <a:buNone/>
            </a:pPr>
            <a:r>
              <a:rPr lang="en-CA" dirty="0"/>
              <a:t>Type float stores numbers in the range of about </a:t>
            </a:r>
            <a:r>
              <a:rPr lang="en-CA" dirty="0" smtClean="0"/>
              <a:t>3.4x10 </a:t>
            </a:r>
            <a:r>
              <a:rPr lang="en-CA" baseline="30000" dirty="0" smtClean="0"/>
              <a:t>–</a:t>
            </a:r>
            <a:r>
              <a:rPr lang="en-CA" baseline="30000" dirty="0"/>
              <a:t>38 </a:t>
            </a:r>
            <a:r>
              <a:rPr lang="en-CA" dirty="0"/>
              <a:t>to </a:t>
            </a:r>
            <a:r>
              <a:rPr lang="en-CA" dirty="0" smtClean="0"/>
              <a:t>3.4x10 </a:t>
            </a:r>
            <a:r>
              <a:rPr lang="en-CA" baseline="30000" dirty="0" smtClean="0"/>
              <a:t>38</a:t>
            </a:r>
            <a:r>
              <a:rPr lang="en-CA" dirty="0"/>
              <a:t>, with a precision </a:t>
            </a:r>
            <a:r>
              <a:rPr lang="en-CA" dirty="0" smtClean="0"/>
              <a:t>of seven </a:t>
            </a:r>
            <a:r>
              <a:rPr lang="en-CA" dirty="0"/>
              <a:t>digits. It occupies 4 bytes (32 bits) in </a:t>
            </a:r>
            <a:r>
              <a:rPr lang="en-CA" dirty="0" smtClean="0"/>
              <a:t>memory.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80569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CA" dirty="0" smtClean="0"/>
              <a:t>Write Program for calculating the are of a Circle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CA" dirty="0"/>
              <a:t>#include &lt;</a:t>
            </a:r>
            <a:r>
              <a:rPr lang="en-CA" dirty="0" err="1"/>
              <a:t>iostream</a:t>
            </a:r>
            <a:r>
              <a:rPr lang="en-CA" dirty="0"/>
              <a:t>&gt; //for </a:t>
            </a:r>
            <a:r>
              <a:rPr lang="en-CA" dirty="0" err="1"/>
              <a:t>cout</a:t>
            </a:r>
            <a:r>
              <a:rPr lang="en-CA" dirty="0"/>
              <a:t>, etc.</a:t>
            </a:r>
          </a:p>
          <a:p>
            <a:pPr marL="0" indent="0" algn="just">
              <a:buNone/>
            </a:pPr>
            <a:r>
              <a:rPr lang="en-CA" dirty="0"/>
              <a:t>using namespace </a:t>
            </a:r>
            <a:r>
              <a:rPr lang="en-CA" dirty="0" err="1"/>
              <a:t>std</a:t>
            </a:r>
            <a:r>
              <a:rPr lang="en-CA" dirty="0"/>
              <a:t>;</a:t>
            </a:r>
          </a:p>
          <a:p>
            <a:pPr marL="0" indent="0" algn="just">
              <a:buNone/>
            </a:pPr>
            <a:r>
              <a:rPr lang="en-CA" dirty="0" err="1"/>
              <a:t>int</a:t>
            </a:r>
            <a:r>
              <a:rPr lang="en-CA" dirty="0"/>
              <a:t> main()</a:t>
            </a:r>
          </a:p>
          <a:p>
            <a:pPr marL="0" indent="0" algn="just">
              <a:buNone/>
            </a:pPr>
            <a:r>
              <a:rPr lang="en-CA" dirty="0"/>
              <a:t>{</a:t>
            </a:r>
          </a:p>
          <a:p>
            <a:pPr marL="0" indent="0" algn="just">
              <a:buNone/>
            </a:pPr>
            <a:r>
              <a:rPr lang="en-CA" dirty="0"/>
              <a:t>float rad; //variable of type float</a:t>
            </a:r>
          </a:p>
          <a:p>
            <a:pPr marL="0" indent="0" algn="just">
              <a:buNone/>
            </a:pPr>
            <a:r>
              <a:rPr lang="en-CA" dirty="0" err="1"/>
              <a:t>const</a:t>
            </a:r>
            <a:r>
              <a:rPr lang="en-CA" dirty="0"/>
              <a:t> float PI = 3.14159F; //type </a:t>
            </a:r>
            <a:r>
              <a:rPr lang="en-CA" dirty="0" err="1"/>
              <a:t>const</a:t>
            </a:r>
            <a:r>
              <a:rPr lang="en-CA" dirty="0"/>
              <a:t> float</a:t>
            </a:r>
          </a:p>
          <a:p>
            <a:pPr marL="0" indent="0" algn="just">
              <a:buNone/>
            </a:pPr>
            <a:r>
              <a:rPr lang="en-CA" dirty="0" err="1"/>
              <a:t>cout</a:t>
            </a:r>
            <a:r>
              <a:rPr lang="en-CA" dirty="0"/>
              <a:t> &lt;&lt; “Enter radius of circle: “; //prompt</a:t>
            </a:r>
          </a:p>
          <a:p>
            <a:pPr marL="0" indent="0" algn="just">
              <a:buNone/>
            </a:pPr>
            <a:r>
              <a:rPr lang="en-CA" dirty="0" err="1"/>
              <a:t>cin</a:t>
            </a:r>
            <a:r>
              <a:rPr lang="en-CA" dirty="0"/>
              <a:t> &gt;&gt; rad</a:t>
            </a:r>
            <a:r>
              <a:rPr lang="en-CA" dirty="0" smtClean="0"/>
              <a:t>;</a:t>
            </a:r>
          </a:p>
          <a:p>
            <a:pPr marL="0" indent="0" algn="just">
              <a:buNone/>
            </a:pPr>
            <a:r>
              <a:rPr lang="en-CA" dirty="0"/>
              <a:t>float area = PI * rad * rad; //find area</a:t>
            </a:r>
          </a:p>
          <a:p>
            <a:pPr marL="0" indent="0" algn="just">
              <a:buNone/>
            </a:pPr>
            <a:r>
              <a:rPr lang="en-CA" dirty="0" err="1"/>
              <a:t>cout</a:t>
            </a:r>
            <a:r>
              <a:rPr lang="en-CA" dirty="0"/>
              <a:t> &lt;&lt; “Area is “ &lt;&lt; area &lt;&lt; </a:t>
            </a:r>
            <a:r>
              <a:rPr lang="en-CA" dirty="0" err="1"/>
              <a:t>endl</a:t>
            </a:r>
            <a:r>
              <a:rPr lang="en-CA" dirty="0"/>
              <a:t>; //display answer</a:t>
            </a:r>
          </a:p>
          <a:p>
            <a:pPr marL="0" indent="0" algn="just">
              <a:buNone/>
            </a:pPr>
            <a:r>
              <a:rPr lang="en-CA" dirty="0"/>
              <a:t>return 0;</a:t>
            </a:r>
          </a:p>
          <a:p>
            <a:pPr marL="0" indent="0" algn="just">
              <a:buNone/>
            </a:pPr>
            <a:r>
              <a:rPr lang="en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419189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Type double and long double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dirty="0"/>
              <a:t>The larger floating point types, double and long double, are similar to float except that </a:t>
            </a:r>
            <a:r>
              <a:rPr lang="en-CA" dirty="0" smtClean="0"/>
              <a:t>they require </a:t>
            </a:r>
            <a:r>
              <a:rPr lang="en-CA" dirty="0"/>
              <a:t>more memory space and provide a wider range of values and more precision. </a:t>
            </a:r>
            <a:r>
              <a:rPr lang="en-CA" dirty="0" smtClean="0"/>
              <a:t>Type </a:t>
            </a:r>
            <a:r>
              <a:rPr lang="en-CA" b="1" dirty="0" smtClean="0">
                <a:solidFill>
                  <a:srgbClr val="FF0000"/>
                </a:solidFill>
              </a:rPr>
              <a:t>double </a:t>
            </a:r>
            <a:r>
              <a:rPr lang="en-CA" b="1" dirty="0">
                <a:solidFill>
                  <a:srgbClr val="FF0000"/>
                </a:solidFill>
              </a:rPr>
              <a:t>requires 8 bytes </a:t>
            </a:r>
            <a:r>
              <a:rPr lang="en-CA" dirty="0"/>
              <a:t>of storage and handles numbers in the range from </a:t>
            </a:r>
            <a:r>
              <a:rPr lang="en-CA" dirty="0" smtClean="0"/>
              <a:t>1.7x10 </a:t>
            </a:r>
            <a:r>
              <a:rPr lang="en-CA" baseline="30000" dirty="0" smtClean="0"/>
              <a:t>-308 </a:t>
            </a:r>
            <a:r>
              <a:rPr lang="en-CA" dirty="0" smtClean="0"/>
              <a:t>to 1.7x10 </a:t>
            </a:r>
            <a:r>
              <a:rPr lang="en-CA" baseline="30000" dirty="0" smtClean="0"/>
              <a:t>308</a:t>
            </a:r>
            <a:r>
              <a:rPr lang="en-CA" dirty="0" smtClean="0"/>
              <a:t> </a:t>
            </a:r>
            <a:r>
              <a:rPr lang="en-CA" dirty="0"/>
              <a:t>with a precision of 15 digits. Type long double is compiler-dependent but is </a:t>
            </a:r>
            <a:r>
              <a:rPr lang="en-CA" dirty="0" smtClean="0"/>
              <a:t>often the </a:t>
            </a:r>
            <a:r>
              <a:rPr lang="en-CA" dirty="0"/>
              <a:t>same as double.</a:t>
            </a:r>
          </a:p>
        </p:txBody>
      </p:sp>
    </p:spTree>
    <p:extLst>
      <p:ext uri="{BB962C8B-B14F-4D97-AF65-F5344CB8AC3E}">
        <p14:creationId xmlns:p14="http://schemas.microsoft.com/office/powerpoint/2010/main" val="33908917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The </a:t>
            </a:r>
            <a:r>
              <a:rPr lang="en-CA" b="1" dirty="0" err="1"/>
              <a:t>const</a:t>
            </a:r>
            <a:r>
              <a:rPr lang="en-CA" b="1" dirty="0"/>
              <a:t> Qualifier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b="1" i="1" dirty="0" err="1" smtClean="0">
                <a:solidFill>
                  <a:srgbClr val="FF0000"/>
                </a:solidFill>
              </a:rPr>
              <a:t>const</a:t>
            </a:r>
            <a:r>
              <a:rPr lang="en-CA" b="1" i="1" dirty="0" smtClean="0">
                <a:solidFill>
                  <a:srgbClr val="FF0000"/>
                </a:solidFill>
              </a:rPr>
              <a:t> </a:t>
            </a:r>
            <a:r>
              <a:rPr lang="en-CA" b="1" i="1" dirty="0">
                <a:solidFill>
                  <a:srgbClr val="FF0000"/>
                </a:solidFill>
              </a:rPr>
              <a:t>float PI = 3.14159F; //type </a:t>
            </a:r>
            <a:r>
              <a:rPr lang="en-CA" b="1" i="1" dirty="0" err="1">
                <a:solidFill>
                  <a:srgbClr val="FF0000"/>
                </a:solidFill>
              </a:rPr>
              <a:t>const</a:t>
            </a:r>
            <a:r>
              <a:rPr lang="en-CA" b="1" i="1" dirty="0">
                <a:solidFill>
                  <a:srgbClr val="FF0000"/>
                </a:solidFill>
              </a:rPr>
              <a:t> </a:t>
            </a:r>
            <a:r>
              <a:rPr lang="en-CA" b="1" i="1" dirty="0" smtClean="0">
                <a:solidFill>
                  <a:srgbClr val="FF0000"/>
                </a:solidFill>
              </a:rPr>
              <a:t>float</a:t>
            </a:r>
          </a:p>
          <a:p>
            <a:pPr marL="0" indent="0" algn="just">
              <a:buNone/>
            </a:pPr>
            <a:r>
              <a:rPr lang="en-CA" dirty="0" smtClean="0"/>
              <a:t>The </a:t>
            </a:r>
            <a:r>
              <a:rPr lang="en-CA" dirty="0"/>
              <a:t>keyword </a:t>
            </a:r>
            <a:r>
              <a:rPr lang="en-CA" dirty="0" err="1"/>
              <a:t>const</a:t>
            </a:r>
            <a:r>
              <a:rPr lang="en-CA" dirty="0"/>
              <a:t> (for constant) precedes the data type of a variable. It specifies that </a:t>
            </a:r>
            <a:r>
              <a:rPr lang="en-CA" dirty="0" smtClean="0"/>
              <a:t>the value </a:t>
            </a:r>
            <a:r>
              <a:rPr lang="en-CA" dirty="0"/>
              <a:t>of a variable will not change throughout the program. Any attempt to alter the value of </a:t>
            </a:r>
            <a:r>
              <a:rPr lang="en-CA" dirty="0" smtClean="0"/>
              <a:t>a variable </a:t>
            </a:r>
            <a:r>
              <a:rPr lang="en-CA" dirty="0"/>
              <a:t>defined with this qualifier will elicit an error message from the compiler</a:t>
            </a:r>
            <a:r>
              <a:rPr lang="en-CA" dirty="0" smtClean="0"/>
              <a:t>.</a:t>
            </a:r>
          </a:p>
          <a:p>
            <a:pPr marL="0" indent="0" algn="just">
              <a:buNone/>
            </a:pPr>
            <a:r>
              <a:rPr lang="en-CA" b="1" dirty="0"/>
              <a:t>The #define </a:t>
            </a:r>
            <a:r>
              <a:rPr lang="en-CA" b="1" dirty="0" smtClean="0"/>
              <a:t>Directive</a:t>
            </a:r>
          </a:p>
          <a:p>
            <a:pPr marL="0" indent="0" algn="just">
              <a:buNone/>
            </a:pPr>
            <a:r>
              <a:rPr lang="en-CA" dirty="0"/>
              <a:t>Constants can also be specified </a:t>
            </a:r>
            <a:r>
              <a:rPr lang="en-CA" dirty="0" smtClean="0"/>
              <a:t>using the </a:t>
            </a:r>
            <a:r>
              <a:rPr lang="en-CA" dirty="0"/>
              <a:t>preprocessor directive #define. </a:t>
            </a:r>
            <a:endParaRPr lang="en-CA" dirty="0" smtClean="0"/>
          </a:p>
          <a:p>
            <a:pPr marL="0" indent="0" algn="ctr">
              <a:buNone/>
            </a:pPr>
            <a:r>
              <a:rPr lang="en-CA" b="1" dirty="0" smtClean="0">
                <a:solidFill>
                  <a:srgbClr val="FF0000"/>
                </a:solidFill>
              </a:rPr>
              <a:t>#</a:t>
            </a:r>
            <a:r>
              <a:rPr lang="en-CA" b="1" dirty="0">
                <a:solidFill>
                  <a:srgbClr val="FF0000"/>
                </a:solidFill>
              </a:rPr>
              <a:t>define PI 3.14159</a:t>
            </a:r>
          </a:p>
          <a:p>
            <a:r>
              <a:rPr lang="en-CA" b="1" dirty="0">
                <a:solidFill>
                  <a:srgbClr val="FF0000"/>
                </a:solidFill>
              </a:rPr>
              <a:t>NOT So </a:t>
            </a:r>
            <a:r>
              <a:rPr lang="en-CA" b="1" dirty="0" smtClean="0">
                <a:solidFill>
                  <a:srgbClr val="FF0000"/>
                </a:solidFill>
              </a:rPr>
              <a:t>RECOMMENDED!</a:t>
            </a:r>
            <a:endParaRPr lang="en-CA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CA" b="1" dirty="0" smtClean="0"/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77734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Type bool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dirty="0"/>
              <a:t>Variables of type bool can have only two possible values: </a:t>
            </a:r>
            <a:endParaRPr lang="en-CA" dirty="0" smtClean="0"/>
          </a:p>
          <a:p>
            <a:pPr marL="0" indent="0" algn="just">
              <a:buNone/>
            </a:pPr>
            <a:r>
              <a:rPr lang="en-CA" b="1" dirty="0" smtClean="0">
                <a:solidFill>
                  <a:srgbClr val="FF0000"/>
                </a:solidFill>
              </a:rPr>
              <a:t>true </a:t>
            </a:r>
            <a:r>
              <a:rPr lang="en-CA" b="1" dirty="0">
                <a:solidFill>
                  <a:srgbClr val="FF0000"/>
                </a:solidFill>
              </a:rPr>
              <a:t>and false</a:t>
            </a:r>
            <a:r>
              <a:rPr lang="en-CA" dirty="0"/>
              <a:t>.</a:t>
            </a:r>
          </a:p>
          <a:p>
            <a:pPr marL="0" indent="0" algn="just">
              <a:buNone/>
            </a:pPr>
            <a:r>
              <a:rPr lang="en-CA" dirty="0"/>
              <a:t>In theory a bool type requires only one bit (not byte) of storage, but in practice </a:t>
            </a:r>
            <a:r>
              <a:rPr lang="en-CA" dirty="0" smtClean="0"/>
              <a:t>compilers often </a:t>
            </a:r>
            <a:r>
              <a:rPr lang="en-CA" dirty="0"/>
              <a:t>store them as bytes because a byte can be quickly accessed, while an individual bit </a:t>
            </a:r>
            <a:r>
              <a:rPr lang="en-CA" dirty="0" smtClean="0"/>
              <a:t>must be </a:t>
            </a:r>
            <a:r>
              <a:rPr lang="en-CA" dirty="0"/>
              <a:t>extracted from a byte, which requires additional time.</a:t>
            </a:r>
          </a:p>
        </p:txBody>
      </p:sp>
    </p:spTree>
    <p:extLst>
      <p:ext uri="{BB962C8B-B14F-4D97-AF65-F5344CB8AC3E}">
        <p14:creationId xmlns:p14="http://schemas.microsoft.com/office/powerpoint/2010/main" val="8773494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 of Data Types 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5328" y="1413720"/>
            <a:ext cx="7139436" cy="15722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6637" y="3118504"/>
            <a:ext cx="7068127" cy="18321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3037" y="4989934"/>
            <a:ext cx="6981897" cy="186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2249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Arithmetic Operators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b="1" dirty="0"/>
              <a:t>The Remainder </a:t>
            </a:r>
            <a:r>
              <a:rPr lang="en-CA" b="1" dirty="0" smtClean="0"/>
              <a:t>Operator</a:t>
            </a:r>
          </a:p>
          <a:p>
            <a:pPr marL="0" indent="0">
              <a:buNone/>
            </a:pPr>
            <a:r>
              <a:rPr lang="en-CA" dirty="0"/>
              <a:t>#include &lt;</a:t>
            </a:r>
            <a:r>
              <a:rPr lang="en-CA" dirty="0" err="1"/>
              <a:t>iostream</a:t>
            </a:r>
            <a:r>
              <a:rPr lang="en-CA" dirty="0"/>
              <a:t>&gt;</a:t>
            </a:r>
          </a:p>
          <a:p>
            <a:pPr marL="0" indent="0">
              <a:buNone/>
            </a:pPr>
            <a:r>
              <a:rPr lang="en-CA" dirty="0"/>
              <a:t>using namespace </a:t>
            </a:r>
            <a:r>
              <a:rPr lang="en-CA" dirty="0" err="1"/>
              <a:t>std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main()</a:t>
            </a:r>
          </a:p>
          <a:p>
            <a:pPr marL="0" indent="0">
              <a:buNone/>
            </a:pPr>
            <a:r>
              <a:rPr lang="en-CA" dirty="0"/>
              <a:t>{</a:t>
            </a:r>
          </a:p>
          <a:p>
            <a:pPr marL="0" indent="0">
              <a:buNone/>
            </a:pPr>
            <a:r>
              <a:rPr lang="fr-FR" dirty="0"/>
              <a:t>cout &lt;&lt; 6 % 8 &lt;&lt; </a:t>
            </a:r>
            <a:r>
              <a:rPr lang="fr-FR" dirty="0" err="1"/>
              <a:t>endl</a:t>
            </a:r>
            <a:r>
              <a:rPr lang="fr-FR" dirty="0"/>
              <a:t> // 6</a:t>
            </a:r>
          </a:p>
          <a:p>
            <a:pPr marL="0" indent="0">
              <a:buNone/>
            </a:pPr>
            <a:r>
              <a:rPr lang="en-CA" dirty="0"/>
              <a:t>&lt;&lt; 7 % 8 &lt;&lt; </a:t>
            </a:r>
            <a:r>
              <a:rPr lang="en-CA" dirty="0" err="1"/>
              <a:t>endl</a:t>
            </a:r>
            <a:r>
              <a:rPr lang="en-CA" dirty="0"/>
              <a:t> // 7</a:t>
            </a:r>
          </a:p>
          <a:p>
            <a:pPr marL="0" indent="0">
              <a:buNone/>
            </a:pPr>
            <a:r>
              <a:rPr lang="en-CA" dirty="0"/>
              <a:t>&lt;&lt; 8 % 8 &lt;&lt; </a:t>
            </a:r>
            <a:r>
              <a:rPr lang="en-CA" dirty="0" err="1"/>
              <a:t>endl</a:t>
            </a:r>
            <a:r>
              <a:rPr lang="en-CA" dirty="0"/>
              <a:t> // 0</a:t>
            </a:r>
          </a:p>
          <a:p>
            <a:pPr marL="0" indent="0">
              <a:buNone/>
            </a:pPr>
            <a:r>
              <a:rPr lang="en-CA" dirty="0"/>
              <a:t>&lt;&lt; 9 % 8 &lt;&lt; </a:t>
            </a:r>
            <a:r>
              <a:rPr lang="en-CA" dirty="0" err="1"/>
              <a:t>endl</a:t>
            </a:r>
            <a:r>
              <a:rPr lang="en-CA" dirty="0"/>
              <a:t> // 1</a:t>
            </a:r>
          </a:p>
          <a:p>
            <a:pPr marL="0" indent="0">
              <a:buNone/>
            </a:pPr>
            <a:r>
              <a:rPr lang="en-CA" dirty="0"/>
              <a:t>&lt;&lt; 10 % 8 &lt;&lt; </a:t>
            </a:r>
            <a:r>
              <a:rPr lang="en-CA" dirty="0" err="1"/>
              <a:t>endl</a:t>
            </a:r>
            <a:r>
              <a:rPr lang="en-CA" dirty="0"/>
              <a:t>; // 2</a:t>
            </a:r>
          </a:p>
          <a:p>
            <a:pPr marL="0" indent="0">
              <a:buNone/>
            </a:pPr>
            <a:r>
              <a:rPr lang="en-CA" dirty="0"/>
              <a:t>return 0;</a:t>
            </a:r>
          </a:p>
          <a:p>
            <a:pPr marL="0" indent="0">
              <a:buNone/>
            </a:pPr>
            <a:r>
              <a:rPr lang="en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828398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Arithmetic Assignment Operators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total = total + item; // adds “item” to “total</a:t>
            </a:r>
            <a:r>
              <a:rPr lang="en-CA" dirty="0" smtClean="0"/>
              <a:t>”</a:t>
            </a:r>
            <a:r>
              <a:rPr lang="en-CA" dirty="0"/>
              <a:t> </a:t>
            </a: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total </a:t>
            </a:r>
            <a:r>
              <a:rPr lang="en-CA" dirty="0"/>
              <a:t>+= item; // adds “item” to “total</a:t>
            </a:r>
            <a:r>
              <a:rPr lang="en-CA" dirty="0" smtClean="0"/>
              <a:t>”</a:t>
            </a:r>
            <a:endParaRPr lang="en-CA" dirty="0"/>
          </a:p>
          <a:p>
            <a:pPr marL="0" indent="0">
              <a:buNone/>
            </a:pPr>
            <a:r>
              <a:rPr lang="en-CA" b="1" dirty="0"/>
              <a:t>Increment </a:t>
            </a:r>
            <a:r>
              <a:rPr lang="en-CA" b="1" dirty="0" smtClean="0"/>
              <a:t>Operators</a:t>
            </a:r>
          </a:p>
          <a:p>
            <a:pPr marL="0" indent="0">
              <a:buNone/>
            </a:pPr>
            <a:r>
              <a:rPr lang="en-CA" dirty="0"/>
              <a:t>count = count + 1</a:t>
            </a:r>
            <a:r>
              <a:rPr lang="en-CA" dirty="0" smtClean="0"/>
              <a:t>;</a:t>
            </a:r>
          </a:p>
          <a:p>
            <a:pPr marL="0" indent="0">
              <a:buNone/>
            </a:pPr>
            <a:r>
              <a:rPr lang="en-CA" dirty="0"/>
              <a:t>++count</a:t>
            </a:r>
            <a:r>
              <a:rPr lang="en-CA" dirty="0" smtClean="0"/>
              <a:t>;</a:t>
            </a:r>
          </a:p>
          <a:p>
            <a:pPr marL="0" indent="0">
              <a:buNone/>
            </a:pPr>
            <a:r>
              <a:rPr lang="en-CA" b="1" dirty="0"/>
              <a:t>Prefix and </a:t>
            </a:r>
            <a:r>
              <a:rPr lang="en-CA" b="1" dirty="0" smtClean="0"/>
              <a:t>Postfix</a:t>
            </a:r>
          </a:p>
          <a:p>
            <a:pPr marL="0" indent="0" algn="just">
              <a:buNone/>
            </a:pPr>
            <a:r>
              <a:rPr lang="en-CA" dirty="0"/>
              <a:t>the increment operator can be used in two ways: as a </a:t>
            </a:r>
            <a:r>
              <a:rPr lang="en-CA" i="1" dirty="0" smtClean="0"/>
              <a:t>prefix</a:t>
            </a:r>
            <a:r>
              <a:rPr lang="en-CA" dirty="0" smtClean="0"/>
              <a:t>, meaning </a:t>
            </a:r>
            <a:r>
              <a:rPr lang="en-CA" dirty="0"/>
              <a:t>that the operator precedes the variable; and as a </a:t>
            </a:r>
            <a:r>
              <a:rPr lang="en-CA" i="1" dirty="0"/>
              <a:t>postfix</a:t>
            </a:r>
            <a:r>
              <a:rPr lang="en-CA" dirty="0"/>
              <a:t>, meaning that the operator </a:t>
            </a:r>
            <a:r>
              <a:rPr lang="en-CA" dirty="0" smtClean="0"/>
              <a:t>follows the </a:t>
            </a:r>
            <a:r>
              <a:rPr lang="en-CA" dirty="0"/>
              <a:t>variable.</a:t>
            </a:r>
          </a:p>
        </p:txBody>
      </p:sp>
    </p:spTree>
    <p:extLst>
      <p:ext uri="{BB962C8B-B14F-4D97-AF65-F5344CB8AC3E}">
        <p14:creationId xmlns:p14="http://schemas.microsoft.com/office/powerpoint/2010/main" val="621253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CA" b="1" dirty="0"/>
              <a:t>Prefix and Postfix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CA" dirty="0" err="1"/>
              <a:t>t</a:t>
            </a:r>
            <a:r>
              <a:rPr lang="en-CA" dirty="0" err="1" smtClean="0"/>
              <a:t>otalWeight</a:t>
            </a:r>
            <a:r>
              <a:rPr lang="en-CA" dirty="0" smtClean="0"/>
              <a:t> </a:t>
            </a:r>
            <a:r>
              <a:rPr lang="en-CA" dirty="0"/>
              <a:t>= </a:t>
            </a:r>
            <a:r>
              <a:rPr lang="en-CA" dirty="0" err="1"/>
              <a:t>avgWeight</a:t>
            </a:r>
            <a:r>
              <a:rPr lang="en-CA" dirty="0"/>
              <a:t> * ++count</a:t>
            </a:r>
            <a:r>
              <a:rPr lang="en-CA" dirty="0" smtClean="0"/>
              <a:t>;</a:t>
            </a:r>
          </a:p>
          <a:p>
            <a:r>
              <a:rPr lang="en-CA" dirty="0"/>
              <a:t>#include &lt;</a:t>
            </a:r>
            <a:r>
              <a:rPr lang="en-CA" dirty="0" err="1"/>
              <a:t>iostream</a:t>
            </a:r>
            <a:r>
              <a:rPr lang="en-CA" dirty="0"/>
              <a:t>&gt;</a:t>
            </a:r>
          </a:p>
          <a:p>
            <a:r>
              <a:rPr lang="en-CA" dirty="0"/>
              <a:t>using namespace </a:t>
            </a:r>
            <a:r>
              <a:rPr lang="en-CA" dirty="0" err="1"/>
              <a:t>std</a:t>
            </a:r>
            <a:r>
              <a:rPr lang="en-CA" dirty="0"/>
              <a:t>;</a:t>
            </a:r>
          </a:p>
          <a:p>
            <a:r>
              <a:rPr lang="en-CA" dirty="0" err="1"/>
              <a:t>int</a:t>
            </a:r>
            <a:r>
              <a:rPr lang="en-CA" dirty="0"/>
              <a:t> main()</a:t>
            </a:r>
          </a:p>
          <a:p>
            <a:r>
              <a:rPr lang="en-CA" dirty="0"/>
              <a:t>{</a:t>
            </a:r>
          </a:p>
          <a:p>
            <a:r>
              <a:rPr lang="en-CA" dirty="0" err="1"/>
              <a:t>int</a:t>
            </a:r>
            <a:r>
              <a:rPr lang="en-CA" dirty="0"/>
              <a:t> count = 10;</a:t>
            </a:r>
          </a:p>
          <a:p>
            <a:r>
              <a:rPr lang="en-CA" dirty="0" err="1"/>
              <a:t>cout</a:t>
            </a:r>
            <a:r>
              <a:rPr lang="en-CA" dirty="0"/>
              <a:t> &lt;&lt; “count=” &lt;&lt; count &lt;&lt; </a:t>
            </a:r>
            <a:r>
              <a:rPr lang="en-CA" dirty="0" err="1"/>
              <a:t>endl</a:t>
            </a:r>
            <a:r>
              <a:rPr lang="en-CA" dirty="0"/>
              <a:t>; //displays 10</a:t>
            </a:r>
          </a:p>
          <a:p>
            <a:r>
              <a:rPr lang="en-CA" dirty="0" err="1"/>
              <a:t>cout</a:t>
            </a:r>
            <a:r>
              <a:rPr lang="en-CA" dirty="0"/>
              <a:t> &lt;&lt; “count=” &lt;&lt; ++count &lt;&lt; </a:t>
            </a:r>
            <a:r>
              <a:rPr lang="en-CA" dirty="0" err="1"/>
              <a:t>endl</a:t>
            </a:r>
            <a:r>
              <a:rPr lang="en-CA" dirty="0"/>
              <a:t>; //displays 11 (prefix)</a:t>
            </a:r>
          </a:p>
          <a:p>
            <a:r>
              <a:rPr lang="en-CA" dirty="0" err="1"/>
              <a:t>cout</a:t>
            </a:r>
            <a:r>
              <a:rPr lang="en-CA" dirty="0"/>
              <a:t> &lt;&lt; “count=” &lt;&lt; count &lt;&lt; </a:t>
            </a:r>
            <a:r>
              <a:rPr lang="en-CA" dirty="0" err="1"/>
              <a:t>endl</a:t>
            </a:r>
            <a:r>
              <a:rPr lang="en-CA" dirty="0"/>
              <a:t>; //displays 11</a:t>
            </a:r>
          </a:p>
          <a:p>
            <a:r>
              <a:rPr lang="en-CA" dirty="0" err="1"/>
              <a:t>cout</a:t>
            </a:r>
            <a:r>
              <a:rPr lang="en-CA" dirty="0"/>
              <a:t> &lt;&lt; “count=” &lt;&lt; count++ &lt;&lt; </a:t>
            </a:r>
            <a:r>
              <a:rPr lang="en-CA" dirty="0" err="1"/>
              <a:t>endl</a:t>
            </a:r>
            <a:r>
              <a:rPr lang="en-CA" dirty="0"/>
              <a:t>; //displays 11 (postfix)</a:t>
            </a:r>
          </a:p>
          <a:p>
            <a:r>
              <a:rPr lang="en-CA" dirty="0" err="1"/>
              <a:t>cout</a:t>
            </a:r>
            <a:r>
              <a:rPr lang="en-CA" dirty="0"/>
              <a:t> &lt;&lt; “count=” &lt;&lt; count &lt;&lt; </a:t>
            </a:r>
            <a:r>
              <a:rPr lang="en-CA" dirty="0" err="1"/>
              <a:t>endl</a:t>
            </a:r>
            <a:r>
              <a:rPr lang="en-CA" dirty="0"/>
              <a:t>; //displays 12</a:t>
            </a:r>
          </a:p>
          <a:p>
            <a:r>
              <a:rPr lang="en-CA" dirty="0"/>
              <a:t>return 0;</a:t>
            </a:r>
          </a:p>
          <a:p>
            <a:r>
              <a:rPr lang="en-CA"/>
              <a:t>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07074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Directives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491" y="1505527"/>
            <a:ext cx="10670309" cy="4671436"/>
          </a:xfrm>
        </p:spPr>
        <p:txBody>
          <a:bodyPr/>
          <a:lstStyle/>
          <a:p>
            <a:pPr algn="just"/>
            <a:r>
              <a:rPr lang="en-CA" dirty="0" smtClean="0"/>
              <a:t>The </a:t>
            </a:r>
            <a:r>
              <a:rPr lang="en-CA" dirty="0"/>
              <a:t>two lines that begin the FIRST program are </a:t>
            </a:r>
            <a:r>
              <a:rPr lang="en-CA" i="1" dirty="0"/>
              <a:t>directives</a:t>
            </a:r>
            <a:r>
              <a:rPr lang="en-CA" dirty="0"/>
              <a:t>. The first is a </a:t>
            </a:r>
            <a:r>
              <a:rPr lang="en-CA" b="1" i="1" dirty="0">
                <a:solidFill>
                  <a:srgbClr val="FF0000"/>
                </a:solidFill>
              </a:rPr>
              <a:t>preprocessor </a:t>
            </a:r>
            <a:r>
              <a:rPr lang="en-CA" b="1" i="1" dirty="0" smtClean="0">
                <a:solidFill>
                  <a:srgbClr val="FF0000"/>
                </a:solidFill>
              </a:rPr>
              <a:t>directive</a:t>
            </a:r>
            <a:r>
              <a:rPr lang="en-CA" dirty="0" smtClean="0"/>
              <a:t>, and </a:t>
            </a:r>
            <a:r>
              <a:rPr lang="en-CA" dirty="0"/>
              <a:t>the second is a </a:t>
            </a:r>
            <a:r>
              <a:rPr lang="en-CA" b="1" dirty="0">
                <a:solidFill>
                  <a:srgbClr val="FF0000"/>
                </a:solidFill>
              </a:rPr>
              <a:t>using </a:t>
            </a:r>
            <a:r>
              <a:rPr lang="en-CA" b="1" i="1" dirty="0">
                <a:solidFill>
                  <a:srgbClr val="FF0000"/>
                </a:solidFill>
              </a:rPr>
              <a:t>directive</a:t>
            </a:r>
            <a:r>
              <a:rPr lang="en-CA" dirty="0"/>
              <a:t>. They occupy a sort of gray area: They’re not part of </a:t>
            </a:r>
            <a:r>
              <a:rPr lang="en-CA" dirty="0" smtClean="0"/>
              <a:t>the basic </a:t>
            </a:r>
            <a:r>
              <a:rPr lang="en-CA" dirty="0"/>
              <a:t>C++ language, but they’re necessary </a:t>
            </a:r>
            <a:r>
              <a:rPr lang="en-CA" dirty="0" smtClean="0"/>
              <a:t>anyway.</a:t>
            </a:r>
          </a:p>
          <a:p>
            <a:pPr algn="just"/>
            <a:r>
              <a:rPr lang="en-CA" dirty="0"/>
              <a:t>A </a:t>
            </a:r>
            <a:r>
              <a:rPr lang="en-CA" b="1" dirty="0" smtClean="0">
                <a:solidFill>
                  <a:srgbClr val="FF0000"/>
                </a:solidFill>
              </a:rPr>
              <a:t>preprocessor directive</a:t>
            </a:r>
            <a:r>
              <a:rPr lang="en-CA" dirty="0"/>
              <a:t>, on the other hand, is an instruction to the </a:t>
            </a:r>
            <a:r>
              <a:rPr lang="en-CA" i="1" dirty="0"/>
              <a:t>compiler</a:t>
            </a:r>
            <a:r>
              <a:rPr lang="en-CA" dirty="0"/>
              <a:t>. A part of the compiler called </a:t>
            </a:r>
            <a:r>
              <a:rPr lang="en-CA" dirty="0" smtClean="0"/>
              <a:t>the </a:t>
            </a:r>
            <a:r>
              <a:rPr lang="en-CA" i="1" dirty="0" smtClean="0"/>
              <a:t>preprocessor </a:t>
            </a:r>
            <a:r>
              <a:rPr lang="en-CA" dirty="0"/>
              <a:t>deals with these directives before it begins the real compilation process.</a:t>
            </a:r>
          </a:p>
        </p:txBody>
      </p:sp>
    </p:spTree>
    <p:extLst>
      <p:ext uri="{BB962C8B-B14F-4D97-AF65-F5344CB8AC3E}">
        <p14:creationId xmlns:p14="http://schemas.microsoft.com/office/powerpoint/2010/main" val="97307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Headerfiles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CA" dirty="0"/>
              <a:t>IOSTREAM is an </a:t>
            </a:r>
            <a:r>
              <a:rPr lang="en-CA" dirty="0" smtClean="0"/>
              <a:t>example of </a:t>
            </a:r>
            <a:r>
              <a:rPr lang="en-CA" dirty="0"/>
              <a:t>a </a:t>
            </a:r>
            <a:r>
              <a:rPr lang="en-CA" i="1" dirty="0"/>
              <a:t>header file </a:t>
            </a:r>
            <a:r>
              <a:rPr lang="en-CA" dirty="0"/>
              <a:t>(sometimes called an </a:t>
            </a:r>
            <a:r>
              <a:rPr lang="en-CA" i="1" dirty="0"/>
              <a:t>include file</a:t>
            </a:r>
            <a:r>
              <a:rPr lang="en-CA" dirty="0"/>
              <a:t>). It’s concerned with basic </a:t>
            </a:r>
            <a:r>
              <a:rPr lang="en-CA" dirty="0" smtClean="0"/>
              <a:t>input/output operations</a:t>
            </a:r>
            <a:r>
              <a:rPr lang="en-CA" dirty="0"/>
              <a:t>, and contains declarations that are needed by the </a:t>
            </a:r>
            <a:r>
              <a:rPr lang="en-CA" dirty="0" err="1"/>
              <a:t>cout</a:t>
            </a:r>
            <a:r>
              <a:rPr lang="en-CA" dirty="0"/>
              <a:t> identifier and the &lt;&lt; operator.</a:t>
            </a:r>
          </a:p>
          <a:p>
            <a:pPr algn="just"/>
            <a:r>
              <a:rPr lang="en-CA" dirty="0"/>
              <a:t>Without these declarations, the compiler won’t recognize </a:t>
            </a:r>
            <a:r>
              <a:rPr lang="en-CA" dirty="0" err="1"/>
              <a:t>cout</a:t>
            </a:r>
            <a:r>
              <a:rPr lang="en-CA" dirty="0"/>
              <a:t> and will think &lt;&lt; is being </a:t>
            </a:r>
            <a:r>
              <a:rPr lang="en-CA" dirty="0" smtClean="0"/>
              <a:t>used incorrectly.</a:t>
            </a:r>
          </a:p>
          <a:p>
            <a:pPr algn="just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55519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The using Directive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CA" dirty="0"/>
              <a:t>A C++ program can be divided into different </a:t>
            </a:r>
            <a:r>
              <a:rPr lang="en-CA" i="1" dirty="0"/>
              <a:t>namespaces</a:t>
            </a:r>
            <a:r>
              <a:rPr lang="en-CA" dirty="0"/>
              <a:t>. A namespace is a part of the </a:t>
            </a:r>
            <a:r>
              <a:rPr lang="en-CA" dirty="0" smtClean="0"/>
              <a:t>program in </a:t>
            </a:r>
            <a:r>
              <a:rPr lang="en-CA" dirty="0"/>
              <a:t>which certain names are recognized; outside of the namespace they’re unknown. </a:t>
            </a:r>
            <a:r>
              <a:rPr lang="en-CA" dirty="0" smtClean="0"/>
              <a:t>The directive</a:t>
            </a:r>
          </a:p>
          <a:p>
            <a:pPr marL="0" indent="0" algn="ctr">
              <a:buNone/>
            </a:pPr>
            <a:r>
              <a:rPr lang="en-CA" b="1" dirty="0" smtClean="0">
                <a:solidFill>
                  <a:srgbClr val="0033CC"/>
                </a:solidFill>
              </a:rPr>
              <a:t>using </a:t>
            </a:r>
            <a:r>
              <a:rPr lang="en-CA" b="1" dirty="0">
                <a:solidFill>
                  <a:srgbClr val="0033CC"/>
                </a:solidFill>
              </a:rPr>
              <a:t>namespace </a:t>
            </a:r>
            <a:r>
              <a:rPr lang="en-CA" b="1" dirty="0" err="1" smtClean="0">
                <a:solidFill>
                  <a:srgbClr val="0033CC"/>
                </a:solidFill>
              </a:rPr>
              <a:t>std</a:t>
            </a:r>
            <a:r>
              <a:rPr lang="en-CA" b="1" dirty="0" smtClean="0">
                <a:solidFill>
                  <a:srgbClr val="0033CC"/>
                </a:solidFill>
              </a:rPr>
              <a:t>;</a:t>
            </a:r>
          </a:p>
          <a:p>
            <a:pPr marL="0" indent="0" algn="ctr">
              <a:buNone/>
            </a:pPr>
            <a:r>
              <a:rPr lang="en-CA" b="1" dirty="0" err="1" smtClean="0">
                <a:solidFill>
                  <a:srgbClr val="0033CC"/>
                </a:solidFill>
              </a:rPr>
              <a:t>std</a:t>
            </a:r>
            <a:r>
              <a:rPr lang="en-CA" b="1" dirty="0">
                <a:solidFill>
                  <a:srgbClr val="0033CC"/>
                </a:solidFill>
              </a:rPr>
              <a:t>::</a:t>
            </a:r>
            <a:r>
              <a:rPr lang="en-CA" b="1" dirty="0" err="1">
                <a:solidFill>
                  <a:srgbClr val="0033CC"/>
                </a:solidFill>
              </a:rPr>
              <a:t>cout</a:t>
            </a:r>
            <a:r>
              <a:rPr lang="en-CA" b="1" dirty="0">
                <a:solidFill>
                  <a:srgbClr val="0033CC"/>
                </a:solidFill>
              </a:rPr>
              <a:t> &lt;&lt; </a:t>
            </a:r>
            <a:r>
              <a:rPr lang="en-CA" b="1" dirty="0" smtClean="0">
                <a:solidFill>
                  <a:srgbClr val="0033CC"/>
                </a:solidFill>
              </a:rPr>
              <a:t>“we are learning programming.”;</a:t>
            </a:r>
            <a:endParaRPr lang="en-CA" b="1" dirty="0">
              <a:solidFill>
                <a:srgbClr val="0033CC"/>
              </a:solidFill>
            </a:endParaRPr>
          </a:p>
          <a:p>
            <a:pPr algn="just"/>
            <a:r>
              <a:rPr lang="en-CA" dirty="0"/>
              <a:t>To avoid adding </a:t>
            </a:r>
            <a:r>
              <a:rPr lang="en-CA" dirty="0" err="1"/>
              <a:t>std</a:t>
            </a:r>
            <a:r>
              <a:rPr lang="en-CA" dirty="0"/>
              <a:t>:: dozens of times in programs we use the using directive instead.</a:t>
            </a:r>
            <a:endParaRPr lang="en-CA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889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Single line comment</a:t>
            </a:r>
          </a:p>
          <a:p>
            <a:pPr marL="457200" lvl="1" indent="0">
              <a:buNone/>
            </a:pPr>
            <a:r>
              <a:rPr lang="en-CA" b="1" dirty="0" smtClean="0">
                <a:solidFill>
                  <a:srgbClr val="FF0000"/>
                </a:solidFill>
              </a:rPr>
              <a:t>//This is my first C++ Class</a:t>
            </a:r>
          </a:p>
          <a:p>
            <a:pPr marL="0" indent="0">
              <a:buNone/>
            </a:pPr>
            <a:r>
              <a:rPr lang="en-CA" dirty="0" smtClean="0"/>
              <a:t>Multiline Comment</a:t>
            </a:r>
          </a:p>
          <a:p>
            <a:pPr marL="457200" lvl="1" indent="0">
              <a:buNone/>
            </a:pPr>
            <a:r>
              <a:rPr lang="en-CA" b="1" dirty="0">
                <a:solidFill>
                  <a:srgbClr val="FF0000"/>
                </a:solidFill>
              </a:rPr>
              <a:t>/* this</a:t>
            </a:r>
          </a:p>
          <a:p>
            <a:pPr marL="457200" lvl="1" indent="0">
              <a:buNone/>
            </a:pPr>
            <a:r>
              <a:rPr lang="en-CA" b="1" dirty="0">
                <a:solidFill>
                  <a:srgbClr val="FF0000"/>
                </a:solidFill>
              </a:rPr>
              <a:t>is a</a:t>
            </a:r>
          </a:p>
          <a:p>
            <a:pPr marL="457200" lvl="1" indent="0">
              <a:buNone/>
            </a:pPr>
            <a:r>
              <a:rPr lang="en-CA" b="1" dirty="0">
                <a:solidFill>
                  <a:srgbClr val="FF0000"/>
                </a:solidFill>
              </a:rPr>
              <a:t>potentially</a:t>
            </a:r>
          </a:p>
          <a:p>
            <a:pPr marL="457200" lvl="1" indent="0">
              <a:buNone/>
            </a:pPr>
            <a:r>
              <a:rPr lang="en-CA" b="1" dirty="0">
                <a:solidFill>
                  <a:srgbClr val="FF0000"/>
                </a:solidFill>
              </a:rPr>
              <a:t>very long</a:t>
            </a:r>
          </a:p>
          <a:p>
            <a:pPr marL="457200" lvl="1" indent="0">
              <a:buNone/>
            </a:pPr>
            <a:r>
              <a:rPr lang="en-CA" b="1" dirty="0">
                <a:solidFill>
                  <a:srgbClr val="FF0000"/>
                </a:solidFill>
              </a:rPr>
              <a:t>multiline</a:t>
            </a:r>
          </a:p>
          <a:p>
            <a:pPr marL="457200" lvl="1" indent="0">
              <a:buNone/>
            </a:pPr>
            <a:r>
              <a:rPr lang="en-CA" b="1" dirty="0">
                <a:solidFill>
                  <a:srgbClr val="FF0000"/>
                </a:solidFill>
              </a:rPr>
              <a:t>comment</a:t>
            </a:r>
          </a:p>
          <a:p>
            <a:pPr marL="457200" lvl="1" indent="0">
              <a:buNone/>
            </a:pPr>
            <a:r>
              <a:rPr lang="en-CA" b="1" dirty="0">
                <a:solidFill>
                  <a:srgbClr val="FF0000"/>
                </a:solidFill>
              </a:rPr>
              <a:t>*/</a:t>
            </a:r>
            <a:endParaRPr lang="en-CA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4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33600" y="1447800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/>
              <a:t>C++ data types</a:t>
            </a:r>
            <a:r>
              <a:rPr lang="en-US" sz="2400" dirty="0"/>
              <a:t> are </a:t>
            </a:r>
            <a:r>
              <a:rPr lang="en-US" sz="2400" b="1" dirty="0"/>
              <a:t>defined</a:t>
            </a:r>
            <a:r>
              <a:rPr lang="en-US" sz="2400" dirty="0"/>
              <a:t> as the </a:t>
            </a:r>
            <a:r>
              <a:rPr lang="en-US" sz="2400" b="1" dirty="0"/>
              <a:t>data</a:t>
            </a:r>
            <a:r>
              <a:rPr lang="en-US" sz="2400" dirty="0"/>
              <a:t> storage format that a variable can store a </a:t>
            </a:r>
            <a:r>
              <a:rPr lang="en-US" sz="2400" b="1" dirty="0"/>
              <a:t>data</a:t>
            </a:r>
            <a:r>
              <a:rPr lang="en-US" sz="2400" dirty="0"/>
              <a:t> to perform a specific operation. </a:t>
            </a:r>
            <a:r>
              <a:rPr lang="en-US" sz="2400" b="1" dirty="0"/>
              <a:t>Data types</a:t>
            </a:r>
            <a:r>
              <a:rPr lang="en-US" sz="2400" dirty="0"/>
              <a:t> are used to </a:t>
            </a:r>
            <a:r>
              <a:rPr lang="en-US" sz="2400" b="1" dirty="0"/>
              <a:t>define</a:t>
            </a:r>
            <a:r>
              <a:rPr lang="en-US" sz="2400" dirty="0"/>
              <a:t> a variable before to use in a program. 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59527" y="3048000"/>
            <a:ext cx="8229600" cy="9656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Uses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7455" y="44196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Identify the type of a variable when it declared.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Identify the type of the return value of a function.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Identify the type of a parameter expected by a function.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7014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Data </a:t>
            </a:r>
            <a:r>
              <a:rPr lang="en-US" dirty="0"/>
              <a:t>T</a:t>
            </a:r>
            <a:r>
              <a:rPr lang="en-US" dirty="0" smtClean="0"/>
              <a:t>ypes?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62200" y="1447801"/>
            <a:ext cx="7772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+mj-lt"/>
              <a:buAutoNum type="arabicPeriod"/>
            </a:pPr>
            <a:r>
              <a:rPr lang="en-US" sz="3200" dirty="0"/>
              <a:t>Every variable must have a type</a:t>
            </a:r>
          </a:p>
          <a:p>
            <a:pPr marL="342900" lvl="1" indent="-342900">
              <a:buFont typeface="+mj-lt"/>
              <a:buAutoNum type="arabicPeriod"/>
            </a:pPr>
            <a:endParaRPr lang="en-US" sz="3200" dirty="0"/>
          </a:p>
          <a:p>
            <a:r>
              <a:rPr lang="en-US" sz="3200" dirty="0"/>
              <a:t>2.   Every variable should get some space in the memory</a:t>
            </a:r>
          </a:p>
          <a:p>
            <a:pPr marL="342900" indent="-342900">
              <a:buFont typeface="+mj-lt"/>
              <a:buAutoNum type="arabicPeriod"/>
            </a:pPr>
            <a:endParaRPr lang="en-US" sz="3200" dirty="0"/>
          </a:p>
          <a:p>
            <a:pPr marL="0" lvl="1"/>
            <a:r>
              <a:rPr lang="en-US" sz="3200" dirty="0"/>
              <a:t>3.   Help the compiler decide how many bits should be reserved for a variable</a:t>
            </a:r>
          </a:p>
          <a:p>
            <a:pPr marL="342900" indent="-34290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03088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2518</Words>
  <Application>Microsoft Office PowerPoint</Application>
  <PresentationFormat>Widescreen</PresentationFormat>
  <Paragraphs>247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Office Theme</vt:lpstr>
      <vt:lpstr>Programming Fundamentals </vt:lpstr>
      <vt:lpstr>Basic Program Construction</vt:lpstr>
      <vt:lpstr>Description of each Statement</vt:lpstr>
      <vt:lpstr>Directives</vt:lpstr>
      <vt:lpstr>Headerfiles</vt:lpstr>
      <vt:lpstr>The using Directive</vt:lpstr>
      <vt:lpstr>Comments</vt:lpstr>
      <vt:lpstr>Meaning </vt:lpstr>
      <vt:lpstr>Why Data Types?</vt:lpstr>
      <vt:lpstr>Data Types In C</vt:lpstr>
      <vt:lpstr>A. Primary Data Types</vt:lpstr>
      <vt:lpstr>Int Data Type </vt:lpstr>
      <vt:lpstr>Size of Data Types</vt:lpstr>
      <vt:lpstr>Declarations and Definitions</vt:lpstr>
      <vt:lpstr>Variable Names</vt:lpstr>
      <vt:lpstr>Rules for writing Identifiers</vt:lpstr>
      <vt:lpstr>Assignment Statements</vt:lpstr>
      <vt:lpstr>Integer Constants</vt:lpstr>
      <vt:lpstr>Output Variations</vt:lpstr>
      <vt:lpstr>The endl Manipulator</vt:lpstr>
      <vt:lpstr>Other Integer Types</vt:lpstr>
      <vt:lpstr>Other Integer Types</vt:lpstr>
      <vt:lpstr>Character Variables</vt:lpstr>
      <vt:lpstr>Character Constants</vt:lpstr>
      <vt:lpstr>Difference between Character Variables and Character Constants</vt:lpstr>
      <vt:lpstr>Escape Sequences</vt:lpstr>
      <vt:lpstr>Escape Sequences</vt:lpstr>
      <vt:lpstr>Input with cin</vt:lpstr>
      <vt:lpstr>Example</vt:lpstr>
      <vt:lpstr>Floating Point Types</vt:lpstr>
      <vt:lpstr>Types of Floats</vt:lpstr>
      <vt:lpstr>Write Program for calculating the are of a Circle</vt:lpstr>
      <vt:lpstr>Type double and long double</vt:lpstr>
      <vt:lpstr>The const Qualifier</vt:lpstr>
      <vt:lpstr>Type bool</vt:lpstr>
      <vt:lpstr>Summary of Data Types </vt:lpstr>
      <vt:lpstr>Arithmetic Operators</vt:lpstr>
      <vt:lpstr>Arithmetic Assignment Operators</vt:lpstr>
      <vt:lpstr>Prefix and Postfix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Fundamentals </dc:title>
  <dc:creator>Microsoft account</dc:creator>
  <cp:lastModifiedBy>Microsoft account</cp:lastModifiedBy>
  <cp:revision>185</cp:revision>
  <dcterms:created xsi:type="dcterms:W3CDTF">2025-02-05T16:53:45Z</dcterms:created>
  <dcterms:modified xsi:type="dcterms:W3CDTF">2025-02-06T03:58:38Z</dcterms:modified>
</cp:coreProperties>
</file>