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2"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24BDEDD-34ED-4D6D-94BC-80ECD56EC0CF}" type="datetimeFigureOut">
              <a:rPr lang="en-CA" smtClean="0"/>
              <a:t>2025-02-22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4E24C5-C539-456B-8C64-FDE78BC361C2}" type="slidenum">
              <a:rPr lang="en-CA" smtClean="0"/>
              <a:t>‹#›</a:t>
            </a:fld>
            <a:endParaRPr lang="en-CA"/>
          </a:p>
        </p:txBody>
      </p:sp>
    </p:spTree>
    <p:extLst>
      <p:ext uri="{BB962C8B-B14F-4D97-AF65-F5344CB8AC3E}">
        <p14:creationId xmlns:p14="http://schemas.microsoft.com/office/powerpoint/2010/main" val="3671877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24BDEDD-34ED-4D6D-94BC-80ECD56EC0CF}" type="datetimeFigureOut">
              <a:rPr lang="en-CA" smtClean="0"/>
              <a:t>2025-02-22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4E24C5-C539-456B-8C64-FDE78BC361C2}" type="slidenum">
              <a:rPr lang="en-CA" smtClean="0"/>
              <a:t>‹#›</a:t>
            </a:fld>
            <a:endParaRPr lang="en-CA"/>
          </a:p>
        </p:txBody>
      </p:sp>
    </p:spTree>
    <p:extLst>
      <p:ext uri="{BB962C8B-B14F-4D97-AF65-F5344CB8AC3E}">
        <p14:creationId xmlns:p14="http://schemas.microsoft.com/office/powerpoint/2010/main" val="1716911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24BDEDD-34ED-4D6D-94BC-80ECD56EC0CF}" type="datetimeFigureOut">
              <a:rPr lang="en-CA" smtClean="0"/>
              <a:t>2025-02-22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4E24C5-C539-456B-8C64-FDE78BC361C2}" type="slidenum">
              <a:rPr lang="en-CA" smtClean="0"/>
              <a:t>‹#›</a:t>
            </a:fld>
            <a:endParaRPr lang="en-CA"/>
          </a:p>
        </p:txBody>
      </p:sp>
    </p:spTree>
    <p:extLst>
      <p:ext uri="{BB962C8B-B14F-4D97-AF65-F5344CB8AC3E}">
        <p14:creationId xmlns:p14="http://schemas.microsoft.com/office/powerpoint/2010/main" val="2891443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24BDEDD-34ED-4D6D-94BC-80ECD56EC0CF}" type="datetimeFigureOut">
              <a:rPr lang="en-CA" smtClean="0"/>
              <a:t>2025-02-22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4E24C5-C539-456B-8C64-FDE78BC361C2}" type="slidenum">
              <a:rPr lang="en-CA" smtClean="0"/>
              <a:t>‹#›</a:t>
            </a:fld>
            <a:endParaRPr lang="en-CA"/>
          </a:p>
        </p:txBody>
      </p:sp>
    </p:spTree>
    <p:extLst>
      <p:ext uri="{BB962C8B-B14F-4D97-AF65-F5344CB8AC3E}">
        <p14:creationId xmlns:p14="http://schemas.microsoft.com/office/powerpoint/2010/main" val="3009450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4BDEDD-34ED-4D6D-94BC-80ECD56EC0CF}" type="datetimeFigureOut">
              <a:rPr lang="en-CA" smtClean="0"/>
              <a:t>2025-02-22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4E24C5-C539-456B-8C64-FDE78BC361C2}" type="slidenum">
              <a:rPr lang="en-CA" smtClean="0"/>
              <a:t>‹#›</a:t>
            </a:fld>
            <a:endParaRPr lang="en-CA"/>
          </a:p>
        </p:txBody>
      </p:sp>
    </p:spTree>
    <p:extLst>
      <p:ext uri="{BB962C8B-B14F-4D97-AF65-F5344CB8AC3E}">
        <p14:creationId xmlns:p14="http://schemas.microsoft.com/office/powerpoint/2010/main" val="279394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24BDEDD-34ED-4D6D-94BC-80ECD56EC0CF}" type="datetimeFigureOut">
              <a:rPr lang="en-CA" smtClean="0"/>
              <a:t>2025-02-22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64E24C5-C539-456B-8C64-FDE78BC361C2}" type="slidenum">
              <a:rPr lang="en-CA" smtClean="0"/>
              <a:t>‹#›</a:t>
            </a:fld>
            <a:endParaRPr lang="en-CA"/>
          </a:p>
        </p:txBody>
      </p:sp>
    </p:spTree>
    <p:extLst>
      <p:ext uri="{BB962C8B-B14F-4D97-AF65-F5344CB8AC3E}">
        <p14:creationId xmlns:p14="http://schemas.microsoft.com/office/powerpoint/2010/main" val="1172312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24BDEDD-34ED-4D6D-94BC-80ECD56EC0CF}" type="datetimeFigureOut">
              <a:rPr lang="en-CA" smtClean="0"/>
              <a:t>2025-02-22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64E24C5-C539-456B-8C64-FDE78BC361C2}" type="slidenum">
              <a:rPr lang="en-CA" smtClean="0"/>
              <a:t>‹#›</a:t>
            </a:fld>
            <a:endParaRPr lang="en-CA"/>
          </a:p>
        </p:txBody>
      </p:sp>
    </p:spTree>
    <p:extLst>
      <p:ext uri="{BB962C8B-B14F-4D97-AF65-F5344CB8AC3E}">
        <p14:creationId xmlns:p14="http://schemas.microsoft.com/office/powerpoint/2010/main" val="323065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24BDEDD-34ED-4D6D-94BC-80ECD56EC0CF}" type="datetimeFigureOut">
              <a:rPr lang="en-CA" smtClean="0"/>
              <a:t>2025-02-22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64E24C5-C539-456B-8C64-FDE78BC361C2}" type="slidenum">
              <a:rPr lang="en-CA" smtClean="0"/>
              <a:t>‹#›</a:t>
            </a:fld>
            <a:endParaRPr lang="en-CA"/>
          </a:p>
        </p:txBody>
      </p:sp>
    </p:spTree>
    <p:extLst>
      <p:ext uri="{BB962C8B-B14F-4D97-AF65-F5344CB8AC3E}">
        <p14:creationId xmlns:p14="http://schemas.microsoft.com/office/powerpoint/2010/main" val="41371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4BDEDD-34ED-4D6D-94BC-80ECD56EC0CF}" type="datetimeFigureOut">
              <a:rPr lang="en-CA" smtClean="0"/>
              <a:t>2025-02-22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64E24C5-C539-456B-8C64-FDE78BC361C2}" type="slidenum">
              <a:rPr lang="en-CA" smtClean="0"/>
              <a:t>‹#›</a:t>
            </a:fld>
            <a:endParaRPr lang="en-CA"/>
          </a:p>
        </p:txBody>
      </p:sp>
    </p:spTree>
    <p:extLst>
      <p:ext uri="{BB962C8B-B14F-4D97-AF65-F5344CB8AC3E}">
        <p14:creationId xmlns:p14="http://schemas.microsoft.com/office/powerpoint/2010/main" val="3442738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4BDEDD-34ED-4D6D-94BC-80ECD56EC0CF}" type="datetimeFigureOut">
              <a:rPr lang="en-CA" smtClean="0"/>
              <a:t>2025-02-22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64E24C5-C539-456B-8C64-FDE78BC361C2}" type="slidenum">
              <a:rPr lang="en-CA" smtClean="0"/>
              <a:t>‹#›</a:t>
            </a:fld>
            <a:endParaRPr lang="en-CA"/>
          </a:p>
        </p:txBody>
      </p:sp>
    </p:spTree>
    <p:extLst>
      <p:ext uri="{BB962C8B-B14F-4D97-AF65-F5344CB8AC3E}">
        <p14:creationId xmlns:p14="http://schemas.microsoft.com/office/powerpoint/2010/main" val="8857681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4BDEDD-34ED-4D6D-94BC-80ECD56EC0CF}" type="datetimeFigureOut">
              <a:rPr lang="en-CA" smtClean="0"/>
              <a:t>2025-02-22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64E24C5-C539-456B-8C64-FDE78BC361C2}" type="slidenum">
              <a:rPr lang="en-CA" smtClean="0"/>
              <a:t>‹#›</a:t>
            </a:fld>
            <a:endParaRPr lang="en-CA"/>
          </a:p>
        </p:txBody>
      </p:sp>
    </p:spTree>
    <p:extLst>
      <p:ext uri="{BB962C8B-B14F-4D97-AF65-F5344CB8AC3E}">
        <p14:creationId xmlns:p14="http://schemas.microsoft.com/office/powerpoint/2010/main" val="747281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4BDEDD-34ED-4D6D-94BC-80ECD56EC0CF}" type="datetimeFigureOut">
              <a:rPr lang="en-CA" smtClean="0"/>
              <a:t>2025-02-22</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4E24C5-C539-456B-8C64-FDE78BC361C2}" type="slidenum">
              <a:rPr lang="en-CA" smtClean="0"/>
              <a:t>‹#›</a:t>
            </a:fld>
            <a:endParaRPr lang="en-CA"/>
          </a:p>
        </p:txBody>
      </p:sp>
    </p:spTree>
    <p:extLst>
      <p:ext uri="{BB962C8B-B14F-4D97-AF65-F5344CB8AC3E}">
        <p14:creationId xmlns:p14="http://schemas.microsoft.com/office/powerpoint/2010/main" val="3784503727"/>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smamushtaq@gcu.edu.pk"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Programming Fundamentals </a:t>
            </a:r>
            <a:endParaRPr lang="en-CA" dirty="0"/>
          </a:p>
        </p:txBody>
      </p:sp>
      <p:sp>
        <p:nvSpPr>
          <p:cNvPr id="3" name="Subtitle 2"/>
          <p:cNvSpPr>
            <a:spLocks noGrp="1"/>
          </p:cNvSpPr>
          <p:nvPr>
            <p:ph type="subTitle" idx="1"/>
          </p:nvPr>
        </p:nvSpPr>
        <p:spPr/>
        <p:txBody>
          <a:bodyPr/>
          <a:lstStyle/>
          <a:p>
            <a:r>
              <a:rPr lang="en-CA" dirty="0" smtClean="0"/>
              <a:t>Ms. Asma </a:t>
            </a:r>
            <a:r>
              <a:rPr lang="en-CA" dirty="0" err="1" smtClean="0"/>
              <a:t>Mushtaq</a:t>
            </a:r>
            <a:endParaRPr lang="en-CA" dirty="0" smtClean="0"/>
          </a:p>
          <a:p>
            <a:r>
              <a:rPr lang="en-CA" dirty="0" smtClean="0">
                <a:hlinkClick r:id="rId2"/>
              </a:rPr>
              <a:t>asmamushtaq@gcu.edu.pk</a:t>
            </a:r>
            <a:endParaRPr lang="en-CA" dirty="0" smtClean="0"/>
          </a:p>
          <a:p>
            <a:r>
              <a:rPr lang="en-CA" dirty="0" smtClean="0"/>
              <a:t>LECTURE </a:t>
            </a:r>
            <a:r>
              <a:rPr lang="en-CA" dirty="0" smtClean="0"/>
              <a:t>2&amp;3</a:t>
            </a:r>
            <a:endParaRPr lang="en-CA" dirty="0"/>
          </a:p>
        </p:txBody>
      </p:sp>
    </p:spTree>
    <p:extLst>
      <p:ext uri="{BB962C8B-B14F-4D97-AF65-F5344CB8AC3E}">
        <p14:creationId xmlns:p14="http://schemas.microsoft.com/office/powerpoint/2010/main" val="17035843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a:t>The for Loop</a:t>
            </a:r>
            <a:endParaRPr lang="en-CA" dirty="0"/>
          </a:p>
        </p:txBody>
      </p:sp>
      <p:sp>
        <p:nvSpPr>
          <p:cNvPr id="3" name="Content Placeholder 2"/>
          <p:cNvSpPr>
            <a:spLocks noGrp="1"/>
          </p:cNvSpPr>
          <p:nvPr>
            <p:ph idx="1"/>
          </p:nvPr>
        </p:nvSpPr>
        <p:spPr/>
        <p:txBody>
          <a:bodyPr>
            <a:normAutofit fontScale="70000" lnSpcReduction="20000"/>
          </a:bodyPr>
          <a:lstStyle/>
          <a:p>
            <a:pPr marL="0" indent="0" algn="just">
              <a:buNone/>
            </a:pPr>
            <a:r>
              <a:rPr lang="en-CA" dirty="0"/>
              <a:t>The for loop executes a section of code a fixed number of times. It’s usually (although </a:t>
            </a:r>
            <a:r>
              <a:rPr lang="en-CA" dirty="0" smtClean="0"/>
              <a:t>not always</a:t>
            </a:r>
            <a:r>
              <a:rPr lang="en-CA" dirty="0"/>
              <a:t>) used when you know, before entering the loop, how many times you want to </a:t>
            </a:r>
            <a:r>
              <a:rPr lang="en-CA" dirty="0" smtClean="0"/>
              <a:t>execute the code.</a:t>
            </a:r>
          </a:p>
          <a:p>
            <a:pPr marL="0" indent="0" algn="just">
              <a:buNone/>
            </a:pPr>
            <a:endParaRPr lang="en-CA" dirty="0" smtClean="0"/>
          </a:p>
          <a:p>
            <a:pPr marL="0" indent="0">
              <a:buNone/>
            </a:pPr>
            <a:r>
              <a:rPr lang="en-CA" b="1" dirty="0" smtClean="0"/>
              <a:t>Examples:</a:t>
            </a:r>
          </a:p>
          <a:p>
            <a:pPr marL="971550" lvl="1" indent="-514350">
              <a:buFont typeface="+mj-lt"/>
              <a:buAutoNum type="arabicPeriod"/>
            </a:pPr>
            <a:r>
              <a:rPr lang="en-CA" dirty="0" smtClean="0"/>
              <a:t>Printing the square of numbers from 1 to 14</a:t>
            </a:r>
          </a:p>
          <a:p>
            <a:pPr marL="971550" lvl="1" indent="-514350">
              <a:buFont typeface="+mj-lt"/>
              <a:buAutoNum type="arabicPeriod"/>
            </a:pPr>
            <a:r>
              <a:rPr lang="en-CA" dirty="0" smtClean="0"/>
              <a:t>Printing tables of numbers </a:t>
            </a:r>
          </a:p>
          <a:p>
            <a:pPr marL="971550" lvl="1" indent="-514350">
              <a:buFont typeface="+mj-lt"/>
              <a:buAutoNum type="arabicPeriod"/>
            </a:pPr>
            <a:r>
              <a:rPr lang="en-CA" dirty="0" smtClean="0"/>
              <a:t>Finding sum of first 10 natural numbers</a:t>
            </a:r>
          </a:p>
          <a:p>
            <a:pPr marL="971550" lvl="1" indent="-514350">
              <a:buFont typeface="+mj-lt"/>
              <a:buAutoNum type="arabicPeriod"/>
            </a:pPr>
            <a:r>
              <a:rPr lang="en-CA" dirty="0" smtClean="0"/>
              <a:t>Reverse loop (countdown)</a:t>
            </a:r>
          </a:p>
          <a:p>
            <a:pPr marL="971550" lvl="1" indent="-514350">
              <a:buFont typeface="+mj-lt"/>
              <a:buAutoNum type="arabicPeriod"/>
            </a:pPr>
            <a:r>
              <a:rPr lang="en-CA" dirty="0" smtClean="0"/>
              <a:t>Finding the factorial of a number</a:t>
            </a:r>
          </a:p>
          <a:p>
            <a:pPr marL="0" indent="0">
              <a:buNone/>
            </a:pPr>
            <a:endParaRPr lang="en-CA" dirty="0" smtClean="0"/>
          </a:p>
          <a:p>
            <a:pPr marL="971550" lvl="1" indent="-514350">
              <a:buFont typeface="+mj-lt"/>
              <a:buAutoNum type="arabicPeriod"/>
            </a:pPr>
            <a:endParaRPr lang="en-CA" dirty="0" smtClean="0"/>
          </a:p>
          <a:p>
            <a:pPr marL="0" indent="0">
              <a:buNone/>
            </a:pPr>
            <a:endParaRPr lang="en-CA" dirty="0" smtClean="0"/>
          </a:p>
          <a:p>
            <a:pPr marL="0" indent="0">
              <a:buNone/>
            </a:pPr>
            <a:r>
              <a:rPr lang="en-CA" dirty="0" smtClean="0"/>
              <a:t>Program for swapping the values of two variables. </a:t>
            </a:r>
          </a:p>
          <a:p>
            <a:pPr marL="0" indent="0">
              <a:buNone/>
            </a:pPr>
            <a:r>
              <a:rPr lang="en-CA" dirty="0" smtClean="0"/>
              <a:t/>
            </a:r>
            <a:br>
              <a:rPr lang="en-CA" dirty="0" smtClean="0"/>
            </a:br>
            <a:endParaRPr lang="en-CA" dirty="0"/>
          </a:p>
        </p:txBody>
      </p:sp>
    </p:spTree>
    <p:extLst>
      <p:ext uri="{BB962C8B-B14F-4D97-AF65-F5344CB8AC3E}">
        <p14:creationId xmlns:p14="http://schemas.microsoft.com/office/powerpoint/2010/main" val="39266099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For loop</a:t>
            </a:r>
            <a:endParaRPr lang="en-CA" b="1" dirty="0"/>
          </a:p>
        </p:txBody>
      </p:sp>
      <p:pic>
        <p:nvPicPr>
          <p:cNvPr id="4" name="Content Placeholder 3"/>
          <p:cNvPicPr>
            <a:picLocks noGrp="1" noChangeAspect="1"/>
          </p:cNvPicPr>
          <p:nvPr>
            <p:ph idx="1"/>
          </p:nvPr>
        </p:nvPicPr>
        <p:blipFill>
          <a:blip r:embed="rId2"/>
          <a:stretch>
            <a:fillRect/>
          </a:stretch>
        </p:blipFill>
        <p:spPr>
          <a:xfrm>
            <a:off x="3141331" y="1825625"/>
            <a:ext cx="5909338" cy="4351338"/>
          </a:xfrm>
          <a:prstGeom prst="rect">
            <a:avLst/>
          </a:prstGeom>
        </p:spPr>
      </p:pic>
    </p:spTree>
    <p:extLst>
      <p:ext uri="{BB962C8B-B14F-4D97-AF65-F5344CB8AC3E}">
        <p14:creationId xmlns:p14="http://schemas.microsoft.com/office/powerpoint/2010/main" val="26031859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Example</a:t>
            </a:r>
            <a:endParaRPr lang="en-CA" b="1" dirty="0"/>
          </a:p>
        </p:txBody>
      </p:sp>
      <p:sp>
        <p:nvSpPr>
          <p:cNvPr id="3" name="Content Placeholder 2"/>
          <p:cNvSpPr>
            <a:spLocks noGrp="1"/>
          </p:cNvSpPr>
          <p:nvPr>
            <p:ph idx="1"/>
          </p:nvPr>
        </p:nvSpPr>
        <p:spPr/>
        <p:txBody>
          <a:bodyPr>
            <a:normAutofit fontScale="92500" lnSpcReduction="20000"/>
          </a:bodyPr>
          <a:lstStyle/>
          <a:p>
            <a:pPr marL="0" indent="0">
              <a:buNone/>
            </a:pPr>
            <a:r>
              <a:rPr lang="en-CA" dirty="0" smtClean="0"/>
              <a:t>#include &lt;</a:t>
            </a:r>
            <a:r>
              <a:rPr lang="en-CA" dirty="0" err="1" smtClean="0"/>
              <a:t>iostream</a:t>
            </a:r>
            <a:r>
              <a:rPr lang="en-CA" dirty="0" smtClean="0"/>
              <a:t>&gt;</a:t>
            </a:r>
          </a:p>
          <a:p>
            <a:pPr marL="0" indent="0">
              <a:buNone/>
            </a:pPr>
            <a:endParaRPr lang="en-CA" dirty="0" smtClean="0"/>
          </a:p>
          <a:p>
            <a:pPr marL="0" indent="0">
              <a:buNone/>
            </a:pPr>
            <a:r>
              <a:rPr lang="en-CA" dirty="0" smtClean="0"/>
              <a:t>using namespace </a:t>
            </a:r>
            <a:r>
              <a:rPr lang="en-CA" dirty="0" err="1" smtClean="0"/>
              <a:t>std</a:t>
            </a:r>
            <a:r>
              <a:rPr lang="en-CA" dirty="0" smtClean="0"/>
              <a:t>;</a:t>
            </a:r>
          </a:p>
          <a:p>
            <a:pPr marL="0" indent="0">
              <a:buNone/>
            </a:pPr>
            <a:endParaRPr lang="en-CA" dirty="0" smtClean="0"/>
          </a:p>
          <a:p>
            <a:pPr marL="0" indent="0">
              <a:buNone/>
            </a:pPr>
            <a:r>
              <a:rPr lang="en-CA" dirty="0" err="1" smtClean="0"/>
              <a:t>int</a:t>
            </a:r>
            <a:r>
              <a:rPr lang="en-CA" dirty="0" smtClean="0"/>
              <a:t> main() {</a:t>
            </a:r>
          </a:p>
          <a:p>
            <a:pPr marL="0" indent="0">
              <a:buNone/>
            </a:pPr>
            <a:r>
              <a:rPr lang="en-CA" dirty="0" smtClean="0"/>
              <a:t>    for (</a:t>
            </a:r>
            <a:r>
              <a:rPr lang="en-CA" dirty="0" err="1" smtClean="0"/>
              <a:t>int</a:t>
            </a:r>
            <a:r>
              <a:rPr lang="en-CA" dirty="0" smtClean="0"/>
              <a:t> </a:t>
            </a:r>
            <a:r>
              <a:rPr lang="en-CA" dirty="0" err="1" smtClean="0"/>
              <a:t>i</a:t>
            </a:r>
            <a:r>
              <a:rPr lang="en-CA" dirty="0" smtClean="0"/>
              <a:t> = 1; </a:t>
            </a:r>
            <a:r>
              <a:rPr lang="en-CA" dirty="0" err="1" smtClean="0"/>
              <a:t>i</a:t>
            </a:r>
            <a:r>
              <a:rPr lang="en-CA" dirty="0" smtClean="0"/>
              <a:t> &lt;= 10; </a:t>
            </a:r>
            <a:r>
              <a:rPr lang="en-CA" dirty="0" err="1" smtClean="0"/>
              <a:t>i</a:t>
            </a:r>
            <a:r>
              <a:rPr lang="en-CA" dirty="0" smtClean="0"/>
              <a:t>++) {</a:t>
            </a:r>
          </a:p>
          <a:p>
            <a:pPr marL="0" indent="0">
              <a:buNone/>
            </a:pPr>
            <a:r>
              <a:rPr lang="en-CA" dirty="0" smtClean="0"/>
              <a:t>        </a:t>
            </a:r>
            <a:r>
              <a:rPr lang="en-CA" dirty="0" err="1" smtClean="0"/>
              <a:t>cout</a:t>
            </a:r>
            <a:r>
              <a:rPr lang="en-CA" dirty="0" smtClean="0"/>
              <a:t> &lt;&lt; </a:t>
            </a:r>
            <a:r>
              <a:rPr lang="en-CA" dirty="0" err="1" smtClean="0"/>
              <a:t>i</a:t>
            </a:r>
            <a:r>
              <a:rPr lang="en-CA" dirty="0" smtClean="0"/>
              <a:t> &lt;&lt; " ";</a:t>
            </a:r>
          </a:p>
          <a:p>
            <a:pPr marL="0" indent="0">
              <a:buNone/>
            </a:pPr>
            <a:r>
              <a:rPr lang="en-CA" dirty="0" smtClean="0"/>
              <a:t>    }</a:t>
            </a:r>
          </a:p>
          <a:p>
            <a:pPr marL="0" indent="0">
              <a:buNone/>
            </a:pPr>
            <a:r>
              <a:rPr lang="en-CA" dirty="0" smtClean="0"/>
              <a:t>    return 0;</a:t>
            </a:r>
          </a:p>
          <a:p>
            <a:pPr marL="0" indent="0">
              <a:buNone/>
            </a:pPr>
            <a:r>
              <a:rPr lang="en-CA" dirty="0" smtClean="0"/>
              <a:t>}</a:t>
            </a:r>
            <a:endParaRPr lang="en-CA" dirty="0"/>
          </a:p>
        </p:txBody>
      </p:sp>
    </p:spTree>
    <p:extLst>
      <p:ext uri="{BB962C8B-B14F-4D97-AF65-F5344CB8AC3E}">
        <p14:creationId xmlns:p14="http://schemas.microsoft.com/office/powerpoint/2010/main" val="21192698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How for Loop Works?  </a:t>
            </a:r>
            <a:endParaRPr lang="en-CA" dirty="0"/>
          </a:p>
        </p:txBody>
      </p:sp>
      <p:sp>
        <p:nvSpPr>
          <p:cNvPr id="3" name="Content Placeholder 2"/>
          <p:cNvSpPr>
            <a:spLocks noGrp="1"/>
          </p:cNvSpPr>
          <p:nvPr>
            <p:ph idx="1"/>
          </p:nvPr>
        </p:nvSpPr>
        <p:spPr/>
        <p:txBody>
          <a:bodyPr>
            <a:normAutofit/>
          </a:bodyPr>
          <a:lstStyle/>
          <a:p>
            <a:pPr marL="0" indent="0" algn="just">
              <a:buNone/>
            </a:pPr>
            <a:r>
              <a:rPr lang="en-CA" b="1" dirty="0"/>
              <a:t>The Initialization Expression</a:t>
            </a:r>
          </a:p>
          <a:p>
            <a:pPr marL="0" indent="0" algn="just">
              <a:buNone/>
            </a:pPr>
            <a:r>
              <a:rPr lang="en-CA" dirty="0"/>
              <a:t>The initialization expression is executed only once, when the loop first starts. It gives the </a:t>
            </a:r>
            <a:r>
              <a:rPr lang="en-CA" dirty="0" smtClean="0"/>
              <a:t>loop variable </a:t>
            </a:r>
            <a:r>
              <a:rPr lang="en-CA" dirty="0"/>
              <a:t>an initial value. In the FORDEMO example it sets j to 0.</a:t>
            </a:r>
          </a:p>
          <a:p>
            <a:pPr marL="0" indent="0" algn="just">
              <a:buNone/>
            </a:pPr>
            <a:r>
              <a:rPr lang="en-CA" b="1" dirty="0"/>
              <a:t>The Test Expression</a:t>
            </a:r>
          </a:p>
          <a:p>
            <a:pPr marL="0" indent="0" algn="just">
              <a:buNone/>
            </a:pPr>
            <a:r>
              <a:rPr lang="en-CA" dirty="0"/>
              <a:t>The test expression usually involves a relational operator. It is evaluated each time through </a:t>
            </a:r>
            <a:r>
              <a:rPr lang="en-CA" dirty="0" smtClean="0"/>
              <a:t>the loop</a:t>
            </a:r>
            <a:r>
              <a:rPr lang="en-CA" dirty="0"/>
              <a:t>, just before the body of the loop is executed. It determines whether the loop will be </a:t>
            </a:r>
            <a:r>
              <a:rPr lang="en-CA" dirty="0" smtClean="0"/>
              <a:t>executed again</a:t>
            </a:r>
            <a:r>
              <a:rPr lang="en-CA" dirty="0"/>
              <a:t>. If the test expression is true, the loop is executed one more time. If it’s false, </a:t>
            </a:r>
            <a:r>
              <a:rPr lang="en-CA" dirty="0" smtClean="0"/>
              <a:t>the loop </a:t>
            </a:r>
            <a:r>
              <a:rPr lang="en-CA" dirty="0"/>
              <a:t>ends, and control passes to the statements following the loop. </a:t>
            </a:r>
          </a:p>
        </p:txBody>
      </p:sp>
    </p:spTree>
    <p:extLst>
      <p:ext uri="{BB962C8B-B14F-4D97-AF65-F5344CB8AC3E}">
        <p14:creationId xmlns:p14="http://schemas.microsoft.com/office/powerpoint/2010/main" val="427459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Continue…</a:t>
            </a:r>
            <a:endParaRPr lang="en-CA" dirty="0"/>
          </a:p>
        </p:txBody>
      </p:sp>
      <p:sp>
        <p:nvSpPr>
          <p:cNvPr id="3" name="Content Placeholder 2"/>
          <p:cNvSpPr>
            <a:spLocks noGrp="1"/>
          </p:cNvSpPr>
          <p:nvPr>
            <p:ph idx="1"/>
          </p:nvPr>
        </p:nvSpPr>
        <p:spPr/>
        <p:txBody>
          <a:bodyPr/>
          <a:lstStyle/>
          <a:p>
            <a:pPr marL="0" indent="0" algn="just">
              <a:buNone/>
            </a:pPr>
            <a:r>
              <a:rPr lang="en-CA" b="1" dirty="0" smtClean="0"/>
              <a:t>The Increment Expression</a:t>
            </a:r>
          </a:p>
          <a:p>
            <a:pPr marL="0" indent="0" algn="just">
              <a:buNone/>
            </a:pPr>
            <a:r>
              <a:rPr lang="en-CA" dirty="0" smtClean="0"/>
              <a:t>The increment expression changes the value of the loop variable, often by incrementing it. It is always executed at the end of the loop, after the loop body has been executed. Here the increment operator ++ adds 1 to j each time through the loop. </a:t>
            </a:r>
            <a:endParaRPr lang="en-CA" dirty="0"/>
          </a:p>
        </p:txBody>
      </p:sp>
    </p:spTree>
    <p:extLst>
      <p:ext uri="{BB962C8B-B14F-4D97-AF65-F5344CB8AC3E}">
        <p14:creationId xmlns:p14="http://schemas.microsoft.com/office/powerpoint/2010/main" val="41739931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Flowchart </a:t>
            </a:r>
            <a:endParaRPr lang="en-CA" dirty="0"/>
          </a:p>
        </p:txBody>
      </p:sp>
      <p:pic>
        <p:nvPicPr>
          <p:cNvPr id="4" name="Content Placeholder 3"/>
          <p:cNvPicPr>
            <a:picLocks noGrp="1" noChangeAspect="1"/>
          </p:cNvPicPr>
          <p:nvPr>
            <p:ph idx="1"/>
          </p:nvPr>
        </p:nvPicPr>
        <p:blipFill>
          <a:blip r:embed="rId2"/>
          <a:stretch>
            <a:fillRect/>
          </a:stretch>
        </p:blipFill>
        <p:spPr>
          <a:xfrm>
            <a:off x="3352800" y="1128128"/>
            <a:ext cx="4820454" cy="5048835"/>
          </a:xfrm>
          <a:prstGeom prst="rect">
            <a:avLst/>
          </a:prstGeom>
        </p:spPr>
      </p:pic>
    </p:spTree>
    <p:extLst>
      <p:ext uri="{BB962C8B-B14F-4D97-AF65-F5344CB8AC3E}">
        <p14:creationId xmlns:p14="http://schemas.microsoft.com/office/powerpoint/2010/main" val="10941416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a:t>For Loop with break Statement</a:t>
            </a:r>
          </a:p>
        </p:txBody>
      </p:sp>
      <p:sp>
        <p:nvSpPr>
          <p:cNvPr id="3" name="Content Placeholder 2"/>
          <p:cNvSpPr>
            <a:spLocks noGrp="1"/>
          </p:cNvSpPr>
          <p:nvPr>
            <p:ph idx="1"/>
          </p:nvPr>
        </p:nvSpPr>
        <p:spPr>
          <a:xfrm>
            <a:off x="581891" y="1366982"/>
            <a:ext cx="10771909" cy="4809981"/>
          </a:xfrm>
        </p:spPr>
        <p:txBody>
          <a:bodyPr>
            <a:normAutofit fontScale="77500" lnSpcReduction="20000"/>
          </a:bodyPr>
          <a:lstStyle/>
          <a:p>
            <a:pPr marL="0" indent="0" algn="just">
              <a:buNone/>
            </a:pPr>
            <a:r>
              <a:rPr lang="en-CA" dirty="0"/>
              <a:t>You can break the for loop abruptly using break </a:t>
            </a:r>
            <a:r>
              <a:rPr lang="en-CA" dirty="0" smtClean="0"/>
              <a:t>statement. </a:t>
            </a:r>
            <a:r>
              <a:rPr lang="en-CA" dirty="0"/>
              <a:t>B</a:t>
            </a:r>
            <a:r>
              <a:rPr lang="en-CA" dirty="0" smtClean="0"/>
              <a:t>reak </a:t>
            </a:r>
            <a:r>
              <a:rPr lang="en-CA" dirty="0"/>
              <a:t>statement ends the execution of the wrapping </a:t>
            </a:r>
            <a:r>
              <a:rPr lang="en-CA" dirty="0" smtClean="0"/>
              <a:t>loop. In </a:t>
            </a:r>
            <a:r>
              <a:rPr lang="en-CA" dirty="0"/>
              <a:t>the following example, we shall write a for loop that prints numbers from 1 to 10. But, then we include a break statement such that when </a:t>
            </a:r>
            <a:r>
              <a:rPr lang="en-CA" dirty="0" err="1"/>
              <a:t>i</a:t>
            </a:r>
            <a:r>
              <a:rPr lang="en-CA" dirty="0"/>
              <a:t> is 4, we break the for loop</a:t>
            </a:r>
            <a:r>
              <a:rPr lang="en-CA" dirty="0" smtClean="0"/>
              <a:t>.</a:t>
            </a:r>
          </a:p>
          <a:p>
            <a:pPr marL="0" indent="0" algn="just">
              <a:buNone/>
            </a:pPr>
            <a:r>
              <a:rPr lang="en-CA" dirty="0" smtClean="0"/>
              <a:t>#include &lt;</a:t>
            </a:r>
            <a:r>
              <a:rPr lang="en-CA" dirty="0" err="1" smtClean="0"/>
              <a:t>iostream</a:t>
            </a:r>
            <a:r>
              <a:rPr lang="en-CA" dirty="0" smtClean="0"/>
              <a:t>&gt;  </a:t>
            </a:r>
          </a:p>
          <a:p>
            <a:pPr marL="0" indent="0" algn="just">
              <a:buNone/>
            </a:pPr>
            <a:r>
              <a:rPr lang="en-CA" dirty="0" smtClean="0"/>
              <a:t>using namespace </a:t>
            </a:r>
            <a:r>
              <a:rPr lang="en-CA" dirty="0" err="1" smtClean="0"/>
              <a:t>std</a:t>
            </a:r>
            <a:r>
              <a:rPr lang="en-CA" dirty="0" smtClean="0"/>
              <a:t>;</a:t>
            </a:r>
          </a:p>
          <a:p>
            <a:pPr marL="0" indent="0" algn="just">
              <a:buNone/>
            </a:pPr>
            <a:r>
              <a:rPr lang="en-CA" dirty="0" err="1" smtClean="0"/>
              <a:t>int</a:t>
            </a:r>
            <a:r>
              <a:rPr lang="en-CA" dirty="0" smtClean="0"/>
              <a:t> main() { </a:t>
            </a:r>
          </a:p>
          <a:p>
            <a:pPr marL="0" indent="0" algn="just">
              <a:buNone/>
            </a:pPr>
            <a:r>
              <a:rPr lang="en-CA" dirty="0" smtClean="0"/>
              <a:t>   for (</a:t>
            </a:r>
            <a:r>
              <a:rPr lang="en-CA" dirty="0" err="1" smtClean="0"/>
              <a:t>int</a:t>
            </a:r>
            <a:r>
              <a:rPr lang="en-CA" dirty="0" smtClean="0"/>
              <a:t> </a:t>
            </a:r>
            <a:r>
              <a:rPr lang="en-CA" dirty="0" err="1" smtClean="0"/>
              <a:t>i</a:t>
            </a:r>
            <a:r>
              <a:rPr lang="en-CA" dirty="0" smtClean="0"/>
              <a:t> = 1; </a:t>
            </a:r>
            <a:r>
              <a:rPr lang="en-CA" dirty="0" err="1" smtClean="0"/>
              <a:t>i</a:t>
            </a:r>
            <a:r>
              <a:rPr lang="en-CA" dirty="0" smtClean="0"/>
              <a:t> &lt;= 10; </a:t>
            </a:r>
            <a:r>
              <a:rPr lang="en-CA" dirty="0" err="1" smtClean="0"/>
              <a:t>i</a:t>
            </a:r>
            <a:r>
              <a:rPr lang="en-CA" dirty="0" smtClean="0"/>
              <a:t>++) {</a:t>
            </a:r>
          </a:p>
          <a:p>
            <a:pPr marL="0" indent="0" algn="just">
              <a:buNone/>
            </a:pPr>
            <a:r>
              <a:rPr lang="en-CA" dirty="0" smtClean="0"/>
              <a:t>      if (</a:t>
            </a:r>
            <a:r>
              <a:rPr lang="en-CA" dirty="0" err="1" smtClean="0"/>
              <a:t>i</a:t>
            </a:r>
            <a:r>
              <a:rPr lang="en-CA" dirty="0" smtClean="0"/>
              <a:t> == 4) {</a:t>
            </a:r>
          </a:p>
          <a:p>
            <a:pPr marL="0" indent="0" algn="just">
              <a:buNone/>
            </a:pPr>
            <a:r>
              <a:rPr lang="en-CA" dirty="0" smtClean="0"/>
              <a:t>         break;</a:t>
            </a:r>
          </a:p>
          <a:p>
            <a:pPr marL="0" indent="0" algn="just">
              <a:buNone/>
            </a:pPr>
            <a:r>
              <a:rPr lang="en-CA" dirty="0" smtClean="0"/>
              <a:t>      }</a:t>
            </a:r>
          </a:p>
          <a:p>
            <a:pPr marL="0" indent="0" algn="just">
              <a:buNone/>
            </a:pPr>
            <a:r>
              <a:rPr lang="en-CA" dirty="0" smtClean="0"/>
              <a:t>      </a:t>
            </a:r>
            <a:r>
              <a:rPr lang="en-CA" dirty="0" err="1" smtClean="0"/>
              <a:t>cout</a:t>
            </a:r>
            <a:r>
              <a:rPr lang="en-CA" dirty="0" smtClean="0"/>
              <a:t> &lt;&lt; </a:t>
            </a:r>
            <a:r>
              <a:rPr lang="en-CA" dirty="0" err="1" smtClean="0"/>
              <a:t>i</a:t>
            </a:r>
            <a:r>
              <a:rPr lang="en-CA" dirty="0" smtClean="0"/>
              <a:t> &lt;&lt; "\n";</a:t>
            </a:r>
          </a:p>
          <a:p>
            <a:pPr marL="0" indent="0" algn="just">
              <a:buNone/>
            </a:pPr>
            <a:r>
              <a:rPr lang="en-CA" dirty="0" smtClean="0"/>
              <a:t>   }</a:t>
            </a:r>
          </a:p>
          <a:p>
            <a:pPr marL="0" indent="0" algn="just">
              <a:buNone/>
            </a:pPr>
            <a:r>
              <a:rPr lang="en-CA" dirty="0" smtClean="0"/>
              <a:t>}</a:t>
            </a:r>
          </a:p>
          <a:p>
            <a:pPr marL="0" indent="0" algn="just">
              <a:buNone/>
            </a:pPr>
            <a:endParaRPr lang="en-CA" dirty="0"/>
          </a:p>
        </p:txBody>
      </p:sp>
    </p:spTree>
    <p:extLst>
      <p:ext uri="{BB962C8B-B14F-4D97-AF65-F5344CB8AC3E}">
        <p14:creationId xmlns:p14="http://schemas.microsoft.com/office/powerpoint/2010/main" val="4387087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For Loop with continue Statement</a:t>
            </a:r>
            <a:endParaRPr lang="en-CA" dirty="0"/>
          </a:p>
        </p:txBody>
      </p:sp>
      <p:sp>
        <p:nvSpPr>
          <p:cNvPr id="3" name="Content Placeholder 2"/>
          <p:cNvSpPr>
            <a:spLocks noGrp="1"/>
          </p:cNvSpPr>
          <p:nvPr>
            <p:ph idx="1"/>
          </p:nvPr>
        </p:nvSpPr>
        <p:spPr/>
        <p:txBody>
          <a:bodyPr/>
          <a:lstStyle/>
          <a:p>
            <a:pPr marL="0" indent="0" algn="just">
              <a:buNone/>
            </a:pPr>
            <a:r>
              <a:rPr lang="en-CA" dirty="0"/>
              <a:t>You can skip the execution of statements in a for loop during an iteration using continue statement. continue statement takes the control to the condition without executing further statements in the loop.</a:t>
            </a:r>
          </a:p>
          <a:p>
            <a:pPr marL="0" indent="0" algn="just">
              <a:buNone/>
            </a:pPr>
            <a:r>
              <a:rPr lang="en-CA" dirty="0"/>
              <a:t>In the following example, we shall write a for loop that prints numbers from 1 to </a:t>
            </a:r>
            <a:r>
              <a:rPr lang="en-CA" dirty="0" smtClean="0"/>
              <a:t>7. </a:t>
            </a:r>
            <a:r>
              <a:rPr lang="en-CA" dirty="0"/>
              <a:t>But, then we include a continue statement such that when </a:t>
            </a:r>
            <a:r>
              <a:rPr lang="en-CA" dirty="0" err="1"/>
              <a:t>i</a:t>
            </a:r>
            <a:r>
              <a:rPr lang="en-CA" dirty="0"/>
              <a:t> is 4, we skip the execution </a:t>
            </a:r>
            <a:r>
              <a:rPr lang="en-CA" dirty="0" smtClean="0"/>
              <a:t>for </a:t>
            </a:r>
            <a:r>
              <a:rPr lang="en-CA" dirty="0" err="1" smtClean="0"/>
              <a:t>i</a:t>
            </a:r>
            <a:r>
              <a:rPr lang="en-CA" dirty="0" smtClean="0"/>
              <a:t>=4 </a:t>
            </a:r>
            <a:r>
              <a:rPr lang="en-CA" smtClean="0"/>
              <a:t>and execute </a:t>
            </a:r>
            <a:r>
              <a:rPr lang="en-CA" dirty="0"/>
              <a:t>further statements inside for loop.</a:t>
            </a:r>
          </a:p>
        </p:txBody>
      </p:sp>
    </p:spTree>
    <p:extLst>
      <p:ext uri="{BB962C8B-B14F-4D97-AF65-F5344CB8AC3E}">
        <p14:creationId xmlns:p14="http://schemas.microsoft.com/office/powerpoint/2010/main" val="6969833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a:t>For Loop with continue Statement</a:t>
            </a:r>
          </a:p>
        </p:txBody>
      </p:sp>
      <p:sp>
        <p:nvSpPr>
          <p:cNvPr id="3" name="Content Placeholder 2"/>
          <p:cNvSpPr>
            <a:spLocks noGrp="1"/>
          </p:cNvSpPr>
          <p:nvPr>
            <p:ph idx="1"/>
          </p:nvPr>
        </p:nvSpPr>
        <p:spPr/>
        <p:txBody>
          <a:bodyPr>
            <a:normAutofit fontScale="85000" lnSpcReduction="20000"/>
          </a:bodyPr>
          <a:lstStyle/>
          <a:p>
            <a:pPr marL="0" indent="0">
              <a:buNone/>
            </a:pPr>
            <a:r>
              <a:rPr lang="en-CA" dirty="0" smtClean="0"/>
              <a:t>#include &lt;</a:t>
            </a:r>
            <a:r>
              <a:rPr lang="en-CA" dirty="0" err="1" smtClean="0"/>
              <a:t>iostream</a:t>
            </a:r>
            <a:r>
              <a:rPr lang="en-CA" dirty="0" smtClean="0"/>
              <a:t>&gt;  </a:t>
            </a:r>
          </a:p>
          <a:p>
            <a:pPr marL="0" indent="0">
              <a:buNone/>
            </a:pPr>
            <a:r>
              <a:rPr lang="en-CA" dirty="0" smtClean="0"/>
              <a:t>using namespace </a:t>
            </a:r>
            <a:r>
              <a:rPr lang="en-CA" dirty="0" err="1" smtClean="0"/>
              <a:t>std</a:t>
            </a:r>
            <a:r>
              <a:rPr lang="en-CA" dirty="0" smtClean="0"/>
              <a:t>;</a:t>
            </a:r>
          </a:p>
          <a:p>
            <a:pPr marL="0" indent="0">
              <a:buNone/>
            </a:pPr>
            <a:endParaRPr lang="en-CA" dirty="0" smtClean="0"/>
          </a:p>
          <a:p>
            <a:pPr marL="0" indent="0">
              <a:buNone/>
            </a:pPr>
            <a:r>
              <a:rPr lang="en-CA" dirty="0" err="1" smtClean="0"/>
              <a:t>int</a:t>
            </a:r>
            <a:r>
              <a:rPr lang="en-CA" dirty="0" smtClean="0"/>
              <a:t> main() { </a:t>
            </a:r>
          </a:p>
          <a:p>
            <a:pPr marL="0" indent="0">
              <a:buNone/>
            </a:pPr>
            <a:r>
              <a:rPr lang="en-CA" dirty="0" smtClean="0"/>
              <a:t>   for (</a:t>
            </a:r>
            <a:r>
              <a:rPr lang="en-CA" dirty="0" err="1" smtClean="0"/>
              <a:t>int</a:t>
            </a:r>
            <a:r>
              <a:rPr lang="en-CA" dirty="0" smtClean="0"/>
              <a:t> </a:t>
            </a:r>
            <a:r>
              <a:rPr lang="en-CA" dirty="0" err="1" smtClean="0"/>
              <a:t>i</a:t>
            </a:r>
            <a:r>
              <a:rPr lang="en-CA" dirty="0" smtClean="0"/>
              <a:t> = 1; </a:t>
            </a:r>
            <a:r>
              <a:rPr lang="en-CA" dirty="0" err="1" smtClean="0"/>
              <a:t>i</a:t>
            </a:r>
            <a:r>
              <a:rPr lang="en-CA" dirty="0" smtClean="0"/>
              <a:t> &lt;= 7; </a:t>
            </a:r>
            <a:r>
              <a:rPr lang="en-CA" dirty="0" err="1" smtClean="0"/>
              <a:t>i</a:t>
            </a:r>
            <a:r>
              <a:rPr lang="en-CA" dirty="0" smtClean="0"/>
              <a:t>++) {</a:t>
            </a:r>
          </a:p>
          <a:p>
            <a:pPr marL="0" indent="0">
              <a:buNone/>
            </a:pPr>
            <a:r>
              <a:rPr lang="en-CA" dirty="0" smtClean="0"/>
              <a:t>      if (</a:t>
            </a:r>
            <a:r>
              <a:rPr lang="en-CA" dirty="0" err="1" smtClean="0"/>
              <a:t>i</a:t>
            </a:r>
            <a:r>
              <a:rPr lang="en-CA" dirty="0" smtClean="0"/>
              <a:t> == 4) {</a:t>
            </a:r>
          </a:p>
          <a:p>
            <a:pPr marL="0" indent="0">
              <a:buNone/>
            </a:pPr>
            <a:r>
              <a:rPr lang="en-CA" dirty="0" smtClean="0"/>
              <a:t>         continue;</a:t>
            </a:r>
          </a:p>
          <a:p>
            <a:pPr marL="0" indent="0">
              <a:buNone/>
            </a:pPr>
            <a:r>
              <a:rPr lang="en-CA" dirty="0" smtClean="0"/>
              <a:t>      }</a:t>
            </a:r>
          </a:p>
          <a:p>
            <a:pPr marL="0" indent="0">
              <a:buNone/>
            </a:pPr>
            <a:r>
              <a:rPr lang="en-CA" dirty="0" smtClean="0"/>
              <a:t>      </a:t>
            </a:r>
            <a:r>
              <a:rPr lang="en-CA" dirty="0" err="1" smtClean="0"/>
              <a:t>cout</a:t>
            </a:r>
            <a:r>
              <a:rPr lang="en-CA" dirty="0" smtClean="0"/>
              <a:t> &lt;&lt; </a:t>
            </a:r>
            <a:r>
              <a:rPr lang="en-CA" dirty="0" err="1" smtClean="0"/>
              <a:t>i</a:t>
            </a:r>
            <a:r>
              <a:rPr lang="en-CA" dirty="0" smtClean="0"/>
              <a:t> &lt;&lt; "\n";</a:t>
            </a:r>
          </a:p>
          <a:p>
            <a:pPr marL="0" indent="0">
              <a:buNone/>
            </a:pPr>
            <a:r>
              <a:rPr lang="en-CA" dirty="0" smtClean="0"/>
              <a:t>   }</a:t>
            </a:r>
          </a:p>
          <a:p>
            <a:pPr marL="0" indent="0">
              <a:buNone/>
            </a:pPr>
            <a:r>
              <a:rPr lang="en-CA" dirty="0" smtClean="0"/>
              <a:t>}</a:t>
            </a:r>
            <a:endParaRPr lang="en-CA" dirty="0"/>
          </a:p>
        </p:txBody>
      </p:sp>
    </p:spTree>
    <p:extLst>
      <p:ext uri="{BB962C8B-B14F-4D97-AF65-F5344CB8AC3E}">
        <p14:creationId xmlns:p14="http://schemas.microsoft.com/office/powerpoint/2010/main" val="31601907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a:t>Multiple Initialization and Test Expressions</a:t>
            </a:r>
            <a:endParaRPr lang="en-CA" dirty="0"/>
          </a:p>
        </p:txBody>
      </p:sp>
      <p:sp>
        <p:nvSpPr>
          <p:cNvPr id="3" name="Content Placeholder 2"/>
          <p:cNvSpPr>
            <a:spLocks noGrp="1"/>
          </p:cNvSpPr>
          <p:nvPr>
            <p:ph idx="1"/>
          </p:nvPr>
        </p:nvSpPr>
        <p:spPr/>
        <p:txBody>
          <a:bodyPr>
            <a:normAutofit lnSpcReduction="10000"/>
          </a:bodyPr>
          <a:lstStyle/>
          <a:p>
            <a:pPr marL="0" indent="0" algn="just">
              <a:buNone/>
            </a:pPr>
            <a:r>
              <a:rPr lang="en-CA" dirty="0"/>
              <a:t>You can put more than one expression in the initialization part of the for statement, </a:t>
            </a:r>
            <a:r>
              <a:rPr lang="en-CA" dirty="0" smtClean="0"/>
              <a:t>separating the </a:t>
            </a:r>
            <a:r>
              <a:rPr lang="en-CA" dirty="0"/>
              <a:t>different expressions by commas. You can also have more than one increment </a:t>
            </a:r>
            <a:r>
              <a:rPr lang="en-CA" dirty="0" smtClean="0"/>
              <a:t>expression. You </a:t>
            </a:r>
            <a:r>
              <a:rPr lang="en-CA" dirty="0"/>
              <a:t>can have only one test expression. Here’s an example:</a:t>
            </a:r>
          </a:p>
          <a:p>
            <a:pPr marL="0" indent="0" algn="just">
              <a:buNone/>
            </a:pPr>
            <a:r>
              <a:rPr lang="en-CA" dirty="0"/>
              <a:t>for( j=0, alpha=100; j&lt;50; </a:t>
            </a:r>
            <a:r>
              <a:rPr lang="en-CA" dirty="0" err="1"/>
              <a:t>j++</a:t>
            </a:r>
            <a:r>
              <a:rPr lang="en-CA" dirty="0"/>
              <a:t>, </a:t>
            </a:r>
            <a:r>
              <a:rPr lang="en-CA" dirty="0" smtClean="0"/>
              <a:t>alpha-- </a:t>
            </a:r>
            <a:r>
              <a:rPr lang="en-CA" dirty="0"/>
              <a:t>)</a:t>
            </a:r>
          </a:p>
          <a:p>
            <a:pPr marL="0" indent="0" algn="just">
              <a:buNone/>
            </a:pPr>
            <a:r>
              <a:rPr lang="en-CA" dirty="0"/>
              <a:t>{</a:t>
            </a:r>
          </a:p>
          <a:p>
            <a:pPr marL="0" indent="0" algn="just">
              <a:buNone/>
            </a:pPr>
            <a:r>
              <a:rPr lang="en-CA" dirty="0"/>
              <a:t>// body of loop</a:t>
            </a:r>
          </a:p>
          <a:p>
            <a:pPr marL="0" indent="0" algn="just">
              <a:buNone/>
            </a:pPr>
            <a:r>
              <a:rPr lang="en-CA" dirty="0" smtClean="0"/>
              <a:t>}</a:t>
            </a:r>
          </a:p>
          <a:p>
            <a:pPr marL="0" indent="0" algn="just">
              <a:buNone/>
            </a:pPr>
            <a:r>
              <a:rPr lang="en-CA" dirty="0" smtClean="0"/>
              <a:t>for(;;) is </a:t>
            </a:r>
            <a:r>
              <a:rPr lang="en-CA" dirty="0"/>
              <a:t>the same as a while loop with a test expression of </a:t>
            </a:r>
            <a:r>
              <a:rPr lang="en-CA" dirty="0" smtClean="0"/>
              <a:t>true </a:t>
            </a:r>
            <a:r>
              <a:rPr lang="en-CA" b="1" dirty="0" smtClean="0">
                <a:solidFill>
                  <a:srgbClr val="FF0000"/>
                </a:solidFill>
              </a:rPr>
              <a:t>(infinite loop) </a:t>
            </a:r>
            <a:endParaRPr lang="en-CA" b="1" dirty="0">
              <a:solidFill>
                <a:srgbClr val="FF0000"/>
              </a:solidFill>
            </a:endParaRPr>
          </a:p>
        </p:txBody>
      </p:sp>
    </p:spTree>
    <p:extLst>
      <p:ext uri="{BB962C8B-B14F-4D97-AF65-F5344CB8AC3E}">
        <p14:creationId xmlns:p14="http://schemas.microsoft.com/office/powerpoint/2010/main" val="2848601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a:t>The </a:t>
            </a:r>
            <a:r>
              <a:rPr lang="en-CA" b="1" dirty="0" err="1"/>
              <a:t>setw</a:t>
            </a:r>
            <a:r>
              <a:rPr lang="en-CA" b="1" dirty="0"/>
              <a:t> Manipulator</a:t>
            </a:r>
            <a:endParaRPr lang="en-CA" dirty="0"/>
          </a:p>
        </p:txBody>
      </p:sp>
      <p:sp>
        <p:nvSpPr>
          <p:cNvPr id="3" name="Content Placeholder 2"/>
          <p:cNvSpPr>
            <a:spLocks noGrp="1"/>
          </p:cNvSpPr>
          <p:nvPr>
            <p:ph idx="1"/>
          </p:nvPr>
        </p:nvSpPr>
        <p:spPr/>
        <p:txBody>
          <a:bodyPr/>
          <a:lstStyle/>
          <a:p>
            <a:pPr marL="0" indent="0" algn="just">
              <a:buNone/>
            </a:pPr>
            <a:r>
              <a:rPr lang="en-CA" dirty="0"/>
              <a:t>We’ve mentioned that manipulators are operators used with the insertion operator (&lt;&lt;) to </a:t>
            </a:r>
            <a:r>
              <a:rPr lang="en-CA" dirty="0" smtClean="0"/>
              <a:t>modify—or </a:t>
            </a:r>
            <a:r>
              <a:rPr lang="en-CA" dirty="0"/>
              <a:t>manipulate—the way data is displayed</a:t>
            </a:r>
            <a:r>
              <a:rPr lang="en-CA" dirty="0" smtClean="0"/>
              <a:t>.</a:t>
            </a:r>
          </a:p>
          <a:p>
            <a:pPr marL="0" indent="0" algn="just">
              <a:buNone/>
            </a:pPr>
            <a:r>
              <a:rPr lang="en-CA" dirty="0"/>
              <a:t>The </a:t>
            </a:r>
            <a:r>
              <a:rPr lang="en-CA" dirty="0" err="1"/>
              <a:t>setw</a:t>
            </a:r>
            <a:r>
              <a:rPr lang="en-CA" dirty="0"/>
              <a:t> manipulator causes the number (or string) that follows it in the stream to be </a:t>
            </a:r>
            <a:r>
              <a:rPr lang="en-CA" dirty="0" smtClean="0"/>
              <a:t>printed within </a:t>
            </a:r>
            <a:r>
              <a:rPr lang="en-CA" dirty="0"/>
              <a:t>a field n characters wide, where n is the argument to </a:t>
            </a:r>
            <a:r>
              <a:rPr lang="en-CA" dirty="0" err="1"/>
              <a:t>setw</a:t>
            </a:r>
            <a:r>
              <a:rPr lang="en-CA" dirty="0"/>
              <a:t>(n). The value is </a:t>
            </a:r>
            <a:r>
              <a:rPr lang="en-CA" dirty="0" err="1" smtClean="0"/>
              <a:t>rightjustified</a:t>
            </a:r>
            <a:r>
              <a:rPr lang="en-CA" dirty="0" smtClean="0"/>
              <a:t> within </a:t>
            </a:r>
            <a:r>
              <a:rPr lang="en-CA" dirty="0"/>
              <a:t>the field.</a:t>
            </a:r>
            <a:endParaRPr lang="en-CA" dirty="0" smtClean="0"/>
          </a:p>
          <a:p>
            <a:pPr marL="0" indent="0" algn="just">
              <a:buNone/>
            </a:pPr>
            <a:endParaRPr lang="en-CA" dirty="0"/>
          </a:p>
        </p:txBody>
      </p:sp>
    </p:spTree>
    <p:extLst>
      <p:ext uri="{BB962C8B-B14F-4D97-AF65-F5344CB8AC3E}">
        <p14:creationId xmlns:p14="http://schemas.microsoft.com/office/powerpoint/2010/main" val="41077267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Example</a:t>
            </a:r>
            <a:endParaRPr lang="en-CA" dirty="0"/>
          </a:p>
        </p:txBody>
      </p:sp>
      <p:sp>
        <p:nvSpPr>
          <p:cNvPr id="3" name="Content Placeholder 2"/>
          <p:cNvSpPr>
            <a:spLocks noGrp="1"/>
          </p:cNvSpPr>
          <p:nvPr>
            <p:ph idx="1"/>
          </p:nvPr>
        </p:nvSpPr>
        <p:spPr/>
        <p:txBody>
          <a:bodyPr>
            <a:normAutofit fontScale="77500" lnSpcReduction="20000"/>
          </a:bodyPr>
          <a:lstStyle/>
          <a:p>
            <a:pPr marL="0" indent="0">
              <a:buNone/>
            </a:pPr>
            <a:r>
              <a:rPr lang="en-CA" dirty="0" err="1" smtClean="0"/>
              <a:t>int</a:t>
            </a:r>
            <a:r>
              <a:rPr lang="en-CA" dirty="0" smtClean="0"/>
              <a:t> </a:t>
            </a:r>
            <a:r>
              <a:rPr lang="en-CA" dirty="0"/>
              <a:t>main() {</a:t>
            </a:r>
          </a:p>
          <a:p>
            <a:pPr marL="0" indent="0">
              <a:buNone/>
            </a:pPr>
            <a:r>
              <a:rPr lang="en-CA" dirty="0"/>
              <a:t>    </a:t>
            </a:r>
            <a:r>
              <a:rPr lang="en-CA" dirty="0" err="1"/>
              <a:t>int</a:t>
            </a:r>
            <a:r>
              <a:rPr lang="en-CA" dirty="0"/>
              <a:t> count = 0;</a:t>
            </a:r>
          </a:p>
          <a:p>
            <a:pPr marL="0" indent="0">
              <a:buNone/>
            </a:pPr>
            <a:r>
              <a:rPr lang="en-CA" dirty="0" smtClean="0"/>
              <a:t>for </a:t>
            </a:r>
            <a:r>
              <a:rPr lang="en-CA" dirty="0"/>
              <a:t>(;;) { // Infinite loop</a:t>
            </a:r>
          </a:p>
          <a:p>
            <a:pPr marL="0" indent="0">
              <a:buNone/>
            </a:pPr>
            <a:r>
              <a:rPr lang="en-CA" dirty="0" err="1" smtClean="0"/>
              <a:t>cout</a:t>
            </a:r>
            <a:r>
              <a:rPr lang="en-CA" dirty="0" smtClean="0"/>
              <a:t>&lt;&lt;"Count:“&lt;&lt;count;</a:t>
            </a:r>
            <a:endParaRPr lang="en-CA" dirty="0"/>
          </a:p>
          <a:p>
            <a:pPr marL="0" indent="0">
              <a:buNone/>
            </a:pPr>
            <a:r>
              <a:rPr lang="en-CA" dirty="0"/>
              <a:t>        count++;</a:t>
            </a:r>
          </a:p>
          <a:p>
            <a:pPr marL="0" indent="0">
              <a:buNone/>
            </a:pPr>
            <a:r>
              <a:rPr lang="en-CA" dirty="0" smtClean="0"/>
              <a:t>if </a:t>
            </a:r>
            <a:r>
              <a:rPr lang="en-CA" dirty="0"/>
              <a:t>(count &gt;= 10) {</a:t>
            </a:r>
          </a:p>
          <a:p>
            <a:pPr marL="0" indent="0">
              <a:buNone/>
            </a:pPr>
            <a:r>
              <a:rPr lang="en-CA" dirty="0"/>
              <a:t>            break; // Exit the loop when count reaches 10</a:t>
            </a:r>
          </a:p>
          <a:p>
            <a:pPr marL="0" indent="0">
              <a:buNone/>
            </a:pPr>
            <a:r>
              <a:rPr lang="en-CA" dirty="0"/>
              <a:t>        }</a:t>
            </a:r>
          </a:p>
          <a:p>
            <a:pPr marL="0" indent="0">
              <a:buNone/>
            </a:pPr>
            <a:r>
              <a:rPr lang="en-CA" dirty="0"/>
              <a:t>    </a:t>
            </a:r>
            <a:r>
              <a:rPr lang="en-CA" dirty="0" smtClean="0"/>
              <a:t>}</a:t>
            </a:r>
          </a:p>
          <a:p>
            <a:pPr marL="0" indent="0">
              <a:buNone/>
            </a:pPr>
            <a:r>
              <a:rPr lang="en-CA" dirty="0" err="1"/>
              <a:t>c</a:t>
            </a:r>
            <a:r>
              <a:rPr lang="en-CA" dirty="0" err="1" smtClean="0"/>
              <a:t>out</a:t>
            </a:r>
            <a:r>
              <a:rPr lang="en-CA" dirty="0" smtClean="0"/>
              <a:t>&lt;&lt;"Loop </a:t>
            </a:r>
            <a:r>
              <a:rPr lang="en-CA" dirty="0"/>
              <a:t>exited</a:t>
            </a:r>
            <a:r>
              <a:rPr lang="en-CA" dirty="0" smtClean="0"/>
              <a:t>.";</a:t>
            </a:r>
            <a:endParaRPr lang="en-CA" dirty="0"/>
          </a:p>
          <a:p>
            <a:pPr marL="0" indent="0">
              <a:buNone/>
            </a:pPr>
            <a:r>
              <a:rPr lang="en-CA" dirty="0"/>
              <a:t>    return 0;</a:t>
            </a:r>
          </a:p>
          <a:p>
            <a:pPr marL="0" indent="0">
              <a:buNone/>
            </a:pPr>
            <a:r>
              <a:rPr lang="en-CA" dirty="0"/>
              <a:t>}</a:t>
            </a:r>
          </a:p>
        </p:txBody>
      </p:sp>
    </p:spTree>
    <p:extLst>
      <p:ext uri="{BB962C8B-B14F-4D97-AF65-F5344CB8AC3E}">
        <p14:creationId xmlns:p14="http://schemas.microsoft.com/office/powerpoint/2010/main" val="15405384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a:t>The while Loop</a:t>
            </a:r>
            <a:endParaRPr lang="en-CA" dirty="0"/>
          </a:p>
        </p:txBody>
      </p:sp>
      <p:sp>
        <p:nvSpPr>
          <p:cNvPr id="3" name="Content Placeholder 2"/>
          <p:cNvSpPr>
            <a:spLocks noGrp="1"/>
          </p:cNvSpPr>
          <p:nvPr>
            <p:ph idx="1"/>
          </p:nvPr>
        </p:nvSpPr>
        <p:spPr/>
        <p:txBody>
          <a:bodyPr>
            <a:normAutofit fontScale="70000" lnSpcReduction="20000"/>
          </a:bodyPr>
          <a:lstStyle/>
          <a:p>
            <a:pPr marL="0" indent="0" algn="just">
              <a:buNone/>
            </a:pPr>
            <a:r>
              <a:rPr lang="en-CA" dirty="0"/>
              <a:t>The for loop does something a fixed number of times. What happens if you don’t know </a:t>
            </a:r>
            <a:r>
              <a:rPr lang="en-CA" dirty="0" smtClean="0"/>
              <a:t>how many </a:t>
            </a:r>
            <a:r>
              <a:rPr lang="en-CA" dirty="0"/>
              <a:t>times you want to do something before you start the loop? In this case a different kind </a:t>
            </a:r>
            <a:r>
              <a:rPr lang="en-CA" dirty="0" smtClean="0"/>
              <a:t>of loop </a:t>
            </a:r>
            <a:r>
              <a:rPr lang="en-CA" dirty="0"/>
              <a:t>may be used: the while loop</a:t>
            </a:r>
            <a:r>
              <a:rPr lang="en-CA" dirty="0" smtClean="0"/>
              <a:t>.</a:t>
            </a:r>
          </a:p>
          <a:p>
            <a:pPr marL="0" indent="0">
              <a:buNone/>
            </a:pPr>
            <a:r>
              <a:rPr lang="en-CA" dirty="0" err="1"/>
              <a:t>int</a:t>
            </a:r>
            <a:r>
              <a:rPr lang="en-CA" dirty="0"/>
              <a:t> main()</a:t>
            </a:r>
          </a:p>
          <a:p>
            <a:pPr marL="0" indent="0">
              <a:buNone/>
            </a:pPr>
            <a:r>
              <a:rPr lang="en-CA" dirty="0"/>
              <a:t>{</a:t>
            </a:r>
          </a:p>
          <a:p>
            <a:pPr marL="0" indent="0">
              <a:buNone/>
            </a:pPr>
            <a:r>
              <a:rPr lang="en-CA" dirty="0" err="1"/>
              <a:t>int</a:t>
            </a:r>
            <a:r>
              <a:rPr lang="en-CA" dirty="0"/>
              <a:t> n = 99; // make sure n isn’t initialized to 0</a:t>
            </a:r>
          </a:p>
          <a:p>
            <a:pPr marL="0" indent="0">
              <a:buNone/>
            </a:pPr>
            <a:r>
              <a:rPr lang="en-CA" dirty="0"/>
              <a:t>while( n != 0 ) </a:t>
            </a:r>
            <a:endParaRPr lang="en-CA" dirty="0" smtClean="0"/>
          </a:p>
          <a:p>
            <a:pPr marL="0" indent="0">
              <a:buNone/>
            </a:pPr>
            <a:r>
              <a:rPr lang="en-CA" dirty="0" smtClean="0"/>
              <a:t>{</a:t>
            </a:r>
          </a:p>
          <a:p>
            <a:pPr marL="0" indent="0">
              <a:buNone/>
            </a:pPr>
            <a:r>
              <a:rPr lang="en-CA" dirty="0" err="1" smtClean="0"/>
              <a:t>cin</a:t>
            </a:r>
            <a:r>
              <a:rPr lang="en-CA" dirty="0" smtClean="0"/>
              <a:t> </a:t>
            </a:r>
            <a:r>
              <a:rPr lang="en-CA" dirty="0"/>
              <a:t>&gt;&gt; n; // read a number into n</a:t>
            </a:r>
          </a:p>
          <a:p>
            <a:pPr marL="0" indent="0">
              <a:buNone/>
            </a:pPr>
            <a:r>
              <a:rPr lang="en-CA" dirty="0" err="1"/>
              <a:t>cout</a:t>
            </a:r>
            <a:r>
              <a:rPr lang="en-CA" dirty="0"/>
              <a:t> </a:t>
            </a:r>
            <a:r>
              <a:rPr lang="en-CA" dirty="0" smtClean="0"/>
              <a:t>&lt;&lt;n&lt;&lt; </a:t>
            </a:r>
            <a:r>
              <a:rPr lang="en-CA" dirty="0" err="1"/>
              <a:t>endl</a:t>
            </a:r>
            <a:r>
              <a:rPr lang="en-CA" dirty="0" smtClean="0"/>
              <a:t>;</a:t>
            </a:r>
          </a:p>
          <a:p>
            <a:pPr marL="0" indent="0">
              <a:buNone/>
            </a:pPr>
            <a:r>
              <a:rPr lang="en-CA" dirty="0"/>
              <a:t>}</a:t>
            </a:r>
          </a:p>
          <a:p>
            <a:pPr marL="0" indent="0">
              <a:buNone/>
            </a:pPr>
            <a:r>
              <a:rPr lang="en-CA" dirty="0"/>
              <a:t>return 0;</a:t>
            </a:r>
          </a:p>
          <a:p>
            <a:pPr marL="0" indent="0">
              <a:buNone/>
            </a:pPr>
            <a:r>
              <a:rPr lang="en-CA" dirty="0"/>
              <a:t>}</a:t>
            </a:r>
            <a:endParaRPr lang="en-CA" dirty="0" smtClean="0"/>
          </a:p>
          <a:p>
            <a:pPr marL="0" indent="0" algn="just">
              <a:buNone/>
            </a:pPr>
            <a:endParaRPr lang="en-CA" dirty="0"/>
          </a:p>
        </p:txBody>
      </p:sp>
    </p:spTree>
    <p:extLst>
      <p:ext uri="{BB962C8B-B14F-4D97-AF65-F5344CB8AC3E}">
        <p14:creationId xmlns:p14="http://schemas.microsoft.com/office/powerpoint/2010/main" val="12481817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Flowchart of While Loop</a:t>
            </a:r>
            <a:endParaRPr lang="en-CA" dirty="0"/>
          </a:p>
        </p:txBody>
      </p:sp>
      <p:pic>
        <p:nvPicPr>
          <p:cNvPr id="4" name="Content Placeholder 3"/>
          <p:cNvPicPr>
            <a:picLocks noGrp="1" noChangeAspect="1"/>
          </p:cNvPicPr>
          <p:nvPr>
            <p:ph idx="1"/>
          </p:nvPr>
        </p:nvPicPr>
        <p:blipFill>
          <a:blip r:embed="rId2"/>
          <a:stretch>
            <a:fillRect/>
          </a:stretch>
        </p:blipFill>
        <p:spPr>
          <a:xfrm>
            <a:off x="3415265" y="1825625"/>
            <a:ext cx="5361470" cy="4351338"/>
          </a:xfrm>
          <a:prstGeom prst="rect">
            <a:avLst/>
          </a:prstGeom>
        </p:spPr>
      </p:pic>
    </p:spTree>
    <p:extLst>
      <p:ext uri="{BB962C8B-B14F-4D97-AF65-F5344CB8AC3E}">
        <p14:creationId xmlns:p14="http://schemas.microsoft.com/office/powerpoint/2010/main" val="26629073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i="1" dirty="0"/>
              <a:t>Fibonacci series</a:t>
            </a:r>
            <a:r>
              <a:rPr lang="en-CA" dirty="0"/>
              <a:t>.</a:t>
            </a:r>
          </a:p>
        </p:txBody>
      </p:sp>
      <p:sp>
        <p:nvSpPr>
          <p:cNvPr id="3" name="Content Placeholder 2"/>
          <p:cNvSpPr>
            <a:spLocks noGrp="1"/>
          </p:cNvSpPr>
          <p:nvPr>
            <p:ph idx="1"/>
          </p:nvPr>
        </p:nvSpPr>
        <p:spPr/>
        <p:txBody>
          <a:bodyPr/>
          <a:lstStyle/>
          <a:p>
            <a:pPr marL="0" indent="0" algn="just">
              <a:buNone/>
            </a:pPr>
            <a:r>
              <a:rPr lang="en-CA" dirty="0" smtClean="0"/>
              <a:t>Here is the famous sequence </a:t>
            </a:r>
            <a:r>
              <a:rPr lang="en-CA" dirty="0"/>
              <a:t>of numbers called the </a:t>
            </a:r>
            <a:r>
              <a:rPr lang="en-CA" i="1" dirty="0"/>
              <a:t>Fibonacci series</a:t>
            </a:r>
            <a:r>
              <a:rPr lang="en-CA" dirty="0"/>
              <a:t>. Here are the first few terms of the series:</a:t>
            </a:r>
          </a:p>
          <a:p>
            <a:pPr marL="514350" indent="-514350" algn="just">
              <a:buAutoNum type="arabicPlain"/>
            </a:pPr>
            <a:r>
              <a:rPr lang="en-CA" dirty="0" smtClean="0"/>
              <a:t>1  2  3  5  8  13  21  34  55…..</a:t>
            </a:r>
          </a:p>
          <a:p>
            <a:pPr marL="0" indent="0" algn="just">
              <a:buNone/>
            </a:pPr>
            <a:r>
              <a:rPr lang="en-CA" dirty="0" smtClean="0"/>
              <a:t>Write program for printing first 10 numbers of Fibonacci series</a:t>
            </a:r>
            <a:endParaRPr lang="en-CA" dirty="0"/>
          </a:p>
        </p:txBody>
      </p:sp>
    </p:spTree>
    <p:extLst>
      <p:ext uri="{BB962C8B-B14F-4D97-AF65-F5344CB8AC3E}">
        <p14:creationId xmlns:p14="http://schemas.microsoft.com/office/powerpoint/2010/main" val="10988086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a:t>The do Loop</a:t>
            </a:r>
            <a:endParaRPr lang="en-CA" dirty="0"/>
          </a:p>
        </p:txBody>
      </p:sp>
      <p:sp>
        <p:nvSpPr>
          <p:cNvPr id="3" name="Content Placeholder 2"/>
          <p:cNvSpPr>
            <a:spLocks noGrp="1"/>
          </p:cNvSpPr>
          <p:nvPr>
            <p:ph idx="1"/>
          </p:nvPr>
        </p:nvSpPr>
        <p:spPr/>
        <p:txBody>
          <a:bodyPr>
            <a:normAutofit/>
          </a:bodyPr>
          <a:lstStyle/>
          <a:p>
            <a:pPr marL="0" indent="0" algn="just">
              <a:buNone/>
            </a:pPr>
            <a:r>
              <a:rPr lang="en-CA" dirty="0"/>
              <a:t>In a while loop, the test expression is evaluated at the </a:t>
            </a:r>
            <a:r>
              <a:rPr lang="en-CA" i="1" dirty="0"/>
              <a:t>beginning </a:t>
            </a:r>
            <a:r>
              <a:rPr lang="en-CA" dirty="0"/>
              <a:t>of the loop. If the test </a:t>
            </a:r>
            <a:r>
              <a:rPr lang="en-CA" dirty="0" smtClean="0"/>
              <a:t>expression is </a:t>
            </a:r>
            <a:r>
              <a:rPr lang="en-CA" dirty="0"/>
              <a:t>false when the loop is entered, the loop body won’t be executed at all. In some </a:t>
            </a:r>
            <a:r>
              <a:rPr lang="en-CA" dirty="0" smtClean="0"/>
              <a:t>situations this </a:t>
            </a:r>
            <a:r>
              <a:rPr lang="en-CA" dirty="0"/>
              <a:t>is what you want. But sometimes you want to guarantee that the loop body </a:t>
            </a:r>
            <a:r>
              <a:rPr lang="en-CA" dirty="0" smtClean="0"/>
              <a:t>is executed </a:t>
            </a:r>
            <a:r>
              <a:rPr lang="en-CA" dirty="0"/>
              <a:t>at least once, no matter what the initial state of the test expression. When this is </a:t>
            </a:r>
            <a:r>
              <a:rPr lang="en-CA" dirty="0" smtClean="0"/>
              <a:t>the case </a:t>
            </a:r>
            <a:r>
              <a:rPr lang="en-CA" dirty="0"/>
              <a:t>you should use the do loop, which places the test expression at the </a:t>
            </a:r>
            <a:r>
              <a:rPr lang="en-CA" i="1" dirty="0"/>
              <a:t>end </a:t>
            </a:r>
            <a:r>
              <a:rPr lang="en-CA" dirty="0"/>
              <a:t>of the loop.</a:t>
            </a:r>
          </a:p>
        </p:txBody>
      </p:sp>
    </p:spTree>
    <p:extLst>
      <p:ext uri="{BB962C8B-B14F-4D97-AF65-F5344CB8AC3E}">
        <p14:creationId xmlns:p14="http://schemas.microsoft.com/office/powerpoint/2010/main" val="14151149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Example-Division of Numbers</a:t>
            </a:r>
            <a:endParaRPr lang="en-CA" dirty="0"/>
          </a:p>
        </p:txBody>
      </p:sp>
      <p:sp>
        <p:nvSpPr>
          <p:cNvPr id="3" name="Content Placeholder 2"/>
          <p:cNvSpPr>
            <a:spLocks noGrp="1"/>
          </p:cNvSpPr>
          <p:nvPr>
            <p:ph idx="1"/>
          </p:nvPr>
        </p:nvSpPr>
        <p:spPr>
          <a:xfrm>
            <a:off x="73891" y="1265382"/>
            <a:ext cx="11279909" cy="5477163"/>
          </a:xfrm>
        </p:spPr>
        <p:txBody>
          <a:bodyPr>
            <a:noAutofit/>
          </a:bodyPr>
          <a:lstStyle/>
          <a:p>
            <a:pPr marL="0" indent="0">
              <a:buNone/>
            </a:pPr>
            <a:r>
              <a:rPr lang="en-CA" sz="1600" dirty="0" err="1"/>
              <a:t>int</a:t>
            </a:r>
            <a:r>
              <a:rPr lang="en-CA" sz="1600" dirty="0"/>
              <a:t> main()</a:t>
            </a:r>
          </a:p>
          <a:p>
            <a:pPr marL="0" indent="0">
              <a:buNone/>
            </a:pPr>
            <a:r>
              <a:rPr lang="en-CA" sz="1600" dirty="0"/>
              <a:t>{</a:t>
            </a:r>
          </a:p>
          <a:p>
            <a:pPr marL="0" indent="0">
              <a:buNone/>
            </a:pPr>
            <a:r>
              <a:rPr lang="en-CA" sz="1600" dirty="0"/>
              <a:t>long dividend, divisor;</a:t>
            </a:r>
          </a:p>
          <a:p>
            <a:pPr marL="0" indent="0">
              <a:buNone/>
            </a:pPr>
            <a:r>
              <a:rPr lang="en-CA" sz="1600" dirty="0"/>
              <a:t>char </a:t>
            </a:r>
            <a:r>
              <a:rPr lang="en-CA" sz="1600" dirty="0" err="1"/>
              <a:t>ch</a:t>
            </a:r>
            <a:r>
              <a:rPr lang="en-CA" sz="1600" dirty="0"/>
              <a:t>;</a:t>
            </a:r>
          </a:p>
          <a:p>
            <a:pPr marL="0" indent="0">
              <a:buNone/>
            </a:pPr>
            <a:r>
              <a:rPr lang="en-CA" sz="1600" dirty="0"/>
              <a:t>do //start of do loop</a:t>
            </a:r>
          </a:p>
          <a:p>
            <a:pPr marL="0" indent="0">
              <a:buNone/>
            </a:pPr>
            <a:r>
              <a:rPr lang="en-CA" sz="1600" dirty="0"/>
              <a:t>{ //do some processing</a:t>
            </a:r>
          </a:p>
          <a:p>
            <a:pPr marL="0" indent="0">
              <a:buNone/>
            </a:pPr>
            <a:r>
              <a:rPr lang="fr-FR" sz="1600" dirty="0"/>
              <a:t>cout &lt;&lt; “Enter </a:t>
            </a:r>
            <a:r>
              <a:rPr lang="fr-FR" sz="1600" dirty="0" err="1"/>
              <a:t>dividend</a:t>
            </a:r>
            <a:r>
              <a:rPr lang="fr-FR" sz="1600" dirty="0"/>
              <a:t>: “; </a:t>
            </a:r>
            <a:r>
              <a:rPr lang="fr-FR" sz="1600" dirty="0" err="1"/>
              <a:t>cin</a:t>
            </a:r>
            <a:r>
              <a:rPr lang="fr-FR" sz="1600" dirty="0"/>
              <a:t> &gt;&gt; </a:t>
            </a:r>
            <a:r>
              <a:rPr lang="fr-FR" sz="1600" dirty="0" err="1"/>
              <a:t>dividend</a:t>
            </a:r>
            <a:r>
              <a:rPr lang="fr-FR" sz="1600" dirty="0"/>
              <a:t>;</a:t>
            </a:r>
          </a:p>
          <a:p>
            <a:pPr marL="0" indent="0">
              <a:buNone/>
            </a:pPr>
            <a:r>
              <a:rPr lang="en-CA" sz="1600" dirty="0" err="1"/>
              <a:t>cout</a:t>
            </a:r>
            <a:r>
              <a:rPr lang="en-CA" sz="1600" dirty="0"/>
              <a:t> &lt;&lt; “Enter divisor: “; </a:t>
            </a:r>
            <a:r>
              <a:rPr lang="en-CA" sz="1600" dirty="0" err="1"/>
              <a:t>cin</a:t>
            </a:r>
            <a:r>
              <a:rPr lang="en-CA" sz="1600" dirty="0"/>
              <a:t> &gt;&gt; divisor;</a:t>
            </a:r>
          </a:p>
          <a:p>
            <a:pPr marL="0" indent="0">
              <a:buNone/>
            </a:pPr>
            <a:r>
              <a:rPr lang="en-CA" sz="1600" dirty="0" err="1"/>
              <a:t>cout</a:t>
            </a:r>
            <a:r>
              <a:rPr lang="en-CA" sz="1600" dirty="0"/>
              <a:t> &lt;&lt; “Quotient is “ &lt;&lt; dividend / divisor;</a:t>
            </a:r>
          </a:p>
          <a:p>
            <a:pPr marL="0" indent="0">
              <a:buNone/>
            </a:pPr>
            <a:r>
              <a:rPr lang="en-CA" sz="1600" dirty="0" err="1"/>
              <a:t>cout</a:t>
            </a:r>
            <a:r>
              <a:rPr lang="en-CA" sz="1600" dirty="0"/>
              <a:t> &lt;&lt; “, remainder is “ &lt;&lt; dividend % divisor;</a:t>
            </a:r>
          </a:p>
          <a:p>
            <a:pPr marL="0" indent="0">
              <a:buNone/>
            </a:pPr>
            <a:r>
              <a:rPr lang="en-CA" sz="1600" dirty="0" err="1"/>
              <a:t>cout</a:t>
            </a:r>
            <a:r>
              <a:rPr lang="en-CA" sz="1600" dirty="0"/>
              <a:t> &lt;&lt; “\</a:t>
            </a:r>
            <a:r>
              <a:rPr lang="en-CA" sz="1600" dirty="0" err="1"/>
              <a:t>nDo</a:t>
            </a:r>
            <a:r>
              <a:rPr lang="en-CA" sz="1600" dirty="0"/>
              <a:t> another? (y/n): “; //do it again?</a:t>
            </a:r>
          </a:p>
          <a:p>
            <a:pPr marL="0" indent="0">
              <a:buNone/>
            </a:pPr>
            <a:r>
              <a:rPr lang="en-CA" sz="1600" dirty="0" err="1"/>
              <a:t>cin</a:t>
            </a:r>
            <a:r>
              <a:rPr lang="en-CA" sz="1600" dirty="0"/>
              <a:t> &gt;&gt; </a:t>
            </a:r>
            <a:r>
              <a:rPr lang="en-CA" sz="1600" dirty="0" err="1"/>
              <a:t>ch</a:t>
            </a:r>
            <a:r>
              <a:rPr lang="en-CA" sz="1600" dirty="0"/>
              <a:t>;</a:t>
            </a:r>
          </a:p>
          <a:p>
            <a:pPr marL="0" indent="0">
              <a:buNone/>
            </a:pPr>
            <a:r>
              <a:rPr lang="en-CA" sz="1600" dirty="0"/>
              <a:t>}</a:t>
            </a:r>
          </a:p>
          <a:p>
            <a:pPr marL="0" indent="0">
              <a:buNone/>
            </a:pPr>
            <a:r>
              <a:rPr lang="en-CA" sz="1600" dirty="0"/>
              <a:t>while( </a:t>
            </a:r>
            <a:r>
              <a:rPr lang="en-CA" sz="1600" dirty="0" err="1"/>
              <a:t>ch</a:t>
            </a:r>
            <a:r>
              <a:rPr lang="en-CA" sz="1600" dirty="0"/>
              <a:t> != ‘n’ ); //loop condition</a:t>
            </a:r>
          </a:p>
          <a:p>
            <a:pPr marL="0" indent="0">
              <a:buNone/>
            </a:pPr>
            <a:r>
              <a:rPr lang="en-CA" sz="1600" dirty="0"/>
              <a:t>return 0;</a:t>
            </a:r>
          </a:p>
          <a:p>
            <a:pPr marL="0" indent="0">
              <a:buNone/>
            </a:pPr>
            <a:r>
              <a:rPr lang="en-CA" sz="1600" dirty="0"/>
              <a:t>}</a:t>
            </a:r>
          </a:p>
        </p:txBody>
      </p:sp>
    </p:spTree>
    <p:extLst>
      <p:ext uri="{BB962C8B-B14F-4D97-AF65-F5344CB8AC3E}">
        <p14:creationId xmlns:p14="http://schemas.microsoft.com/office/powerpoint/2010/main" val="22092739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pic>
        <p:nvPicPr>
          <p:cNvPr id="4" name="Content Placeholder 3"/>
          <p:cNvPicPr>
            <a:picLocks noGrp="1" noChangeAspect="1"/>
          </p:cNvPicPr>
          <p:nvPr>
            <p:ph idx="1"/>
          </p:nvPr>
        </p:nvPicPr>
        <p:blipFill>
          <a:blip r:embed="rId2"/>
          <a:stretch>
            <a:fillRect/>
          </a:stretch>
        </p:blipFill>
        <p:spPr>
          <a:xfrm>
            <a:off x="2147581" y="544945"/>
            <a:ext cx="7125728" cy="5950521"/>
          </a:xfrm>
          <a:prstGeom prst="rect">
            <a:avLst/>
          </a:prstGeom>
        </p:spPr>
      </p:pic>
    </p:spTree>
    <p:extLst>
      <p:ext uri="{BB962C8B-B14F-4D97-AF65-F5344CB8AC3E}">
        <p14:creationId xmlns:p14="http://schemas.microsoft.com/office/powerpoint/2010/main" val="40269323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a:t>When to Use Which Loop</a:t>
            </a:r>
            <a:endParaRPr lang="en-CA" dirty="0"/>
          </a:p>
        </p:txBody>
      </p:sp>
      <p:sp>
        <p:nvSpPr>
          <p:cNvPr id="3" name="Content Placeholder 2"/>
          <p:cNvSpPr>
            <a:spLocks noGrp="1"/>
          </p:cNvSpPr>
          <p:nvPr>
            <p:ph idx="1"/>
          </p:nvPr>
        </p:nvSpPr>
        <p:spPr/>
        <p:txBody>
          <a:bodyPr/>
          <a:lstStyle/>
          <a:p>
            <a:pPr marL="0" indent="0" algn="just">
              <a:buNone/>
            </a:pPr>
            <a:r>
              <a:rPr lang="en-CA" dirty="0"/>
              <a:t>The for loop is </a:t>
            </a:r>
            <a:r>
              <a:rPr lang="en-CA" dirty="0" smtClean="0"/>
              <a:t>appropriate when </a:t>
            </a:r>
            <a:r>
              <a:rPr lang="en-CA" dirty="0"/>
              <a:t>you know in advance how many times the loop will be executed. The while and do </a:t>
            </a:r>
            <a:r>
              <a:rPr lang="en-CA" dirty="0" smtClean="0"/>
              <a:t>loops are </a:t>
            </a:r>
            <a:r>
              <a:rPr lang="en-CA" dirty="0"/>
              <a:t>used when you don’t know in advance when the loop will terminate (the while loop </a:t>
            </a:r>
            <a:r>
              <a:rPr lang="en-CA" dirty="0" smtClean="0"/>
              <a:t>when you </a:t>
            </a:r>
            <a:r>
              <a:rPr lang="en-CA" dirty="0"/>
              <a:t>may not want to execute the loop body even once, and the do loop when you’re sure </a:t>
            </a:r>
            <a:r>
              <a:rPr lang="en-CA" dirty="0" smtClean="0"/>
              <a:t>you want </a:t>
            </a:r>
            <a:r>
              <a:rPr lang="en-CA" dirty="0"/>
              <a:t>to execute the loop body at least once).</a:t>
            </a:r>
          </a:p>
        </p:txBody>
      </p:sp>
    </p:spTree>
    <p:extLst>
      <p:ext uri="{BB962C8B-B14F-4D97-AF65-F5344CB8AC3E}">
        <p14:creationId xmlns:p14="http://schemas.microsoft.com/office/powerpoint/2010/main" val="595804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The </a:t>
            </a:r>
            <a:r>
              <a:rPr lang="en-CA" b="1" dirty="0" err="1" smtClean="0"/>
              <a:t>setw</a:t>
            </a:r>
            <a:r>
              <a:rPr lang="en-CA" b="1" dirty="0" smtClean="0"/>
              <a:t> Manipulator-Example</a:t>
            </a:r>
            <a:endParaRPr lang="en-CA" dirty="0"/>
          </a:p>
        </p:txBody>
      </p:sp>
      <p:sp>
        <p:nvSpPr>
          <p:cNvPr id="3" name="Content Placeholder 2"/>
          <p:cNvSpPr>
            <a:spLocks noGrp="1"/>
          </p:cNvSpPr>
          <p:nvPr>
            <p:ph idx="1"/>
          </p:nvPr>
        </p:nvSpPr>
        <p:spPr/>
        <p:txBody>
          <a:bodyPr>
            <a:noAutofit/>
          </a:bodyPr>
          <a:lstStyle/>
          <a:p>
            <a:pPr marL="0" indent="0">
              <a:buNone/>
            </a:pPr>
            <a:r>
              <a:rPr lang="en-CA" sz="1800" dirty="0" smtClean="0"/>
              <a:t>#include &lt;</a:t>
            </a:r>
            <a:r>
              <a:rPr lang="en-CA" sz="1800" dirty="0" err="1" smtClean="0"/>
              <a:t>iostream</a:t>
            </a:r>
            <a:r>
              <a:rPr lang="en-CA" sz="1800" dirty="0" smtClean="0"/>
              <a:t>&gt;</a:t>
            </a:r>
          </a:p>
          <a:p>
            <a:pPr marL="0" indent="0">
              <a:buNone/>
            </a:pPr>
            <a:r>
              <a:rPr lang="en-CA" sz="1800" dirty="0" smtClean="0">
                <a:solidFill>
                  <a:srgbClr val="FF0000"/>
                </a:solidFill>
              </a:rPr>
              <a:t>#include &lt;</a:t>
            </a:r>
            <a:r>
              <a:rPr lang="en-CA" sz="1800" dirty="0" err="1" smtClean="0">
                <a:solidFill>
                  <a:srgbClr val="FF0000"/>
                </a:solidFill>
              </a:rPr>
              <a:t>iomanip</a:t>
            </a:r>
            <a:r>
              <a:rPr lang="en-CA" sz="1800" dirty="0" smtClean="0">
                <a:solidFill>
                  <a:srgbClr val="FF0000"/>
                </a:solidFill>
              </a:rPr>
              <a:t>&gt;  // Required for </a:t>
            </a:r>
            <a:r>
              <a:rPr lang="en-CA" sz="1800" dirty="0" err="1" smtClean="0">
                <a:solidFill>
                  <a:srgbClr val="FF0000"/>
                </a:solidFill>
              </a:rPr>
              <a:t>setw</a:t>
            </a:r>
            <a:endParaRPr lang="en-CA" sz="1800" dirty="0" smtClean="0">
              <a:solidFill>
                <a:srgbClr val="FF0000"/>
              </a:solidFill>
            </a:endParaRPr>
          </a:p>
          <a:p>
            <a:pPr marL="0" indent="0">
              <a:buNone/>
            </a:pPr>
            <a:r>
              <a:rPr lang="en-CA" sz="1800" dirty="0" smtClean="0"/>
              <a:t>using namespace </a:t>
            </a:r>
            <a:r>
              <a:rPr lang="en-CA" sz="1800" dirty="0" err="1" smtClean="0"/>
              <a:t>std</a:t>
            </a:r>
            <a:r>
              <a:rPr lang="en-CA" sz="1800" dirty="0" smtClean="0"/>
              <a:t>;</a:t>
            </a:r>
          </a:p>
          <a:p>
            <a:pPr marL="0" indent="0">
              <a:buNone/>
            </a:pPr>
            <a:r>
              <a:rPr lang="en-CA" sz="1800" dirty="0" err="1" smtClean="0"/>
              <a:t>int</a:t>
            </a:r>
            <a:r>
              <a:rPr lang="en-CA" sz="1800" dirty="0" smtClean="0"/>
              <a:t> main() {</a:t>
            </a:r>
          </a:p>
          <a:p>
            <a:pPr marL="0" indent="0">
              <a:buNone/>
            </a:pPr>
            <a:r>
              <a:rPr lang="en-CA" sz="1800" dirty="0" smtClean="0"/>
              <a:t>    </a:t>
            </a:r>
            <a:r>
              <a:rPr lang="en-CA" sz="1800" dirty="0" err="1" smtClean="0"/>
              <a:t>cout</a:t>
            </a:r>
            <a:r>
              <a:rPr lang="en-CA" sz="1800" dirty="0" smtClean="0"/>
              <a:t> &lt;&lt; </a:t>
            </a:r>
            <a:r>
              <a:rPr lang="en-CA" sz="1800" dirty="0" err="1" smtClean="0"/>
              <a:t>setw</a:t>
            </a:r>
            <a:r>
              <a:rPr lang="en-CA" sz="1800" dirty="0" smtClean="0"/>
              <a:t>(10) &lt;&lt; "Name" &lt;&lt; </a:t>
            </a:r>
            <a:r>
              <a:rPr lang="en-CA" sz="1800" dirty="0" err="1" smtClean="0"/>
              <a:t>setw</a:t>
            </a:r>
            <a:r>
              <a:rPr lang="en-CA" sz="1800" dirty="0" smtClean="0"/>
              <a:t>(10) &lt;&lt; "Age" &lt;&lt; </a:t>
            </a:r>
            <a:r>
              <a:rPr lang="en-CA" sz="1800" dirty="0" err="1" smtClean="0"/>
              <a:t>setw</a:t>
            </a:r>
            <a:r>
              <a:rPr lang="en-CA" sz="1800" dirty="0" smtClean="0"/>
              <a:t>(15) &lt;&lt; "City" &lt;&lt; </a:t>
            </a:r>
            <a:r>
              <a:rPr lang="en-CA" sz="1800" dirty="0" err="1" smtClean="0"/>
              <a:t>endl</a:t>
            </a:r>
            <a:r>
              <a:rPr lang="en-CA" sz="1800" dirty="0" smtClean="0"/>
              <a:t>;</a:t>
            </a:r>
          </a:p>
          <a:p>
            <a:pPr marL="0" indent="0">
              <a:buNone/>
            </a:pPr>
            <a:r>
              <a:rPr lang="en-CA" sz="1800" dirty="0" smtClean="0"/>
              <a:t>    </a:t>
            </a:r>
            <a:r>
              <a:rPr lang="en-CA" sz="1800" dirty="0" err="1" smtClean="0"/>
              <a:t>cout</a:t>
            </a:r>
            <a:r>
              <a:rPr lang="en-CA" sz="1800" dirty="0" smtClean="0"/>
              <a:t> &lt;&lt; "-----------------------------------------" &lt;&lt; </a:t>
            </a:r>
            <a:r>
              <a:rPr lang="en-CA" sz="1800" dirty="0" err="1" smtClean="0"/>
              <a:t>endl</a:t>
            </a:r>
            <a:r>
              <a:rPr lang="en-CA" sz="1800" dirty="0" smtClean="0"/>
              <a:t>;</a:t>
            </a:r>
          </a:p>
          <a:p>
            <a:pPr marL="0" indent="0">
              <a:buNone/>
            </a:pPr>
            <a:r>
              <a:rPr lang="en-CA" sz="1800" dirty="0" smtClean="0"/>
              <a:t>    </a:t>
            </a:r>
            <a:r>
              <a:rPr lang="en-CA" sz="1800" dirty="0" err="1" smtClean="0"/>
              <a:t>cout</a:t>
            </a:r>
            <a:r>
              <a:rPr lang="en-CA" sz="1800" dirty="0" smtClean="0"/>
              <a:t> &lt;&lt; </a:t>
            </a:r>
            <a:r>
              <a:rPr lang="en-CA" sz="1800" dirty="0" err="1" smtClean="0"/>
              <a:t>setw</a:t>
            </a:r>
            <a:r>
              <a:rPr lang="en-CA" sz="1800" dirty="0" smtClean="0"/>
              <a:t>(10) &lt;&lt; "Alice" &lt;&lt; </a:t>
            </a:r>
            <a:r>
              <a:rPr lang="en-CA" sz="1800" dirty="0" err="1" smtClean="0"/>
              <a:t>setw</a:t>
            </a:r>
            <a:r>
              <a:rPr lang="en-CA" sz="1800" dirty="0" smtClean="0"/>
              <a:t>(10) &lt;&lt; 25 &lt;&lt; </a:t>
            </a:r>
            <a:r>
              <a:rPr lang="en-CA" sz="1800" dirty="0" err="1" smtClean="0"/>
              <a:t>setw</a:t>
            </a:r>
            <a:r>
              <a:rPr lang="en-CA" sz="1800" dirty="0" smtClean="0"/>
              <a:t>(15) &lt;&lt; "New York" &lt;&lt; </a:t>
            </a:r>
            <a:r>
              <a:rPr lang="en-CA" sz="1800" dirty="0" err="1" smtClean="0"/>
              <a:t>endl</a:t>
            </a:r>
            <a:r>
              <a:rPr lang="en-CA" sz="1800" dirty="0" smtClean="0"/>
              <a:t>;</a:t>
            </a:r>
          </a:p>
          <a:p>
            <a:pPr marL="0" indent="0">
              <a:buNone/>
            </a:pPr>
            <a:r>
              <a:rPr lang="en-CA" sz="1800" dirty="0" smtClean="0"/>
              <a:t>    </a:t>
            </a:r>
            <a:r>
              <a:rPr lang="en-CA" sz="1800" dirty="0" err="1" smtClean="0"/>
              <a:t>cout</a:t>
            </a:r>
            <a:r>
              <a:rPr lang="en-CA" sz="1800" dirty="0" smtClean="0"/>
              <a:t> &lt;&lt; </a:t>
            </a:r>
            <a:r>
              <a:rPr lang="en-CA" sz="1800" dirty="0" err="1" smtClean="0"/>
              <a:t>setw</a:t>
            </a:r>
            <a:r>
              <a:rPr lang="en-CA" sz="1800" dirty="0" smtClean="0"/>
              <a:t>(10) &lt;&lt; "Bob" &lt;&lt; </a:t>
            </a:r>
            <a:r>
              <a:rPr lang="en-CA" sz="1800" dirty="0" err="1" smtClean="0"/>
              <a:t>setw</a:t>
            </a:r>
            <a:r>
              <a:rPr lang="en-CA" sz="1800" dirty="0" smtClean="0"/>
              <a:t>(10) &lt;&lt; 30 &lt;&lt; </a:t>
            </a:r>
            <a:r>
              <a:rPr lang="en-CA" sz="1800" dirty="0" err="1" smtClean="0"/>
              <a:t>setw</a:t>
            </a:r>
            <a:r>
              <a:rPr lang="en-CA" sz="1800" dirty="0" smtClean="0"/>
              <a:t>(15) &lt;&lt; "Los Angeles" &lt;&lt; </a:t>
            </a:r>
            <a:r>
              <a:rPr lang="en-CA" sz="1800" dirty="0" err="1" smtClean="0"/>
              <a:t>endl</a:t>
            </a:r>
            <a:r>
              <a:rPr lang="en-CA" sz="1800" dirty="0" smtClean="0"/>
              <a:t>;</a:t>
            </a:r>
          </a:p>
          <a:p>
            <a:pPr marL="0" indent="0">
              <a:buNone/>
            </a:pPr>
            <a:r>
              <a:rPr lang="en-CA" sz="1800" dirty="0" smtClean="0"/>
              <a:t>    </a:t>
            </a:r>
            <a:r>
              <a:rPr lang="en-CA" sz="1800" dirty="0" err="1" smtClean="0"/>
              <a:t>cout</a:t>
            </a:r>
            <a:r>
              <a:rPr lang="en-CA" sz="1800" dirty="0" smtClean="0"/>
              <a:t> &lt;&lt; </a:t>
            </a:r>
            <a:r>
              <a:rPr lang="en-CA" sz="1800" dirty="0" err="1" smtClean="0"/>
              <a:t>setw</a:t>
            </a:r>
            <a:r>
              <a:rPr lang="en-CA" sz="1800" dirty="0" smtClean="0"/>
              <a:t>(10) &lt;&lt; "Eve" &lt;&lt; </a:t>
            </a:r>
            <a:r>
              <a:rPr lang="en-CA" sz="1800" dirty="0" err="1" smtClean="0"/>
              <a:t>setw</a:t>
            </a:r>
            <a:r>
              <a:rPr lang="en-CA" sz="1800" dirty="0" smtClean="0"/>
              <a:t>(10) &lt;&lt; 22 &lt;&lt; </a:t>
            </a:r>
            <a:r>
              <a:rPr lang="en-CA" sz="1800" dirty="0" err="1" smtClean="0"/>
              <a:t>setw</a:t>
            </a:r>
            <a:r>
              <a:rPr lang="en-CA" sz="1800" dirty="0" smtClean="0"/>
              <a:t>(15) &lt;&lt; "Chicago" &lt;&lt; </a:t>
            </a:r>
            <a:r>
              <a:rPr lang="en-CA" sz="1800" dirty="0" err="1" smtClean="0"/>
              <a:t>endl</a:t>
            </a:r>
            <a:r>
              <a:rPr lang="en-CA" sz="1800" dirty="0" smtClean="0"/>
              <a:t>;</a:t>
            </a:r>
          </a:p>
          <a:p>
            <a:pPr marL="0" indent="0">
              <a:buNone/>
            </a:pPr>
            <a:endParaRPr lang="en-CA" sz="1800" dirty="0" smtClean="0"/>
          </a:p>
          <a:p>
            <a:pPr marL="0" indent="0">
              <a:buNone/>
            </a:pPr>
            <a:r>
              <a:rPr lang="en-CA" sz="1800" dirty="0" smtClean="0"/>
              <a:t>    return 0;</a:t>
            </a:r>
          </a:p>
          <a:p>
            <a:pPr marL="0" indent="0">
              <a:buNone/>
            </a:pPr>
            <a:r>
              <a:rPr lang="en-CA" sz="1800" dirty="0" smtClean="0"/>
              <a:t>}</a:t>
            </a:r>
          </a:p>
          <a:p>
            <a:pPr marL="0" indent="0">
              <a:buNone/>
            </a:pPr>
            <a:endParaRPr lang="en-CA" sz="1800" dirty="0"/>
          </a:p>
        </p:txBody>
      </p:sp>
    </p:spTree>
    <p:extLst>
      <p:ext uri="{BB962C8B-B14F-4D97-AF65-F5344CB8AC3E}">
        <p14:creationId xmlns:p14="http://schemas.microsoft.com/office/powerpoint/2010/main" val="2596485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Generating Output with Single </a:t>
            </a:r>
            <a:r>
              <a:rPr lang="en-CA" dirty="0" err="1" smtClean="0"/>
              <a:t>cout</a:t>
            </a:r>
            <a:r>
              <a:rPr lang="en-CA" dirty="0" smtClean="0"/>
              <a:t> command</a:t>
            </a:r>
            <a:endParaRPr lang="en-CA" dirty="0"/>
          </a:p>
        </p:txBody>
      </p:sp>
      <p:sp>
        <p:nvSpPr>
          <p:cNvPr id="3" name="Content Placeholder 2"/>
          <p:cNvSpPr>
            <a:spLocks noGrp="1"/>
          </p:cNvSpPr>
          <p:nvPr>
            <p:ph idx="1"/>
          </p:nvPr>
        </p:nvSpPr>
        <p:spPr/>
        <p:txBody>
          <a:bodyPr>
            <a:normAutofit fontScale="92500" lnSpcReduction="20000"/>
          </a:bodyPr>
          <a:lstStyle/>
          <a:p>
            <a:pPr marL="0" indent="0">
              <a:buNone/>
            </a:pPr>
            <a:r>
              <a:rPr lang="en-CA" dirty="0" smtClean="0"/>
              <a:t>#include &lt;</a:t>
            </a:r>
            <a:r>
              <a:rPr lang="en-CA" dirty="0" err="1" smtClean="0"/>
              <a:t>iostream</a:t>
            </a:r>
            <a:r>
              <a:rPr lang="en-CA" dirty="0" smtClean="0"/>
              <a:t>&gt;</a:t>
            </a:r>
          </a:p>
          <a:p>
            <a:pPr marL="0" indent="0">
              <a:buNone/>
            </a:pPr>
            <a:r>
              <a:rPr lang="en-CA" dirty="0" smtClean="0"/>
              <a:t>#include &lt;</a:t>
            </a:r>
            <a:r>
              <a:rPr lang="en-CA" dirty="0" err="1" smtClean="0"/>
              <a:t>iomanip</a:t>
            </a:r>
            <a:r>
              <a:rPr lang="en-CA" dirty="0" smtClean="0"/>
              <a:t>&gt;  // Required for </a:t>
            </a:r>
            <a:r>
              <a:rPr lang="en-CA" dirty="0" err="1" smtClean="0"/>
              <a:t>setw</a:t>
            </a:r>
            <a:endParaRPr lang="en-CA" dirty="0" smtClean="0"/>
          </a:p>
          <a:p>
            <a:pPr marL="0" indent="0">
              <a:buNone/>
            </a:pPr>
            <a:r>
              <a:rPr lang="en-CA" dirty="0" smtClean="0"/>
              <a:t>using namespace </a:t>
            </a:r>
            <a:r>
              <a:rPr lang="en-CA" dirty="0" err="1" smtClean="0"/>
              <a:t>std</a:t>
            </a:r>
            <a:r>
              <a:rPr lang="en-CA" dirty="0" smtClean="0"/>
              <a:t>;</a:t>
            </a:r>
          </a:p>
          <a:p>
            <a:pPr marL="0" indent="0">
              <a:buNone/>
            </a:pPr>
            <a:r>
              <a:rPr lang="en-CA" dirty="0" err="1" smtClean="0"/>
              <a:t>int</a:t>
            </a:r>
            <a:r>
              <a:rPr lang="en-CA" dirty="0" smtClean="0"/>
              <a:t> main() {</a:t>
            </a:r>
          </a:p>
          <a:p>
            <a:pPr marL="0" indent="0">
              <a:buNone/>
            </a:pPr>
            <a:r>
              <a:rPr lang="en-CA" dirty="0" smtClean="0"/>
              <a:t>    </a:t>
            </a:r>
            <a:r>
              <a:rPr lang="en-CA" dirty="0" err="1" smtClean="0"/>
              <a:t>cout</a:t>
            </a:r>
            <a:r>
              <a:rPr lang="en-CA" dirty="0" smtClean="0"/>
              <a:t> &lt;&lt; </a:t>
            </a:r>
            <a:r>
              <a:rPr lang="en-CA" dirty="0" err="1" smtClean="0"/>
              <a:t>setw</a:t>
            </a:r>
            <a:r>
              <a:rPr lang="en-CA" dirty="0" smtClean="0"/>
              <a:t>(6) &lt;&lt; "1990" &lt;&lt; </a:t>
            </a:r>
            <a:r>
              <a:rPr lang="en-CA" dirty="0" err="1" smtClean="0"/>
              <a:t>setw</a:t>
            </a:r>
            <a:r>
              <a:rPr lang="en-CA" dirty="0" smtClean="0"/>
              <a:t>(8) &lt;&lt; "135" &lt;&lt; </a:t>
            </a:r>
            <a:r>
              <a:rPr lang="en-CA" dirty="0" err="1" smtClean="0"/>
              <a:t>endl</a:t>
            </a:r>
            <a:endParaRPr lang="en-CA" dirty="0" smtClean="0"/>
          </a:p>
          <a:p>
            <a:pPr marL="0" indent="0">
              <a:buNone/>
            </a:pPr>
            <a:r>
              <a:rPr lang="en-CA" dirty="0" smtClean="0"/>
              <a:t>         &lt;&lt; </a:t>
            </a:r>
            <a:r>
              <a:rPr lang="en-CA" dirty="0" err="1" smtClean="0"/>
              <a:t>setw</a:t>
            </a:r>
            <a:r>
              <a:rPr lang="en-CA" dirty="0" smtClean="0"/>
              <a:t>(6) &lt;&lt; "1991" &lt;&lt; </a:t>
            </a:r>
            <a:r>
              <a:rPr lang="en-CA" dirty="0" err="1" smtClean="0"/>
              <a:t>setw</a:t>
            </a:r>
            <a:r>
              <a:rPr lang="en-CA" dirty="0" smtClean="0"/>
              <a:t>(8) &lt;&lt; "7290" &lt;&lt; </a:t>
            </a:r>
            <a:r>
              <a:rPr lang="en-CA" dirty="0" err="1" smtClean="0"/>
              <a:t>endl</a:t>
            </a:r>
            <a:endParaRPr lang="en-CA" dirty="0" smtClean="0"/>
          </a:p>
          <a:p>
            <a:pPr marL="0" indent="0">
              <a:buNone/>
            </a:pPr>
            <a:r>
              <a:rPr lang="en-CA" dirty="0" smtClean="0"/>
              <a:t>         &lt;&lt; </a:t>
            </a:r>
            <a:r>
              <a:rPr lang="en-CA" dirty="0" err="1" smtClean="0"/>
              <a:t>setw</a:t>
            </a:r>
            <a:r>
              <a:rPr lang="en-CA" dirty="0" smtClean="0"/>
              <a:t>(6) &lt;&lt; "1992" &lt;&lt; </a:t>
            </a:r>
            <a:r>
              <a:rPr lang="en-CA" dirty="0" err="1" smtClean="0"/>
              <a:t>setw</a:t>
            </a:r>
            <a:r>
              <a:rPr lang="en-CA" dirty="0" smtClean="0"/>
              <a:t>(8) &lt;&lt; "11300" &lt;&lt; </a:t>
            </a:r>
            <a:r>
              <a:rPr lang="en-CA" dirty="0" err="1" smtClean="0"/>
              <a:t>endl</a:t>
            </a:r>
            <a:endParaRPr lang="en-CA" dirty="0" smtClean="0"/>
          </a:p>
          <a:p>
            <a:pPr marL="0" indent="0">
              <a:buNone/>
            </a:pPr>
            <a:r>
              <a:rPr lang="en-CA" dirty="0" smtClean="0"/>
              <a:t>         &lt;&lt; </a:t>
            </a:r>
            <a:r>
              <a:rPr lang="en-CA" dirty="0" err="1" smtClean="0"/>
              <a:t>setw</a:t>
            </a:r>
            <a:r>
              <a:rPr lang="en-CA" dirty="0" smtClean="0"/>
              <a:t>(6) &lt;&lt; "1993" &lt;&lt; </a:t>
            </a:r>
            <a:r>
              <a:rPr lang="en-CA" dirty="0" err="1" smtClean="0"/>
              <a:t>setw</a:t>
            </a:r>
            <a:r>
              <a:rPr lang="en-CA" dirty="0" smtClean="0"/>
              <a:t>(8) &lt;&lt; "16200" &lt;&lt; </a:t>
            </a:r>
            <a:r>
              <a:rPr lang="en-CA" dirty="0" err="1" smtClean="0"/>
              <a:t>endl</a:t>
            </a:r>
            <a:r>
              <a:rPr lang="en-CA" dirty="0" smtClean="0"/>
              <a:t>;</a:t>
            </a:r>
          </a:p>
          <a:p>
            <a:pPr marL="0" indent="0">
              <a:buNone/>
            </a:pPr>
            <a:r>
              <a:rPr lang="en-CA" dirty="0" smtClean="0"/>
              <a:t>    return 0;</a:t>
            </a:r>
          </a:p>
          <a:p>
            <a:pPr marL="0" indent="0">
              <a:buNone/>
            </a:pPr>
            <a:r>
              <a:rPr lang="en-CA" dirty="0" smtClean="0"/>
              <a:t>}</a:t>
            </a:r>
          </a:p>
          <a:p>
            <a:pPr marL="0" indent="0">
              <a:buNone/>
            </a:pPr>
            <a:endParaRPr lang="en-CA" dirty="0"/>
          </a:p>
        </p:txBody>
      </p:sp>
    </p:spTree>
    <p:extLst>
      <p:ext uri="{BB962C8B-B14F-4D97-AF65-F5344CB8AC3E}">
        <p14:creationId xmlns:p14="http://schemas.microsoft.com/office/powerpoint/2010/main" val="41204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Problems </a:t>
            </a:r>
            <a:endParaRPr lang="en-CA" dirty="0"/>
          </a:p>
        </p:txBody>
      </p:sp>
      <p:sp>
        <p:nvSpPr>
          <p:cNvPr id="3" name="Content Placeholder 2"/>
          <p:cNvSpPr>
            <a:spLocks noGrp="1"/>
          </p:cNvSpPr>
          <p:nvPr>
            <p:ph idx="1"/>
          </p:nvPr>
        </p:nvSpPr>
        <p:spPr/>
        <p:txBody>
          <a:bodyPr/>
          <a:lstStyle/>
          <a:p>
            <a:pPr marL="0" indent="0" algn="just">
              <a:buNone/>
            </a:pPr>
            <a:r>
              <a:rPr lang="en-CA" dirty="0"/>
              <a:t>You can convert temperature from degrees Celsius to degrees Fahrenheit by </a:t>
            </a:r>
            <a:r>
              <a:rPr lang="en-CA" dirty="0" smtClean="0"/>
              <a:t>multiplying by </a:t>
            </a:r>
            <a:r>
              <a:rPr lang="en-CA" dirty="0"/>
              <a:t>9/5 and adding 32. Write a program that allows the user to enter a floating-point </a:t>
            </a:r>
            <a:r>
              <a:rPr lang="en-CA" dirty="0" smtClean="0"/>
              <a:t>number representing </a:t>
            </a:r>
            <a:r>
              <a:rPr lang="en-CA" dirty="0"/>
              <a:t>degrees Celsius, and then displays the corresponding </a:t>
            </a:r>
            <a:r>
              <a:rPr lang="en-CA" dirty="0" smtClean="0"/>
              <a:t>degrees Fahrenheit.</a:t>
            </a:r>
          </a:p>
          <a:p>
            <a:pPr marL="0" indent="0" algn="just">
              <a:buNone/>
            </a:pPr>
            <a:r>
              <a:rPr lang="en-CA" dirty="0" smtClean="0"/>
              <a:t>End Problem 9 ,11,</a:t>
            </a:r>
          </a:p>
          <a:p>
            <a:pPr marL="0" indent="0" algn="just">
              <a:buNone/>
            </a:pPr>
            <a:endParaRPr lang="en-CA" dirty="0"/>
          </a:p>
        </p:txBody>
      </p:sp>
    </p:spTree>
    <p:extLst>
      <p:ext uri="{BB962C8B-B14F-4D97-AF65-F5344CB8AC3E}">
        <p14:creationId xmlns:p14="http://schemas.microsoft.com/office/powerpoint/2010/main" val="28915741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a:t>Loops and Decisions</a:t>
            </a:r>
            <a:endParaRPr lang="en-CA" dirty="0"/>
          </a:p>
        </p:txBody>
      </p:sp>
      <p:sp>
        <p:nvSpPr>
          <p:cNvPr id="3" name="Content Placeholder 2"/>
          <p:cNvSpPr>
            <a:spLocks noGrp="1"/>
          </p:cNvSpPr>
          <p:nvPr>
            <p:ph idx="1"/>
          </p:nvPr>
        </p:nvSpPr>
        <p:spPr/>
        <p:txBody>
          <a:bodyPr/>
          <a:lstStyle/>
          <a:p>
            <a:pPr marL="0" indent="0">
              <a:buNone/>
            </a:pPr>
            <a:r>
              <a:rPr lang="en-CA" b="1" dirty="0"/>
              <a:t>Relational </a:t>
            </a:r>
            <a:r>
              <a:rPr lang="en-CA" b="1" dirty="0" smtClean="0"/>
              <a:t>Operators</a:t>
            </a:r>
          </a:p>
          <a:p>
            <a:pPr marL="0" indent="0" algn="just">
              <a:buNone/>
            </a:pPr>
            <a:r>
              <a:rPr lang="en-CA" dirty="0" smtClean="0"/>
              <a:t>A </a:t>
            </a:r>
            <a:r>
              <a:rPr lang="en-CA" dirty="0"/>
              <a:t>relational operator compares two values. The values can be any built-in C++ data type, </a:t>
            </a:r>
            <a:r>
              <a:rPr lang="en-CA" dirty="0" smtClean="0"/>
              <a:t>such as </a:t>
            </a:r>
            <a:r>
              <a:rPr lang="en-CA" dirty="0"/>
              <a:t>char, </a:t>
            </a:r>
            <a:r>
              <a:rPr lang="en-CA" dirty="0" err="1"/>
              <a:t>int</a:t>
            </a:r>
            <a:r>
              <a:rPr lang="en-CA" dirty="0"/>
              <a:t>, and float</a:t>
            </a:r>
            <a:r>
              <a:rPr lang="en-CA" dirty="0" smtClean="0"/>
              <a:t>, or—they </a:t>
            </a:r>
            <a:r>
              <a:rPr lang="en-CA" dirty="0"/>
              <a:t>can be user-defined classes. The </a:t>
            </a:r>
            <a:r>
              <a:rPr lang="en-CA" dirty="0" smtClean="0"/>
              <a:t>comparison involves </a:t>
            </a:r>
            <a:r>
              <a:rPr lang="en-CA" dirty="0"/>
              <a:t>such relationships as equal to, less than, and greater than. The result of the </a:t>
            </a:r>
            <a:r>
              <a:rPr lang="en-CA" dirty="0" smtClean="0"/>
              <a:t>comparison is </a:t>
            </a:r>
            <a:r>
              <a:rPr lang="en-CA" dirty="0"/>
              <a:t>true or false; for example, either two values are equal (true), or they’re not (false).</a:t>
            </a:r>
          </a:p>
        </p:txBody>
      </p:sp>
    </p:spTree>
    <p:extLst>
      <p:ext uri="{BB962C8B-B14F-4D97-AF65-F5344CB8AC3E}">
        <p14:creationId xmlns:p14="http://schemas.microsoft.com/office/powerpoint/2010/main" val="2248904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Example</a:t>
            </a:r>
            <a:endParaRPr lang="en-CA" dirty="0"/>
          </a:p>
        </p:txBody>
      </p:sp>
      <p:sp>
        <p:nvSpPr>
          <p:cNvPr id="3" name="Content Placeholder 2"/>
          <p:cNvSpPr>
            <a:spLocks noGrp="1"/>
          </p:cNvSpPr>
          <p:nvPr>
            <p:ph idx="1"/>
          </p:nvPr>
        </p:nvSpPr>
        <p:spPr/>
        <p:txBody>
          <a:bodyPr>
            <a:normAutofit fontScale="77500" lnSpcReduction="20000"/>
          </a:bodyPr>
          <a:lstStyle/>
          <a:p>
            <a:pPr marL="0" indent="0">
              <a:buNone/>
            </a:pPr>
            <a:r>
              <a:rPr lang="en-CA" dirty="0" smtClean="0"/>
              <a:t>#include &lt;</a:t>
            </a:r>
            <a:r>
              <a:rPr lang="en-CA" dirty="0" err="1" smtClean="0"/>
              <a:t>iostream</a:t>
            </a:r>
            <a:r>
              <a:rPr lang="en-CA" dirty="0" smtClean="0"/>
              <a:t>&gt;</a:t>
            </a:r>
          </a:p>
          <a:p>
            <a:pPr marL="0" indent="0">
              <a:buNone/>
            </a:pPr>
            <a:r>
              <a:rPr lang="en-CA" dirty="0" smtClean="0"/>
              <a:t>using namespace </a:t>
            </a:r>
            <a:r>
              <a:rPr lang="en-CA" dirty="0" err="1" smtClean="0"/>
              <a:t>std</a:t>
            </a:r>
            <a:r>
              <a:rPr lang="en-CA" dirty="0" smtClean="0"/>
              <a:t>;</a:t>
            </a:r>
          </a:p>
          <a:p>
            <a:pPr marL="0" indent="0">
              <a:buNone/>
            </a:pPr>
            <a:r>
              <a:rPr lang="en-CA" dirty="0" err="1" smtClean="0"/>
              <a:t>int</a:t>
            </a:r>
            <a:r>
              <a:rPr lang="en-CA" dirty="0" smtClean="0"/>
              <a:t> main()</a:t>
            </a:r>
          </a:p>
          <a:p>
            <a:pPr marL="0" indent="0">
              <a:buNone/>
            </a:pPr>
            <a:r>
              <a:rPr lang="en-CA" dirty="0" smtClean="0"/>
              <a:t>{</a:t>
            </a:r>
          </a:p>
          <a:p>
            <a:pPr marL="0" indent="0">
              <a:buNone/>
            </a:pPr>
            <a:r>
              <a:rPr lang="en-CA" dirty="0" err="1" smtClean="0"/>
              <a:t>int</a:t>
            </a:r>
            <a:r>
              <a:rPr lang="en-CA" dirty="0" smtClean="0"/>
              <a:t> numb;</a:t>
            </a:r>
          </a:p>
          <a:p>
            <a:pPr marL="0" indent="0">
              <a:buNone/>
            </a:pPr>
            <a:r>
              <a:rPr lang="en-CA" dirty="0" err="1" smtClean="0"/>
              <a:t>cout</a:t>
            </a:r>
            <a:r>
              <a:rPr lang="en-CA" dirty="0" smtClean="0"/>
              <a:t> &lt;&lt; "Enter a number:";</a:t>
            </a:r>
          </a:p>
          <a:p>
            <a:pPr marL="0" indent="0">
              <a:buNone/>
            </a:pPr>
            <a:r>
              <a:rPr lang="en-CA" dirty="0" err="1" smtClean="0"/>
              <a:t>cin</a:t>
            </a:r>
            <a:r>
              <a:rPr lang="en-CA" dirty="0" smtClean="0"/>
              <a:t> &gt;&gt; numb;</a:t>
            </a:r>
          </a:p>
          <a:p>
            <a:pPr marL="0" indent="0">
              <a:buNone/>
            </a:pPr>
            <a:r>
              <a:rPr lang="en-CA" dirty="0" err="1" smtClean="0"/>
              <a:t>cout</a:t>
            </a:r>
            <a:r>
              <a:rPr lang="en-CA" dirty="0" smtClean="0"/>
              <a:t> &lt;&lt; "numb&lt;10 is " &lt;&lt; (numb &lt; 10) &lt;&lt; </a:t>
            </a:r>
            <a:r>
              <a:rPr lang="en-CA" dirty="0" err="1" smtClean="0"/>
              <a:t>endl</a:t>
            </a:r>
            <a:r>
              <a:rPr lang="en-CA" dirty="0" smtClean="0"/>
              <a:t>;</a:t>
            </a:r>
          </a:p>
          <a:p>
            <a:pPr marL="0" indent="0">
              <a:buNone/>
            </a:pPr>
            <a:r>
              <a:rPr lang="en-CA" dirty="0" err="1" smtClean="0"/>
              <a:t>cout</a:t>
            </a:r>
            <a:r>
              <a:rPr lang="en-CA" dirty="0" smtClean="0"/>
              <a:t> &lt;&lt; "numb&gt;10 is" &lt;&lt; (numb &gt; 10) &lt;&lt; </a:t>
            </a:r>
            <a:r>
              <a:rPr lang="en-CA" dirty="0" err="1" smtClean="0"/>
              <a:t>endl</a:t>
            </a:r>
            <a:r>
              <a:rPr lang="en-CA" dirty="0" smtClean="0"/>
              <a:t>;</a:t>
            </a:r>
          </a:p>
          <a:p>
            <a:pPr marL="0" indent="0">
              <a:buNone/>
            </a:pPr>
            <a:r>
              <a:rPr lang="en-CA" dirty="0" err="1" smtClean="0"/>
              <a:t>cout</a:t>
            </a:r>
            <a:r>
              <a:rPr lang="en-CA" dirty="0" smtClean="0"/>
              <a:t> &lt;&lt; "numb==10 is " &lt;&lt; (numb == 10) &lt;&lt; </a:t>
            </a:r>
            <a:r>
              <a:rPr lang="en-CA" dirty="0" err="1" smtClean="0"/>
              <a:t>endl</a:t>
            </a:r>
            <a:r>
              <a:rPr lang="en-CA" dirty="0" smtClean="0"/>
              <a:t>;</a:t>
            </a:r>
          </a:p>
          <a:p>
            <a:pPr marL="0" indent="0">
              <a:buNone/>
            </a:pPr>
            <a:r>
              <a:rPr lang="en-CA" dirty="0" smtClean="0"/>
              <a:t>return 0;</a:t>
            </a:r>
          </a:p>
          <a:p>
            <a:pPr marL="0" indent="0">
              <a:buNone/>
            </a:pPr>
            <a:r>
              <a:rPr lang="en-CA" dirty="0" smtClean="0"/>
              <a:t>}</a:t>
            </a:r>
            <a:endParaRPr lang="en-CA" dirty="0"/>
          </a:p>
        </p:txBody>
      </p:sp>
    </p:spTree>
    <p:extLst>
      <p:ext uri="{BB962C8B-B14F-4D97-AF65-F5344CB8AC3E}">
        <p14:creationId xmlns:p14="http://schemas.microsoft.com/office/powerpoint/2010/main" val="2300999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List of Relational Operators </a:t>
            </a:r>
            <a:endParaRPr lang="en-CA" b="1" dirty="0"/>
          </a:p>
        </p:txBody>
      </p:sp>
      <p:pic>
        <p:nvPicPr>
          <p:cNvPr id="4" name="Content Placeholder 3"/>
          <p:cNvPicPr>
            <a:picLocks noGrp="1" noChangeAspect="1"/>
          </p:cNvPicPr>
          <p:nvPr>
            <p:ph idx="1"/>
          </p:nvPr>
        </p:nvPicPr>
        <p:blipFill>
          <a:blip r:embed="rId2"/>
          <a:stretch>
            <a:fillRect/>
          </a:stretch>
        </p:blipFill>
        <p:spPr>
          <a:xfrm>
            <a:off x="1847273" y="1690688"/>
            <a:ext cx="6746199" cy="3420041"/>
          </a:xfrm>
          <a:prstGeom prst="rect">
            <a:avLst/>
          </a:prstGeom>
        </p:spPr>
      </p:pic>
    </p:spTree>
    <p:extLst>
      <p:ext uri="{BB962C8B-B14F-4D97-AF65-F5344CB8AC3E}">
        <p14:creationId xmlns:p14="http://schemas.microsoft.com/office/powerpoint/2010/main" val="1952292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Loops in C++</a:t>
            </a:r>
            <a:endParaRPr lang="en-CA" dirty="0"/>
          </a:p>
        </p:txBody>
      </p:sp>
      <p:sp>
        <p:nvSpPr>
          <p:cNvPr id="3" name="Content Placeholder 2"/>
          <p:cNvSpPr>
            <a:spLocks noGrp="1"/>
          </p:cNvSpPr>
          <p:nvPr>
            <p:ph idx="1"/>
          </p:nvPr>
        </p:nvSpPr>
        <p:spPr/>
        <p:txBody>
          <a:bodyPr/>
          <a:lstStyle/>
          <a:p>
            <a:pPr marL="0" indent="0" algn="just">
              <a:buNone/>
            </a:pPr>
            <a:r>
              <a:rPr lang="en-CA" dirty="0"/>
              <a:t>Loops cause a section of your program to be repeated a certain number of times. The </a:t>
            </a:r>
            <a:r>
              <a:rPr lang="en-CA" dirty="0" smtClean="0"/>
              <a:t>repetition continues </a:t>
            </a:r>
            <a:r>
              <a:rPr lang="en-CA" dirty="0"/>
              <a:t>while a condition is true. When the condition becomes false, the loop ends and </a:t>
            </a:r>
            <a:r>
              <a:rPr lang="en-CA" dirty="0" smtClean="0"/>
              <a:t>control passes </a:t>
            </a:r>
            <a:r>
              <a:rPr lang="en-CA" dirty="0"/>
              <a:t>to </a:t>
            </a:r>
            <a:r>
              <a:rPr lang="en-CA" dirty="0" smtClean="0"/>
              <a:t>the statements </a:t>
            </a:r>
            <a:r>
              <a:rPr lang="en-CA" dirty="0"/>
              <a:t>following the </a:t>
            </a:r>
            <a:r>
              <a:rPr lang="en-CA" dirty="0" smtClean="0"/>
              <a:t>loop. There </a:t>
            </a:r>
            <a:r>
              <a:rPr lang="en-CA" dirty="0"/>
              <a:t>are three kinds of loops in C++: </a:t>
            </a:r>
            <a:endParaRPr lang="en-CA" dirty="0" smtClean="0"/>
          </a:p>
          <a:p>
            <a:pPr marL="514350" indent="-514350" algn="just">
              <a:buFont typeface="+mj-lt"/>
              <a:buAutoNum type="arabicPeriod"/>
            </a:pPr>
            <a:r>
              <a:rPr lang="en-CA" b="1" dirty="0" smtClean="0">
                <a:solidFill>
                  <a:srgbClr val="FF0000"/>
                </a:solidFill>
              </a:rPr>
              <a:t>the </a:t>
            </a:r>
            <a:r>
              <a:rPr lang="en-CA" b="1" dirty="0">
                <a:solidFill>
                  <a:srgbClr val="FF0000"/>
                </a:solidFill>
              </a:rPr>
              <a:t>for loop, </a:t>
            </a:r>
            <a:endParaRPr lang="en-CA" b="1" dirty="0" smtClean="0">
              <a:solidFill>
                <a:srgbClr val="FF0000"/>
              </a:solidFill>
            </a:endParaRPr>
          </a:p>
          <a:p>
            <a:pPr marL="514350" indent="-514350" algn="just">
              <a:buFont typeface="+mj-lt"/>
              <a:buAutoNum type="arabicPeriod"/>
            </a:pPr>
            <a:r>
              <a:rPr lang="en-CA" b="1" dirty="0" smtClean="0">
                <a:solidFill>
                  <a:srgbClr val="FF0000"/>
                </a:solidFill>
              </a:rPr>
              <a:t>the </a:t>
            </a:r>
            <a:r>
              <a:rPr lang="en-CA" b="1" dirty="0">
                <a:solidFill>
                  <a:srgbClr val="FF0000"/>
                </a:solidFill>
              </a:rPr>
              <a:t>while loop, </a:t>
            </a:r>
            <a:endParaRPr lang="en-CA" b="1" dirty="0" smtClean="0">
              <a:solidFill>
                <a:srgbClr val="FF0000"/>
              </a:solidFill>
            </a:endParaRPr>
          </a:p>
          <a:p>
            <a:pPr marL="514350" indent="-514350" algn="just">
              <a:buFont typeface="+mj-lt"/>
              <a:buAutoNum type="arabicPeriod"/>
            </a:pPr>
            <a:r>
              <a:rPr lang="en-CA" b="1" dirty="0" smtClean="0">
                <a:solidFill>
                  <a:srgbClr val="FF0000"/>
                </a:solidFill>
              </a:rPr>
              <a:t>and </a:t>
            </a:r>
            <a:r>
              <a:rPr lang="en-CA" b="1" dirty="0">
                <a:solidFill>
                  <a:srgbClr val="FF0000"/>
                </a:solidFill>
              </a:rPr>
              <a:t>the </a:t>
            </a:r>
            <a:r>
              <a:rPr lang="en-CA" b="1" dirty="0" smtClean="0">
                <a:solidFill>
                  <a:srgbClr val="FF0000"/>
                </a:solidFill>
              </a:rPr>
              <a:t>do-while </a:t>
            </a:r>
            <a:r>
              <a:rPr lang="en-CA" b="1" dirty="0">
                <a:solidFill>
                  <a:srgbClr val="FF0000"/>
                </a:solidFill>
              </a:rPr>
              <a:t>loop.</a:t>
            </a:r>
          </a:p>
        </p:txBody>
      </p:sp>
    </p:spTree>
    <p:extLst>
      <p:ext uri="{BB962C8B-B14F-4D97-AF65-F5344CB8AC3E}">
        <p14:creationId xmlns:p14="http://schemas.microsoft.com/office/powerpoint/2010/main" val="32599128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198</TotalTime>
  <Words>1667</Words>
  <Application>Microsoft Office PowerPoint</Application>
  <PresentationFormat>Widescreen</PresentationFormat>
  <Paragraphs>176</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Calibri Light</vt:lpstr>
      <vt:lpstr>Office Theme</vt:lpstr>
      <vt:lpstr>Programming Fundamentals </vt:lpstr>
      <vt:lpstr>The setw Manipulator</vt:lpstr>
      <vt:lpstr>The setw Manipulator-Example</vt:lpstr>
      <vt:lpstr>Generating Output with Single cout command</vt:lpstr>
      <vt:lpstr>Problems </vt:lpstr>
      <vt:lpstr>Loops and Decisions</vt:lpstr>
      <vt:lpstr>Example</vt:lpstr>
      <vt:lpstr>List of Relational Operators </vt:lpstr>
      <vt:lpstr>Loops in C++</vt:lpstr>
      <vt:lpstr>The for Loop</vt:lpstr>
      <vt:lpstr>For loop</vt:lpstr>
      <vt:lpstr>Example</vt:lpstr>
      <vt:lpstr>How for Loop Works?  </vt:lpstr>
      <vt:lpstr>Continue…</vt:lpstr>
      <vt:lpstr>Flowchart </vt:lpstr>
      <vt:lpstr>For Loop with break Statement</vt:lpstr>
      <vt:lpstr>For Loop with continue Statement</vt:lpstr>
      <vt:lpstr>For Loop with continue Statement</vt:lpstr>
      <vt:lpstr>Multiple Initialization and Test Expressions</vt:lpstr>
      <vt:lpstr>Example</vt:lpstr>
      <vt:lpstr>The while Loop</vt:lpstr>
      <vt:lpstr>Flowchart of While Loop</vt:lpstr>
      <vt:lpstr>Fibonacci series.</vt:lpstr>
      <vt:lpstr>The do Loop</vt:lpstr>
      <vt:lpstr>Example-Division of Numbers</vt:lpstr>
      <vt:lpstr>PowerPoint Presentation</vt:lpstr>
      <vt:lpstr>When to Use Which Loop</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Programming Fundamentals </dc:title>
  <dc:creator>Microsoft account</dc:creator>
  <cp:lastModifiedBy>Microsoft account</cp:lastModifiedBy>
  <cp:revision>109</cp:revision>
  <dcterms:created xsi:type="dcterms:W3CDTF">2025-02-09T22:28:22Z</dcterms:created>
  <dcterms:modified xsi:type="dcterms:W3CDTF">2025-02-22T12:35:50Z</dcterms:modified>
</cp:coreProperties>
</file>