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301" r:id="rId29"/>
    <p:sldId id="305" r:id="rId30"/>
    <p:sldId id="284" r:id="rId31"/>
    <p:sldId id="285" r:id="rId32"/>
    <p:sldId id="287" r:id="rId33"/>
    <p:sldId id="288" r:id="rId34"/>
    <p:sldId id="289" r:id="rId35"/>
    <p:sldId id="290" r:id="rId36"/>
    <p:sldId id="292" r:id="rId37"/>
    <p:sldId id="293" r:id="rId38"/>
    <p:sldId id="294" r:id="rId39"/>
    <p:sldId id="295" r:id="rId40"/>
    <p:sldId id="296" r:id="rId41"/>
    <p:sldId id="297" r:id="rId42"/>
    <p:sldId id="298" r:id="rId43"/>
    <p:sldId id="299" r:id="rId44"/>
    <p:sldId id="302" r:id="rId45"/>
    <p:sldId id="303" r:id="rId46"/>
    <p:sldId id="304" r:id="rId47"/>
    <p:sldId id="306" r:id="rId48"/>
    <p:sldId id="308" r:id="rId49"/>
    <p:sldId id="309" r:id="rId50"/>
    <p:sldId id="310" r:id="rId51"/>
    <p:sldId id="311" r:id="rId52"/>
    <p:sldId id="312" r:id="rId53"/>
    <p:sldId id="313" r:id="rId54"/>
    <p:sldId id="314" r:id="rId55"/>
    <p:sldId id="315"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9BCFCF5-5BC5-4491-8D4E-B859D16ABF3D}" type="datetimeFigureOut">
              <a:rPr lang="en-US" smtClean="0"/>
              <a:t>3/24/2025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5A5D1B7-0CFC-4714-8180-93BE78D832E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A5D1B7-0CFC-4714-8180-93BE78D832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A5D1B7-0CFC-4714-8180-93BE78D832E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A5D1B7-0CFC-4714-8180-93BE78D832E3}"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5A5D1B7-0CFC-4714-8180-93BE78D832E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5A5D1B7-0CFC-4714-8180-93BE78D832E3}"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5A5D1B7-0CFC-4714-8180-93BE78D832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5A5D1B7-0CFC-4714-8180-93BE78D832E3}"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9BCFCF5-5BC5-4491-8D4E-B859D16ABF3D}" type="datetimeFigureOut">
              <a:rPr lang="en-US" smtClean="0"/>
              <a:t>3/24/2025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5A5D1B7-0CFC-4714-8180-93BE78D832E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9BCFCF5-5BC5-4491-8D4E-B859D16ABF3D}" type="datetimeFigureOut">
              <a:rPr lang="en-US" smtClean="0"/>
              <a:t>3/24/2025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5A5D1B7-0CFC-4714-8180-93BE78D832E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BCFCF5-5BC5-4491-8D4E-B859D16ABF3D}" type="datetimeFigureOut">
              <a:rPr lang="en-US" smtClean="0"/>
              <a:t>3/24/2025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5A5D1B7-0CFC-4714-8180-93BE78D832E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BCFCF5-5BC5-4491-8D4E-B859D16ABF3D}" type="datetimeFigureOut">
              <a:rPr lang="en-US" smtClean="0"/>
              <a:t>3/24/2025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5A5D1B7-0CFC-4714-8180-93BE78D832E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microsoft.com/office/2007/relationships/hdphoto" Target="../media/hdphoto3.wdp"/><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4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4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133600"/>
            <a:ext cx="7772400" cy="1123504"/>
          </a:xfrm>
        </p:spPr>
        <p:txBody>
          <a:bodyPr>
            <a:noAutofit/>
          </a:bodyPr>
          <a:lstStyle/>
          <a:p>
            <a:pPr algn="ctr"/>
            <a:r>
              <a:rPr lang="en-US" sz="3600" b="1" u="sng" dirty="0" smtClean="0"/>
              <a:t>Computer Fundamentals </a:t>
            </a:r>
          </a:p>
          <a:p>
            <a:pPr algn="ctr"/>
            <a:r>
              <a:rPr lang="en-US" sz="3600" b="1" u="sng" dirty="0" smtClean="0"/>
              <a:t>Arrays</a:t>
            </a:r>
            <a:endParaRPr lang="en-US" sz="3600" b="1" u="sng" dirty="0"/>
          </a:p>
        </p:txBody>
      </p:sp>
    </p:spTree>
    <p:extLst>
      <p:ext uri="{BB962C8B-B14F-4D97-AF65-F5344CB8AC3E}">
        <p14:creationId xmlns:p14="http://schemas.microsoft.com/office/powerpoint/2010/main" val="426040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normAutofit fontScale="90000"/>
          </a:bodyPr>
          <a:lstStyle/>
          <a:p>
            <a:r>
              <a:rPr lang="en-US"/>
              <a:t>Accessing Array Components (continued)</a:t>
            </a:r>
          </a:p>
        </p:txBody>
      </p:sp>
      <p:sp>
        <p:nvSpPr>
          <p:cNvPr id="225283" name="Rectangle 3"/>
          <p:cNvSpPr>
            <a:spLocks noGrp="1" noChangeArrowheads="1"/>
          </p:cNvSpPr>
          <p:nvPr>
            <p:ph type="body" idx="1"/>
          </p:nvPr>
        </p:nvSpPr>
        <p:spPr>
          <a:xfrm>
            <a:off x="685800" y="1676400"/>
            <a:ext cx="8229600" cy="4572000"/>
          </a:xfrm>
        </p:spPr>
        <p:txBody>
          <a:bodyPr/>
          <a:lstStyle/>
          <a:p>
            <a:pPr>
              <a:lnSpc>
                <a:spcPct val="90000"/>
              </a:lnSpc>
            </a:pPr>
            <a:r>
              <a:rPr lang="en-US" dirty="0"/>
              <a:t>Consider the declaration</a:t>
            </a:r>
          </a:p>
          <a:p>
            <a:pPr>
              <a:lnSpc>
                <a:spcPct val="90000"/>
              </a:lnSpc>
              <a:buFontTx/>
              <a:buNone/>
            </a:pPr>
            <a:r>
              <a:rPr lang="en-US" sz="2000" dirty="0"/>
              <a:t>	</a:t>
            </a:r>
          </a:p>
          <a:p>
            <a:pPr>
              <a:lnSpc>
                <a:spcPct val="90000"/>
              </a:lnSpc>
              <a:buFontTx/>
              <a:buNone/>
            </a:pPr>
            <a:r>
              <a:rPr lang="en-US" sz="2000" dirty="0"/>
              <a:t>	</a:t>
            </a:r>
            <a:r>
              <a:rPr lang="en-US" sz="2400" dirty="0" err="1">
                <a:solidFill>
                  <a:srgbClr val="3333FF"/>
                </a:solidFill>
                <a:latin typeface="Courier New" pitchFamily="49" charset="0"/>
              </a:rPr>
              <a:t>int</a:t>
            </a:r>
            <a:r>
              <a:rPr lang="en-US" sz="2400" dirty="0">
                <a:latin typeface="Courier New" pitchFamily="49" charset="0"/>
              </a:rPr>
              <a:t> list[100];  </a:t>
            </a:r>
            <a:r>
              <a:rPr lang="en-US" sz="2400" dirty="0">
                <a:solidFill>
                  <a:srgbClr val="009900"/>
                </a:solidFill>
                <a:latin typeface="Courier New" pitchFamily="49" charset="0"/>
              </a:rPr>
              <a:t>//list is an array </a:t>
            </a:r>
          </a:p>
          <a:p>
            <a:pPr>
              <a:lnSpc>
                <a:spcPct val="90000"/>
              </a:lnSpc>
              <a:buFontTx/>
              <a:buNone/>
            </a:pPr>
            <a:r>
              <a:rPr lang="en-US" sz="2400" dirty="0">
                <a:solidFill>
                  <a:srgbClr val="009900"/>
                </a:solidFill>
                <a:latin typeface="Courier New" pitchFamily="49" charset="0"/>
              </a:rPr>
              <a:t>				   //of the size </a:t>
            </a:r>
            <a:r>
              <a:rPr lang="en-US" sz="2400" dirty="0" smtClean="0">
                <a:solidFill>
                  <a:srgbClr val="009900"/>
                </a:solidFill>
                <a:latin typeface="Courier New" pitchFamily="49" charset="0"/>
              </a:rPr>
              <a:t>100</a:t>
            </a:r>
            <a:endParaRPr lang="en-US" sz="2400" dirty="0">
              <a:latin typeface="Courier New" pitchFamily="49" charset="0"/>
            </a:endParaRPr>
          </a:p>
          <a:p>
            <a:pPr>
              <a:lnSpc>
                <a:spcPct val="90000"/>
              </a:lnSpc>
              <a:buFontTx/>
              <a:buNone/>
            </a:pPr>
            <a:endParaRPr lang="en-US" sz="2400" dirty="0">
              <a:latin typeface="Courier New" pitchFamily="49" charset="0"/>
            </a:endParaRPr>
          </a:p>
          <a:p>
            <a:pPr>
              <a:lnSpc>
                <a:spcPct val="90000"/>
              </a:lnSpc>
            </a:pPr>
            <a:r>
              <a:rPr lang="en-US" dirty="0"/>
              <a:t>This for loop steps through each element of the array list starting at the first element</a:t>
            </a:r>
          </a:p>
          <a:p>
            <a:pPr>
              <a:lnSpc>
                <a:spcPct val="90000"/>
              </a:lnSpc>
              <a:buFontTx/>
              <a:buNone/>
            </a:pPr>
            <a:endParaRPr lang="en-US" dirty="0"/>
          </a:p>
          <a:p>
            <a:pPr>
              <a:lnSpc>
                <a:spcPct val="90000"/>
              </a:lnSpc>
              <a:buFontTx/>
              <a:buNone/>
            </a:pPr>
            <a:r>
              <a:rPr lang="en-US" sz="2000" dirty="0"/>
              <a:t>	</a:t>
            </a:r>
            <a:r>
              <a:rPr lang="en-US" sz="2400" dirty="0" smtClean="0">
                <a:solidFill>
                  <a:srgbClr val="3333FF"/>
                </a:solidFill>
                <a:latin typeface="Courier New" pitchFamily="49" charset="0"/>
              </a:rPr>
              <a:t>for</a:t>
            </a:r>
            <a:r>
              <a:rPr lang="en-US" sz="2400" dirty="0" smtClean="0">
                <a:latin typeface="Courier New" pitchFamily="49" charset="0"/>
              </a:rPr>
              <a:t> (</a:t>
            </a:r>
            <a:r>
              <a:rPr lang="en-US" sz="2400" dirty="0" err="1" smtClean="0">
                <a:latin typeface="Courier New" pitchFamily="49" charset="0"/>
              </a:rPr>
              <a:t>int</a:t>
            </a:r>
            <a:r>
              <a:rPr lang="en-US" sz="2400" dirty="0" smtClean="0">
                <a:latin typeface="Courier New" pitchFamily="49" charset="0"/>
              </a:rPr>
              <a:t> i </a:t>
            </a:r>
            <a:r>
              <a:rPr lang="en-US" sz="2400" dirty="0">
                <a:latin typeface="Courier New" pitchFamily="49" charset="0"/>
              </a:rPr>
              <a:t>= 0; i &lt; 100; i</a:t>
            </a:r>
            <a:r>
              <a:rPr lang="en-US" sz="2400" dirty="0" smtClean="0">
                <a:latin typeface="Courier New" pitchFamily="49" charset="0"/>
              </a:rPr>
              <a:t>++)</a:t>
            </a:r>
            <a:r>
              <a:rPr lang="en-US" sz="2400" dirty="0" smtClean="0">
                <a:solidFill>
                  <a:srgbClr val="009900"/>
                </a:solidFill>
                <a:latin typeface="Courier New" pitchFamily="49" charset="0"/>
              </a:rPr>
              <a:t>//</a:t>
            </a:r>
            <a:r>
              <a:rPr lang="en-US" sz="2400" dirty="0">
                <a:solidFill>
                  <a:srgbClr val="009900"/>
                </a:solidFill>
                <a:latin typeface="Courier New" pitchFamily="49" charset="0"/>
              </a:rPr>
              <a:t>Line 1</a:t>
            </a:r>
          </a:p>
          <a:p>
            <a:pPr>
              <a:lnSpc>
                <a:spcPct val="90000"/>
              </a:lnSpc>
              <a:buFontTx/>
              <a:buNone/>
            </a:pPr>
            <a:r>
              <a:rPr lang="en-US" sz="2400" dirty="0">
                <a:latin typeface="Courier New" pitchFamily="49" charset="0"/>
              </a:rPr>
              <a:t>	        </a:t>
            </a:r>
            <a:r>
              <a:rPr lang="en-US" sz="2400" dirty="0">
                <a:solidFill>
                  <a:srgbClr val="009900"/>
                </a:solidFill>
                <a:latin typeface="Courier New" pitchFamily="49" charset="0"/>
              </a:rPr>
              <a:t>//process list[i]</a:t>
            </a:r>
            <a:r>
              <a:rPr lang="en-US" sz="2400" dirty="0">
                <a:latin typeface="Courier New" pitchFamily="49" charset="0"/>
              </a:rPr>
              <a:t>	 </a:t>
            </a:r>
            <a:r>
              <a:rPr lang="en-US" sz="2400" dirty="0">
                <a:solidFill>
                  <a:srgbClr val="009900"/>
                </a:solidFill>
                <a:latin typeface="Courier New" pitchFamily="49" charset="0"/>
              </a:rPr>
              <a:t>//Line 2</a:t>
            </a:r>
          </a:p>
        </p:txBody>
      </p:sp>
    </p:spTree>
    <p:extLst>
      <p:ext uri="{BB962C8B-B14F-4D97-AF65-F5344CB8AC3E}">
        <p14:creationId xmlns:p14="http://schemas.microsoft.com/office/powerpoint/2010/main" val="859048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normAutofit fontScale="90000"/>
          </a:bodyPr>
          <a:lstStyle/>
          <a:p>
            <a:r>
              <a:rPr lang="en-US"/>
              <a:t>Accessing Array Components (continued)</a:t>
            </a:r>
          </a:p>
        </p:txBody>
      </p:sp>
      <p:sp>
        <p:nvSpPr>
          <p:cNvPr id="283651" name="Rectangle 3"/>
          <p:cNvSpPr>
            <a:spLocks noGrp="1" noChangeArrowheads="1"/>
          </p:cNvSpPr>
          <p:nvPr>
            <p:ph type="body" idx="1"/>
          </p:nvPr>
        </p:nvSpPr>
        <p:spPr>
          <a:xfrm>
            <a:off x="1143000" y="1905000"/>
            <a:ext cx="7772400" cy="3886200"/>
          </a:xfrm>
        </p:spPr>
        <p:txBody>
          <a:bodyPr/>
          <a:lstStyle/>
          <a:p>
            <a:pPr>
              <a:spcBef>
                <a:spcPct val="40000"/>
              </a:spcBef>
            </a:pPr>
            <a:r>
              <a:rPr lang="en-US" dirty="0"/>
              <a:t>If processing list requires inputting data into list</a:t>
            </a:r>
          </a:p>
          <a:p>
            <a:pPr lvl="1">
              <a:spcBef>
                <a:spcPct val="40000"/>
              </a:spcBef>
            </a:pPr>
            <a:r>
              <a:rPr lang="en-US" dirty="0"/>
              <a:t>The statement in Line 2 takes the </a:t>
            </a:r>
            <a:r>
              <a:rPr lang="en-US" dirty="0" smtClean="0"/>
              <a:t>form </a:t>
            </a:r>
            <a:r>
              <a:rPr lang="en-US" dirty="0"/>
              <a:t>of an input statement, such as the </a:t>
            </a:r>
            <a:r>
              <a:rPr lang="en-US" dirty="0" err="1">
                <a:latin typeface="Courier New" pitchFamily="49" charset="0"/>
              </a:rPr>
              <a:t>cin</a:t>
            </a:r>
            <a:r>
              <a:rPr lang="en-US" dirty="0"/>
              <a:t> statement</a:t>
            </a:r>
          </a:p>
          <a:p>
            <a:pPr lvl="1">
              <a:spcBef>
                <a:spcPct val="40000"/>
              </a:spcBef>
              <a:buFont typeface="Arial" charset="0"/>
              <a:buNone/>
            </a:pPr>
            <a:endParaRPr lang="en-US" dirty="0"/>
          </a:p>
          <a:p>
            <a:pPr>
              <a:spcBef>
                <a:spcPct val="40000"/>
              </a:spcBef>
              <a:buFontTx/>
              <a:buNone/>
            </a:pPr>
            <a:r>
              <a:rPr lang="en-US" sz="2400" dirty="0"/>
              <a:t>	</a:t>
            </a:r>
            <a:r>
              <a:rPr lang="en-US" sz="2400" dirty="0">
                <a:solidFill>
                  <a:srgbClr val="3333FF"/>
                </a:solidFill>
                <a:latin typeface="Courier New" pitchFamily="49" charset="0"/>
              </a:rPr>
              <a:t>for</a:t>
            </a:r>
            <a:r>
              <a:rPr lang="en-US" sz="2400" dirty="0">
                <a:latin typeface="Courier New" pitchFamily="49" charset="0"/>
              </a:rPr>
              <a:t> (i = 0; i &lt; 100; i++)	</a:t>
            </a:r>
            <a:r>
              <a:rPr lang="en-US" sz="2400" dirty="0">
                <a:solidFill>
                  <a:srgbClr val="C00000"/>
                </a:solidFill>
                <a:latin typeface="Courier New" pitchFamily="49" charset="0"/>
              </a:rPr>
              <a:t> //Line 1</a:t>
            </a:r>
          </a:p>
          <a:p>
            <a:pPr>
              <a:spcBef>
                <a:spcPct val="40000"/>
              </a:spcBef>
              <a:buFontTx/>
              <a:buNone/>
            </a:pPr>
            <a:r>
              <a:rPr lang="en-US" sz="2400" dirty="0">
                <a:latin typeface="Courier New" pitchFamily="49" charset="0"/>
              </a:rPr>
              <a:t>	    </a:t>
            </a:r>
            <a:r>
              <a:rPr lang="en-US" sz="2400" dirty="0" err="1">
                <a:latin typeface="Courier New" pitchFamily="49" charset="0"/>
              </a:rPr>
              <a:t>cin</a:t>
            </a:r>
            <a:r>
              <a:rPr lang="en-US" sz="2400" dirty="0">
                <a:latin typeface="Courier New" pitchFamily="49" charset="0"/>
              </a:rPr>
              <a:t> &gt;&gt; list[i];</a:t>
            </a:r>
            <a:r>
              <a:rPr lang="en-US" sz="2000" dirty="0">
                <a:latin typeface="Courier New" pitchFamily="49" charset="0"/>
              </a:rPr>
              <a:t>	</a:t>
            </a:r>
            <a:r>
              <a:rPr lang="en-US" sz="2000" dirty="0" smtClean="0">
                <a:latin typeface="Courier New" pitchFamily="49" charset="0"/>
              </a:rPr>
              <a:t>      </a:t>
            </a:r>
            <a:r>
              <a:rPr lang="en-US" sz="2000" dirty="0" smtClean="0">
                <a:solidFill>
                  <a:srgbClr val="C00000"/>
                </a:solidFill>
                <a:latin typeface="Courier New" pitchFamily="49" charset="0"/>
              </a:rPr>
              <a:t>// Line 2</a:t>
            </a:r>
            <a:endParaRPr lang="en-US" sz="2000" dirty="0">
              <a:solidFill>
                <a:srgbClr val="C00000"/>
              </a:solidFill>
              <a:latin typeface="Courier New" pitchFamily="49" charset="0"/>
            </a:endParaRPr>
          </a:p>
        </p:txBody>
      </p:sp>
    </p:spTree>
    <p:extLst>
      <p:ext uri="{BB962C8B-B14F-4D97-AF65-F5344CB8AC3E}">
        <p14:creationId xmlns:p14="http://schemas.microsoft.com/office/powerpoint/2010/main" val="3816142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0038" name="Picture 6"/>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52400" y="152400"/>
            <a:ext cx="8305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3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838200"/>
            <a:ext cx="8229600" cy="112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4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133600"/>
            <a:ext cx="2971800"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41"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2590800"/>
            <a:ext cx="8305800"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42"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3581400"/>
            <a:ext cx="3581400"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43"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3962400"/>
            <a:ext cx="77724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44"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953000"/>
            <a:ext cx="28194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0045" name="Picture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5410200"/>
            <a:ext cx="815340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9420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1066" name="Picture 10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54102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1067" name="Picture 10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609600"/>
            <a:ext cx="7162800" cy="192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1068" name="Picture 10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895600"/>
            <a:ext cx="5105400"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1069" name="Picture 10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581400"/>
            <a:ext cx="7696200" cy="195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6338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en-US"/>
              <a:t>Array Initialization</a:t>
            </a:r>
          </a:p>
        </p:txBody>
      </p:sp>
      <p:sp>
        <p:nvSpPr>
          <p:cNvPr id="227331" name="Rectangle 3"/>
          <p:cNvSpPr>
            <a:spLocks noGrp="1" noChangeArrowheads="1"/>
          </p:cNvSpPr>
          <p:nvPr>
            <p:ph type="body" idx="1"/>
          </p:nvPr>
        </p:nvSpPr>
        <p:spPr>
          <a:xfrm>
            <a:off x="685800" y="1828800"/>
            <a:ext cx="8229600" cy="4302125"/>
          </a:xfrm>
        </p:spPr>
        <p:txBody>
          <a:bodyPr/>
          <a:lstStyle/>
          <a:p>
            <a:r>
              <a:rPr lang="en-US" sz="2400"/>
              <a:t>As with simple variables</a:t>
            </a:r>
          </a:p>
          <a:p>
            <a:pPr lvl="1"/>
            <a:r>
              <a:rPr lang="en-US" sz="2200"/>
              <a:t>Arrays can be initialized while they are being declared</a:t>
            </a:r>
          </a:p>
          <a:p>
            <a:r>
              <a:rPr lang="en-US" sz="2400"/>
              <a:t>When initializing arrays while declaring them</a:t>
            </a:r>
          </a:p>
          <a:p>
            <a:pPr lvl="1"/>
            <a:r>
              <a:rPr lang="en-US" sz="2200"/>
              <a:t>Not necessary to specify the size of the array </a:t>
            </a:r>
          </a:p>
          <a:p>
            <a:r>
              <a:rPr lang="en-US" sz="2400"/>
              <a:t>Size of array is determined by the number of initial values in the braces</a:t>
            </a:r>
          </a:p>
          <a:p>
            <a:r>
              <a:rPr lang="en-US" sz="2400"/>
              <a:t>For example:</a:t>
            </a:r>
          </a:p>
          <a:p>
            <a:pPr>
              <a:buFontTx/>
              <a:buNone/>
            </a:pPr>
            <a:r>
              <a:rPr lang="en-US" sz="2000"/>
              <a:t>	</a:t>
            </a:r>
            <a:r>
              <a:rPr lang="en-US" sz="2400">
                <a:solidFill>
                  <a:srgbClr val="3333FF"/>
                </a:solidFill>
                <a:latin typeface="Courier New" pitchFamily="49" charset="0"/>
              </a:rPr>
              <a:t>double</a:t>
            </a:r>
            <a:r>
              <a:rPr lang="en-US" sz="2400">
                <a:latin typeface="Courier New" pitchFamily="49" charset="0"/>
              </a:rPr>
              <a:t> sales[] = {12.25, 32.50, 16.90, 23, </a:t>
            </a:r>
          </a:p>
          <a:p>
            <a:pPr>
              <a:buFontTx/>
              <a:buNone/>
            </a:pPr>
            <a:r>
              <a:rPr lang="en-US" sz="2400">
                <a:latin typeface="Courier New" pitchFamily="49" charset="0"/>
              </a:rPr>
              <a:t>                    45.68};</a:t>
            </a:r>
          </a:p>
        </p:txBody>
      </p:sp>
    </p:spTree>
    <p:extLst>
      <p:ext uri="{BB962C8B-B14F-4D97-AF65-F5344CB8AC3E}">
        <p14:creationId xmlns:p14="http://schemas.microsoft.com/office/powerpoint/2010/main" val="750291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a:t>Partial Initialization</a:t>
            </a:r>
          </a:p>
        </p:txBody>
      </p:sp>
      <p:sp>
        <p:nvSpPr>
          <p:cNvPr id="228355" name="Rectangle 3"/>
          <p:cNvSpPr>
            <a:spLocks noGrp="1" noChangeArrowheads="1"/>
          </p:cNvSpPr>
          <p:nvPr>
            <p:ph type="body" idx="1"/>
          </p:nvPr>
        </p:nvSpPr>
        <p:spPr>
          <a:xfrm>
            <a:off x="685800" y="1676400"/>
            <a:ext cx="8305800" cy="4454525"/>
          </a:xfrm>
        </p:spPr>
        <p:txBody>
          <a:bodyPr/>
          <a:lstStyle/>
          <a:p>
            <a:r>
              <a:rPr lang="en-US" sz="2600"/>
              <a:t>The statement</a:t>
            </a:r>
          </a:p>
          <a:p>
            <a:pPr>
              <a:buFontTx/>
              <a:buNone/>
            </a:pPr>
            <a:r>
              <a:rPr lang="en-US" sz="2600"/>
              <a:t>	</a:t>
            </a:r>
            <a:r>
              <a:rPr lang="en-US" sz="2600">
                <a:solidFill>
                  <a:srgbClr val="3333FF"/>
                </a:solidFill>
                <a:latin typeface="Courier New" pitchFamily="49" charset="0"/>
              </a:rPr>
              <a:t>int</a:t>
            </a:r>
            <a:r>
              <a:rPr lang="en-US" sz="2600">
                <a:latin typeface="Courier New" pitchFamily="49" charset="0"/>
              </a:rPr>
              <a:t> list[10] = {0};</a:t>
            </a:r>
          </a:p>
          <a:p>
            <a:pPr>
              <a:buFontTx/>
              <a:buNone/>
            </a:pPr>
            <a:r>
              <a:rPr lang="en-US" sz="2600"/>
              <a:t>	declares </a:t>
            </a:r>
            <a:r>
              <a:rPr lang="en-US" sz="2600">
                <a:latin typeface="Courier New" pitchFamily="49" charset="0"/>
              </a:rPr>
              <a:t>list</a:t>
            </a:r>
            <a:r>
              <a:rPr lang="en-US" sz="2600"/>
              <a:t> to be an array of </a:t>
            </a:r>
            <a:r>
              <a:rPr lang="en-US" sz="2600">
                <a:latin typeface="Courier New" pitchFamily="49" charset="0"/>
              </a:rPr>
              <a:t>10</a:t>
            </a:r>
            <a:r>
              <a:rPr lang="en-US" sz="2600"/>
              <a:t> components and initializes all components to zero</a:t>
            </a:r>
          </a:p>
          <a:p>
            <a:r>
              <a:rPr lang="en-US" sz="2600"/>
              <a:t>The statement</a:t>
            </a:r>
          </a:p>
          <a:p>
            <a:pPr>
              <a:buFontTx/>
              <a:buNone/>
            </a:pPr>
            <a:r>
              <a:rPr lang="en-US" sz="2600"/>
              <a:t>	</a:t>
            </a:r>
            <a:r>
              <a:rPr lang="en-US" sz="2600">
                <a:solidFill>
                  <a:srgbClr val="3333FF"/>
                </a:solidFill>
                <a:latin typeface="Courier New" pitchFamily="49" charset="0"/>
              </a:rPr>
              <a:t>int </a:t>
            </a:r>
            <a:r>
              <a:rPr lang="en-US" sz="2600">
                <a:latin typeface="Courier New" pitchFamily="49" charset="0"/>
              </a:rPr>
              <a:t>list[10] = {8, 5, 12};</a:t>
            </a:r>
          </a:p>
          <a:p>
            <a:pPr>
              <a:buFontTx/>
              <a:buNone/>
            </a:pPr>
            <a:r>
              <a:rPr lang="en-US" sz="2600"/>
              <a:t>	declares </a:t>
            </a:r>
            <a:r>
              <a:rPr lang="en-US" sz="2600">
                <a:latin typeface="Courier New" pitchFamily="49" charset="0"/>
              </a:rPr>
              <a:t>list</a:t>
            </a:r>
            <a:r>
              <a:rPr lang="en-US" sz="2600"/>
              <a:t> to be an array of </a:t>
            </a:r>
            <a:r>
              <a:rPr lang="en-US" sz="2600">
                <a:latin typeface="Courier New" pitchFamily="49" charset="0"/>
              </a:rPr>
              <a:t>10</a:t>
            </a:r>
            <a:r>
              <a:rPr lang="en-US" sz="2600"/>
              <a:t> components, initializes </a:t>
            </a:r>
            <a:r>
              <a:rPr lang="en-US" sz="2600">
                <a:latin typeface="Courier New" pitchFamily="49" charset="0"/>
              </a:rPr>
              <a:t>list[0]</a:t>
            </a:r>
            <a:r>
              <a:rPr lang="en-US" sz="2600"/>
              <a:t> to </a:t>
            </a:r>
            <a:r>
              <a:rPr lang="en-US" sz="2600">
                <a:latin typeface="Courier New" pitchFamily="49" charset="0"/>
              </a:rPr>
              <a:t>8</a:t>
            </a:r>
            <a:r>
              <a:rPr lang="en-US" sz="2600"/>
              <a:t>, </a:t>
            </a:r>
            <a:r>
              <a:rPr lang="en-US" sz="2600">
                <a:latin typeface="Courier New" pitchFamily="49" charset="0"/>
              </a:rPr>
              <a:t>list[1]</a:t>
            </a:r>
            <a:r>
              <a:rPr lang="en-US" sz="2600"/>
              <a:t> to </a:t>
            </a:r>
            <a:r>
              <a:rPr lang="en-US" sz="2600">
                <a:latin typeface="Courier New" pitchFamily="49" charset="0"/>
              </a:rPr>
              <a:t>5</a:t>
            </a:r>
            <a:r>
              <a:rPr lang="en-US" sz="2600"/>
              <a:t>, </a:t>
            </a:r>
            <a:r>
              <a:rPr lang="en-US" sz="2600">
                <a:latin typeface="Courier New" pitchFamily="49" charset="0"/>
              </a:rPr>
              <a:t>list[2]</a:t>
            </a:r>
            <a:r>
              <a:rPr lang="en-US" sz="2600"/>
              <a:t> to </a:t>
            </a:r>
            <a:r>
              <a:rPr lang="en-US" sz="2600">
                <a:latin typeface="Courier New" pitchFamily="49" charset="0"/>
              </a:rPr>
              <a:t>12</a:t>
            </a:r>
            <a:r>
              <a:rPr lang="en-US" sz="2600"/>
              <a:t> and all other components are initialized to </a:t>
            </a:r>
            <a:r>
              <a:rPr lang="en-US" sz="2600">
                <a:latin typeface="Courier New" pitchFamily="49" charset="0"/>
              </a:rPr>
              <a:t>0</a:t>
            </a:r>
          </a:p>
        </p:txBody>
      </p:sp>
    </p:spTree>
    <p:extLst>
      <p:ext uri="{BB962C8B-B14F-4D97-AF65-F5344CB8AC3E}">
        <p14:creationId xmlns:p14="http://schemas.microsoft.com/office/powerpoint/2010/main" val="2382496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en-US"/>
              <a:t>Partial Initialization (continued)</a:t>
            </a:r>
          </a:p>
        </p:txBody>
      </p:sp>
      <p:sp>
        <p:nvSpPr>
          <p:cNvPr id="229379" name="Rectangle 3"/>
          <p:cNvSpPr>
            <a:spLocks noGrp="1" noChangeArrowheads="1"/>
          </p:cNvSpPr>
          <p:nvPr>
            <p:ph type="body" idx="1"/>
          </p:nvPr>
        </p:nvSpPr>
        <p:spPr>
          <a:xfrm>
            <a:off x="838200" y="1752600"/>
            <a:ext cx="8077200" cy="4495800"/>
          </a:xfrm>
        </p:spPr>
        <p:txBody>
          <a:bodyPr/>
          <a:lstStyle/>
          <a:p>
            <a:r>
              <a:rPr lang="en-US" sz="2400"/>
              <a:t>The statement </a:t>
            </a:r>
          </a:p>
          <a:p>
            <a:pPr>
              <a:buFontTx/>
              <a:buNone/>
            </a:pPr>
            <a:r>
              <a:rPr lang="en-US" sz="2000"/>
              <a:t>	</a:t>
            </a:r>
            <a:r>
              <a:rPr lang="en-US" sz="2000">
                <a:solidFill>
                  <a:srgbClr val="3333FF"/>
                </a:solidFill>
                <a:latin typeface="Courier New" pitchFamily="49" charset="0"/>
              </a:rPr>
              <a:t>int</a:t>
            </a:r>
            <a:r>
              <a:rPr lang="en-US" sz="2000">
                <a:latin typeface="Courier New" pitchFamily="49" charset="0"/>
              </a:rPr>
              <a:t> list[] = {5, 6, 3};</a:t>
            </a:r>
          </a:p>
          <a:p>
            <a:pPr lvl="1">
              <a:buFont typeface="Arial" charset="0"/>
              <a:buNone/>
            </a:pPr>
            <a:r>
              <a:rPr lang="en-US" sz="2200"/>
              <a:t>declares </a:t>
            </a:r>
            <a:r>
              <a:rPr lang="en-US" sz="2200">
                <a:latin typeface="Courier New" pitchFamily="49" charset="0"/>
              </a:rPr>
              <a:t>list</a:t>
            </a:r>
            <a:r>
              <a:rPr lang="en-US" sz="2200"/>
              <a:t> to be an array of </a:t>
            </a:r>
            <a:r>
              <a:rPr lang="en-US" sz="2200">
                <a:latin typeface="Courier New" pitchFamily="49" charset="0"/>
              </a:rPr>
              <a:t>3</a:t>
            </a:r>
            <a:r>
              <a:rPr lang="en-US" sz="2200"/>
              <a:t> components and</a:t>
            </a:r>
          </a:p>
          <a:p>
            <a:pPr lvl="1">
              <a:buFont typeface="Arial" charset="0"/>
              <a:buNone/>
            </a:pPr>
            <a:r>
              <a:rPr lang="en-US" sz="2200"/>
              <a:t>initializes </a:t>
            </a:r>
            <a:r>
              <a:rPr lang="en-US" sz="2200">
                <a:latin typeface="Courier New" pitchFamily="49" charset="0"/>
              </a:rPr>
              <a:t>list[0]</a:t>
            </a:r>
            <a:r>
              <a:rPr lang="en-US" sz="2200"/>
              <a:t> to </a:t>
            </a:r>
            <a:r>
              <a:rPr lang="en-US" sz="2200">
                <a:latin typeface="Courier New" pitchFamily="49" charset="0"/>
              </a:rPr>
              <a:t>5</a:t>
            </a:r>
            <a:r>
              <a:rPr lang="en-US" sz="2200"/>
              <a:t>, </a:t>
            </a:r>
            <a:r>
              <a:rPr lang="en-US" sz="2200">
                <a:latin typeface="Courier New" pitchFamily="49" charset="0"/>
              </a:rPr>
              <a:t>list[1]</a:t>
            </a:r>
            <a:r>
              <a:rPr lang="en-US" sz="2200"/>
              <a:t> to </a:t>
            </a:r>
            <a:r>
              <a:rPr lang="en-US" sz="2200">
                <a:latin typeface="Courier New" pitchFamily="49" charset="0"/>
              </a:rPr>
              <a:t>6</a:t>
            </a:r>
            <a:r>
              <a:rPr lang="en-US" sz="2200"/>
              <a:t>, and </a:t>
            </a:r>
            <a:r>
              <a:rPr lang="en-US" sz="2200">
                <a:latin typeface="Courier New" pitchFamily="49" charset="0"/>
              </a:rPr>
              <a:t>list[2]</a:t>
            </a:r>
            <a:r>
              <a:rPr lang="en-US" sz="2200"/>
              <a:t> to </a:t>
            </a:r>
            <a:r>
              <a:rPr lang="en-US" sz="2200">
                <a:latin typeface="Courier New" pitchFamily="49" charset="0"/>
              </a:rPr>
              <a:t>3</a:t>
            </a:r>
          </a:p>
          <a:p>
            <a:r>
              <a:rPr lang="en-US" sz="2400"/>
              <a:t>The statement</a:t>
            </a:r>
          </a:p>
          <a:p>
            <a:pPr>
              <a:buFontTx/>
              <a:buNone/>
            </a:pPr>
            <a:r>
              <a:rPr lang="en-US" sz="2000"/>
              <a:t>	</a:t>
            </a:r>
            <a:r>
              <a:rPr lang="en-US" sz="2000">
                <a:solidFill>
                  <a:srgbClr val="3333FF"/>
                </a:solidFill>
                <a:latin typeface="Courier New" pitchFamily="49" charset="0"/>
              </a:rPr>
              <a:t>int</a:t>
            </a:r>
            <a:r>
              <a:rPr lang="en-US" sz="2000">
                <a:latin typeface="Courier New" pitchFamily="49" charset="0"/>
              </a:rPr>
              <a:t> list[25]= {4, 7};</a:t>
            </a:r>
          </a:p>
          <a:p>
            <a:pPr lvl="1">
              <a:buFont typeface="Arial" charset="0"/>
              <a:buNone/>
            </a:pPr>
            <a:r>
              <a:rPr lang="en-US" sz="2200"/>
              <a:t>declares </a:t>
            </a:r>
            <a:r>
              <a:rPr lang="en-US" sz="2200">
                <a:latin typeface="Courier New" pitchFamily="49" charset="0"/>
              </a:rPr>
              <a:t>list</a:t>
            </a:r>
            <a:r>
              <a:rPr lang="en-US" sz="2200"/>
              <a:t> to be an array of </a:t>
            </a:r>
            <a:r>
              <a:rPr lang="en-US" sz="2200">
                <a:latin typeface="Courier New" pitchFamily="49" charset="0"/>
              </a:rPr>
              <a:t>25</a:t>
            </a:r>
            <a:r>
              <a:rPr lang="en-US" sz="2200"/>
              <a:t> components</a:t>
            </a:r>
          </a:p>
          <a:p>
            <a:pPr lvl="1"/>
            <a:r>
              <a:rPr lang="en-US" sz="2200"/>
              <a:t>The first two components are initialized to </a:t>
            </a:r>
            <a:r>
              <a:rPr lang="en-US" sz="2200">
                <a:latin typeface="Courier New" pitchFamily="49" charset="0"/>
              </a:rPr>
              <a:t>4</a:t>
            </a:r>
            <a:r>
              <a:rPr lang="en-US" sz="2200"/>
              <a:t> and </a:t>
            </a:r>
            <a:r>
              <a:rPr lang="en-US" sz="2200">
                <a:latin typeface="Courier New" pitchFamily="49" charset="0"/>
              </a:rPr>
              <a:t>7</a:t>
            </a:r>
            <a:r>
              <a:rPr lang="en-US" sz="2200"/>
              <a:t> respectively</a:t>
            </a:r>
          </a:p>
          <a:p>
            <a:pPr lvl="1"/>
            <a:r>
              <a:rPr lang="en-US" sz="2200"/>
              <a:t>All other components are initialized to </a:t>
            </a:r>
            <a:r>
              <a:rPr lang="en-US" sz="2200">
                <a:latin typeface="Courier New" pitchFamily="49" charset="0"/>
              </a:rPr>
              <a:t>0</a:t>
            </a:r>
            <a:endParaRPr lang="en-US" sz="2000">
              <a:latin typeface="Courier New" pitchFamily="49" charset="0"/>
            </a:endParaRPr>
          </a:p>
        </p:txBody>
      </p:sp>
    </p:spTree>
    <p:extLst>
      <p:ext uri="{BB962C8B-B14F-4D97-AF65-F5344CB8AC3E}">
        <p14:creationId xmlns:p14="http://schemas.microsoft.com/office/powerpoint/2010/main" val="1449686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en-US" sz="4000"/>
              <a:t>Restrictions on Array Processing</a:t>
            </a:r>
          </a:p>
        </p:txBody>
      </p:sp>
      <p:sp>
        <p:nvSpPr>
          <p:cNvPr id="230403" name="Rectangle 3"/>
          <p:cNvSpPr>
            <a:spLocks noGrp="1" noChangeArrowheads="1"/>
          </p:cNvSpPr>
          <p:nvPr>
            <p:ph type="body" idx="1"/>
          </p:nvPr>
        </p:nvSpPr>
        <p:spPr>
          <a:xfrm>
            <a:off x="838200" y="2514600"/>
            <a:ext cx="7772400" cy="609600"/>
          </a:xfrm>
        </p:spPr>
        <p:txBody>
          <a:bodyPr/>
          <a:lstStyle/>
          <a:p>
            <a:pPr>
              <a:buFontTx/>
              <a:buNone/>
            </a:pPr>
            <a:r>
              <a:rPr lang="en-US"/>
              <a:t>Assignment does not work with arrays</a:t>
            </a:r>
          </a:p>
        </p:txBody>
      </p:sp>
      <p:pic>
        <p:nvPicPr>
          <p:cNvPr id="2304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76400"/>
            <a:ext cx="769620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04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429000"/>
            <a:ext cx="62484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0406" name="Rectangle 6"/>
          <p:cNvSpPr>
            <a:spLocks noChangeArrowheads="1"/>
          </p:cNvSpPr>
          <p:nvPr/>
        </p:nvSpPr>
        <p:spPr bwMode="auto">
          <a:xfrm>
            <a:off x="457200" y="42672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rgbClr val="000066"/>
              </a:buClr>
            </a:pPr>
            <a:r>
              <a:rPr lang="en-US" sz="2400"/>
              <a:t>	In order to copy one array into another array we must copy component-wise</a:t>
            </a:r>
          </a:p>
        </p:txBody>
      </p:sp>
      <p:pic>
        <p:nvPicPr>
          <p:cNvPr id="23040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029200"/>
            <a:ext cx="7848600" cy="102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3854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normAutofit fontScale="90000"/>
          </a:bodyPr>
          <a:lstStyle/>
          <a:p>
            <a:r>
              <a:rPr lang="en-US" sz="4000"/>
              <a:t>Restrictions on Array Processing </a:t>
            </a:r>
            <a:r>
              <a:rPr lang="en-US" sz="3800"/>
              <a:t>(continued)</a:t>
            </a:r>
          </a:p>
        </p:txBody>
      </p:sp>
      <p:pic>
        <p:nvPicPr>
          <p:cNvPr id="2314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52600"/>
            <a:ext cx="58674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14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00400"/>
            <a:ext cx="7239000" cy="80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5217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ct val="100000"/>
              </a:spcBef>
            </a:pPr>
            <a:r>
              <a:rPr lang="en-US" u="sng" dirty="0"/>
              <a:t>Character array</a:t>
            </a:r>
            <a:r>
              <a:rPr lang="en-US" dirty="0"/>
              <a:t> - an array whose components are of type char</a:t>
            </a:r>
          </a:p>
          <a:p>
            <a:pPr>
              <a:spcBef>
                <a:spcPct val="100000"/>
              </a:spcBef>
            </a:pPr>
            <a:r>
              <a:rPr lang="en-US" u="sng" dirty="0"/>
              <a:t>String</a:t>
            </a:r>
            <a:r>
              <a:rPr lang="en-US" dirty="0"/>
              <a:t> - a sequence of zero or more characters enclosed in double quote marks</a:t>
            </a:r>
          </a:p>
          <a:p>
            <a:pPr>
              <a:spcBef>
                <a:spcPct val="100000"/>
              </a:spcBef>
            </a:pPr>
            <a:r>
              <a:rPr lang="en-US" dirty="0" smtClean="0"/>
              <a:t>C++ </a:t>
            </a:r>
            <a:r>
              <a:rPr lang="en-US" dirty="0"/>
              <a:t>stings are null terminated (‘\0’)</a:t>
            </a:r>
          </a:p>
          <a:p>
            <a:pPr>
              <a:spcBef>
                <a:spcPct val="100000"/>
              </a:spcBef>
            </a:pPr>
            <a:r>
              <a:rPr lang="en-US" dirty="0"/>
              <a:t>The last character in a string is the null character</a:t>
            </a:r>
          </a:p>
          <a:p>
            <a:endParaRPr lang="en-US" dirty="0"/>
          </a:p>
        </p:txBody>
      </p:sp>
      <p:sp>
        <p:nvSpPr>
          <p:cNvPr id="3" name="Title 2"/>
          <p:cNvSpPr>
            <a:spLocks noGrp="1"/>
          </p:cNvSpPr>
          <p:nvPr>
            <p:ph type="title"/>
          </p:nvPr>
        </p:nvSpPr>
        <p:spPr/>
        <p:txBody>
          <a:bodyPr/>
          <a:lstStyle/>
          <a:p>
            <a:r>
              <a:rPr lang="en-US" dirty="0"/>
              <a:t>Strings (Character Arrays)</a:t>
            </a:r>
          </a:p>
        </p:txBody>
      </p:sp>
    </p:spTree>
    <p:extLst>
      <p:ext uri="{BB962C8B-B14F-4D97-AF65-F5344CB8AC3E}">
        <p14:creationId xmlns:p14="http://schemas.microsoft.com/office/powerpoint/2010/main" val="1553888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pPr algn="just"/>
            <a:r>
              <a:rPr lang="en-US" dirty="0" smtClean="0"/>
              <a:t>An array is a consecutive group of memory locations that all have the same type and sane name.</a:t>
            </a:r>
          </a:p>
          <a:p>
            <a:pPr algn="just"/>
            <a:r>
              <a:rPr lang="en-US" dirty="0" smtClean="0"/>
              <a:t>Declaring an array:</a:t>
            </a:r>
          </a:p>
          <a:p>
            <a:pPr marL="109728" indent="0" algn="just">
              <a:buNone/>
            </a:pPr>
            <a:r>
              <a:rPr lang="en-US" dirty="0" smtClean="0">
                <a:solidFill>
                  <a:srgbClr val="C00000"/>
                </a:solidFill>
              </a:rPr>
              <a:t>            </a:t>
            </a:r>
            <a:r>
              <a:rPr lang="en-US" dirty="0">
                <a:solidFill>
                  <a:srgbClr val="C00000"/>
                </a:solidFill>
              </a:rPr>
              <a:t>type </a:t>
            </a:r>
            <a:r>
              <a:rPr lang="en-US" dirty="0" err="1"/>
              <a:t>arrayName</a:t>
            </a:r>
            <a:r>
              <a:rPr lang="en-US" dirty="0"/>
              <a:t> [ </a:t>
            </a:r>
            <a:r>
              <a:rPr lang="en-US" dirty="0" err="1">
                <a:solidFill>
                  <a:srgbClr val="C00000"/>
                </a:solidFill>
              </a:rPr>
              <a:t>arraySize</a:t>
            </a:r>
            <a:r>
              <a:rPr lang="en-US" dirty="0"/>
              <a:t> </a:t>
            </a:r>
            <a:r>
              <a:rPr lang="en-US" dirty="0" smtClean="0"/>
              <a:t>];</a:t>
            </a:r>
          </a:p>
          <a:p>
            <a:pPr marL="109728" indent="0" algn="just">
              <a:buNone/>
            </a:pPr>
            <a:r>
              <a:rPr lang="en-US" dirty="0"/>
              <a:t>The </a:t>
            </a:r>
            <a:r>
              <a:rPr lang="en-US" b="1" dirty="0" err="1">
                <a:solidFill>
                  <a:srgbClr val="C00000"/>
                </a:solidFill>
              </a:rPr>
              <a:t>arraySize</a:t>
            </a:r>
            <a:r>
              <a:rPr lang="en-US" dirty="0">
                <a:solidFill>
                  <a:srgbClr val="C00000"/>
                </a:solidFill>
              </a:rPr>
              <a:t> </a:t>
            </a:r>
            <a:r>
              <a:rPr lang="en-US" dirty="0"/>
              <a:t>must be an integer constant greater than zero and </a:t>
            </a:r>
            <a:r>
              <a:rPr lang="en-US" b="1" dirty="0">
                <a:solidFill>
                  <a:srgbClr val="C00000"/>
                </a:solidFill>
              </a:rPr>
              <a:t>type</a:t>
            </a:r>
            <a:r>
              <a:rPr lang="en-US" dirty="0"/>
              <a:t> can be any valid C++ data type</a:t>
            </a:r>
            <a:endParaRPr lang="en-US" dirty="0" smtClean="0"/>
          </a:p>
          <a:p>
            <a:pPr marL="109728" indent="0" algn="just">
              <a:buNone/>
            </a:pPr>
            <a:endParaRPr lang="en-US" dirty="0"/>
          </a:p>
        </p:txBody>
      </p:sp>
      <p:sp>
        <p:nvSpPr>
          <p:cNvPr id="3" name="Title 2"/>
          <p:cNvSpPr>
            <a:spLocks noGrp="1"/>
          </p:cNvSpPr>
          <p:nvPr>
            <p:ph type="title"/>
          </p:nvPr>
        </p:nvSpPr>
        <p:spPr/>
        <p:txBody>
          <a:bodyPr/>
          <a:lstStyle/>
          <a:p>
            <a:r>
              <a:rPr lang="en-US" dirty="0" smtClean="0"/>
              <a:t>Definition </a:t>
            </a:r>
            <a:endParaRPr lang="en-US" dirty="0"/>
          </a:p>
        </p:txBody>
      </p:sp>
    </p:spTree>
    <p:extLst>
      <p:ext uri="{BB962C8B-B14F-4D97-AF65-F5344CB8AC3E}">
        <p14:creationId xmlns:p14="http://schemas.microsoft.com/office/powerpoint/2010/main" val="3128188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normAutofit fontScale="90000"/>
          </a:bodyPr>
          <a:lstStyle/>
          <a:p>
            <a:r>
              <a:rPr lang="en-US" dirty="0" smtClean="0"/>
              <a:t>Strings </a:t>
            </a:r>
            <a:r>
              <a:rPr lang="en-US" dirty="0"/>
              <a:t>(Character Arrays) (continued)</a:t>
            </a:r>
          </a:p>
        </p:txBody>
      </p:sp>
      <p:sp>
        <p:nvSpPr>
          <p:cNvPr id="235523" name="Rectangle 3"/>
          <p:cNvSpPr>
            <a:spLocks noGrp="1" noChangeArrowheads="1"/>
          </p:cNvSpPr>
          <p:nvPr>
            <p:ph type="body" idx="1"/>
          </p:nvPr>
        </p:nvSpPr>
        <p:spPr/>
        <p:txBody>
          <a:bodyPr/>
          <a:lstStyle/>
          <a:p>
            <a:pPr>
              <a:spcBef>
                <a:spcPct val="80000"/>
              </a:spcBef>
            </a:pPr>
            <a:r>
              <a:rPr lang="en-US"/>
              <a:t>There is a difference between </a:t>
            </a:r>
            <a:r>
              <a:rPr lang="en-US">
                <a:latin typeface="Courier New" pitchFamily="49" charset="0"/>
              </a:rPr>
              <a:t>'A'</a:t>
            </a:r>
            <a:r>
              <a:rPr lang="en-US"/>
              <a:t> and </a:t>
            </a:r>
            <a:r>
              <a:rPr lang="en-US">
                <a:latin typeface="Courier New" pitchFamily="49" charset="0"/>
              </a:rPr>
              <a:t>"A"</a:t>
            </a:r>
          </a:p>
          <a:p>
            <a:pPr lvl="1">
              <a:spcBef>
                <a:spcPct val="80000"/>
              </a:spcBef>
            </a:pPr>
            <a:r>
              <a:rPr lang="en-US">
                <a:latin typeface="Courier New" pitchFamily="49" charset="0"/>
              </a:rPr>
              <a:t>'A'</a:t>
            </a:r>
            <a:r>
              <a:rPr lang="en-US"/>
              <a:t> is the character </a:t>
            </a:r>
            <a:r>
              <a:rPr lang="en-US">
                <a:latin typeface="Courier New" pitchFamily="49" charset="0"/>
              </a:rPr>
              <a:t>A</a:t>
            </a:r>
            <a:r>
              <a:rPr lang="en-US"/>
              <a:t> </a:t>
            </a:r>
          </a:p>
          <a:p>
            <a:pPr lvl="1">
              <a:spcBef>
                <a:spcPct val="80000"/>
              </a:spcBef>
            </a:pPr>
            <a:r>
              <a:rPr lang="en-US">
                <a:latin typeface="Courier New" pitchFamily="49" charset="0"/>
              </a:rPr>
              <a:t>"A"</a:t>
            </a:r>
            <a:r>
              <a:rPr lang="en-US"/>
              <a:t> is the string </a:t>
            </a:r>
            <a:r>
              <a:rPr lang="en-US">
                <a:latin typeface="Courier New" pitchFamily="49" charset="0"/>
              </a:rPr>
              <a:t>A</a:t>
            </a:r>
            <a:r>
              <a:rPr lang="en-US"/>
              <a:t> </a:t>
            </a:r>
          </a:p>
          <a:p>
            <a:pPr>
              <a:spcBef>
                <a:spcPct val="80000"/>
              </a:spcBef>
            </a:pPr>
            <a:r>
              <a:rPr lang="en-US"/>
              <a:t>Because strings are null terminated, </a:t>
            </a:r>
            <a:r>
              <a:rPr lang="en-US">
                <a:latin typeface="Courier New" pitchFamily="49" charset="0"/>
              </a:rPr>
              <a:t>"A"</a:t>
            </a:r>
            <a:r>
              <a:rPr lang="en-US"/>
              <a:t> represents two characters, </a:t>
            </a:r>
            <a:r>
              <a:rPr lang="en-US">
                <a:latin typeface="Courier New" pitchFamily="49" charset="0"/>
              </a:rPr>
              <a:t>'A'</a:t>
            </a:r>
            <a:r>
              <a:rPr lang="en-US"/>
              <a:t> and </a:t>
            </a:r>
            <a:r>
              <a:rPr lang="en-US">
                <a:latin typeface="Courier New" pitchFamily="49" charset="0"/>
              </a:rPr>
              <a:t>'\0‘</a:t>
            </a:r>
          </a:p>
          <a:p>
            <a:pPr>
              <a:spcBef>
                <a:spcPct val="80000"/>
              </a:spcBef>
            </a:pPr>
            <a:r>
              <a:rPr lang="en-US"/>
              <a:t>Similarly, </a:t>
            </a:r>
            <a:r>
              <a:rPr lang="en-US">
                <a:latin typeface="Courier New" pitchFamily="49" charset="0"/>
              </a:rPr>
              <a:t>"Hello"</a:t>
            </a:r>
            <a:r>
              <a:rPr lang="en-US"/>
              <a:t> contains six characters, </a:t>
            </a:r>
            <a:r>
              <a:rPr lang="en-US">
                <a:latin typeface="Courier New" pitchFamily="49" charset="0"/>
              </a:rPr>
              <a:t>'H'</a:t>
            </a:r>
            <a:r>
              <a:rPr lang="en-US"/>
              <a:t>, </a:t>
            </a:r>
            <a:r>
              <a:rPr lang="en-US">
                <a:latin typeface="Courier New" pitchFamily="49" charset="0"/>
              </a:rPr>
              <a:t>'e'</a:t>
            </a:r>
            <a:r>
              <a:rPr lang="en-US"/>
              <a:t>, </a:t>
            </a:r>
            <a:r>
              <a:rPr lang="en-US">
                <a:latin typeface="Courier New" pitchFamily="49" charset="0"/>
              </a:rPr>
              <a:t>'l'</a:t>
            </a:r>
            <a:r>
              <a:rPr lang="en-US"/>
              <a:t>,</a:t>
            </a:r>
            <a:r>
              <a:rPr lang="en-US">
                <a:latin typeface="Courier New" pitchFamily="49" charset="0"/>
              </a:rPr>
              <a:t> 'l'</a:t>
            </a:r>
            <a:r>
              <a:rPr lang="en-US"/>
              <a:t>, </a:t>
            </a:r>
            <a:r>
              <a:rPr lang="en-US">
                <a:latin typeface="Courier New" pitchFamily="49" charset="0"/>
              </a:rPr>
              <a:t>'o'</a:t>
            </a:r>
            <a:r>
              <a:rPr lang="en-US"/>
              <a:t>, and </a:t>
            </a:r>
            <a:r>
              <a:rPr lang="en-US">
                <a:latin typeface="Courier New" pitchFamily="49" charset="0"/>
              </a:rPr>
              <a:t>'\0'</a:t>
            </a:r>
          </a:p>
          <a:p>
            <a:endParaRPr lang="en-US"/>
          </a:p>
        </p:txBody>
      </p:sp>
    </p:spTree>
    <p:extLst>
      <p:ext uri="{BB962C8B-B14F-4D97-AF65-F5344CB8AC3E}">
        <p14:creationId xmlns:p14="http://schemas.microsoft.com/office/powerpoint/2010/main" val="3142372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normAutofit fontScale="90000"/>
          </a:bodyPr>
          <a:lstStyle/>
          <a:p>
            <a:r>
              <a:rPr lang="en-US" dirty="0" smtClean="0"/>
              <a:t>Strings </a:t>
            </a:r>
            <a:r>
              <a:rPr lang="en-US" dirty="0"/>
              <a:t>(Character Arrays) (continued)</a:t>
            </a:r>
          </a:p>
        </p:txBody>
      </p:sp>
      <p:sp>
        <p:nvSpPr>
          <p:cNvPr id="237571" name="Rectangle 3"/>
          <p:cNvSpPr>
            <a:spLocks noGrp="1" noChangeArrowheads="1"/>
          </p:cNvSpPr>
          <p:nvPr>
            <p:ph type="body" idx="1"/>
          </p:nvPr>
        </p:nvSpPr>
        <p:spPr/>
        <p:txBody>
          <a:bodyPr/>
          <a:lstStyle/>
          <a:p>
            <a:r>
              <a:rPr lang="en-US" dirty="0"/>
              <a:t>Consider the statement</a:t>
            </a:r>
          </a:p>
          <a:p>
            <a:pPr>
              <a:buFontTx/>
              <a:buNone/>
            </a:pPr>
            <a:r>
              <a:rPr lang="en-US" sz="2400" dirty="0"/>
              <a:t>		</a:t>
            </a:r>
            <a:r>
              <a:rPr lang="en-US" sz="2400" dirty="0">
                <a:solidFill>
                  <a:srgbClr val="3333FF"/>
                </a:solidFill>
                <a:latin typeface="Courier New" pitchFamily="49" charset="0"/>
              </a:rPr>
              <a:t>char</a:t>
            </a:r>
            <a:r>
              <a:rPr lang="en-US" sz="2400" dirty="0">
                <a:latin typeface="Courier New" pitchFamily="49" charset="0"/>
              </a:rPr>
              <a:t> name[16];</a:t>
            </a:r>
            <a:endParaRPr lang="en-US" dirty="0">
              <a:latin typeface="Courier New" pitchFamily="49" charset="0"/>
            </a:endParaRPr>
          </a:p>
          <a:p>
            <a:r>
              <a:rPr lang="en-US" smtClean="0"/>
              <a:t>Because </a:t>
            </a:r>
            <a:r>
              <a:rPr lang="en-US"/>
              <a:t>strings are null terminated and name has sixteen components</a:t>
            </a:r>
          </a:p>
          <a:p>
            <a:pPr lvl="1"/>
            <a:r>
              <a:rPr lang="en-US" dirty="0"/>
              <a:t>the largest string that can be stored in name is </a:t>
            </a:r>
            <a:r>
              <a:rPr lang="en-US" dirty="0">
                <a:latin typeface="Courier New" pitchFamily="49" charset="0"/>
              </a:rPr>
              <a:t>15</a:t>
            </a:r>
          </a:p>
          <a:p>
            <a:r>
              <a:rPr lang="en-US" dirty="0"/>
              <a:t>If you store a string of length, say 10 in </a:t>
            </a:r>
            <a:r>
              <a:rPr lang="en-US" dirty="0">
                <a:latin typeface="Courier New" pitchFamily="49" charset="0"/>
              </a:rPr>
              <a:t>name</a:t>
            </a:r>
          </a:p>
          <a:p>
            <a:pPr lvl="1"/>
            <a:r>
              <a:rPr lang="en-US" dirty="0"/>
              <a:t>the first 11 components of </a:t>
            </a:r>
            <a:r>
              <a:rPr lang="en-US" sz="2800" dirty="0">
                <a:latin typeface="Courier New" pitchFamily="49" charset="0"/>
              </a:rPr>
              <a:t>name</a:t>
            </a:r>
            <a:r>
              <a:rPr lang="en-US" dirty="0"/>
              <a:t> are used and the last 5 are left unused</a:t>
            </a:r>
          </a:p>
        </p:txBody>
      </p:sp>
    </p:spTree>
    <p:extLst>
      <p:ext uri="{BB962C8B-B14F-4D97-AF65-F5344CB8AC3E}">
        <p14:creationId xmlns:p14="http://schemas.microsoft.com/office/powerpoint/2010/main" val="1440923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normAutofit fontScale="90000"/>
          </a:bodyPr>
          <a:lstStyle/>
          <a:p>
            <a:r>
              <a:rPr lang="en-US" dirty="0" smtClean="0"/>
              <a:t>Strings </a:t>
            </a:r>
            <a:r>
              <a:rPr lang="en-US" dirty="0"/>
              <a:t>(Character Arrays) (continued)</a:t>
            </a:r>
          </a:p>
        </p:txBody>
      </p:sp>
      <p:sp>
        <p:nvSpPr>
          <p:cNvPr id="238595" name="Rectangle 3"/>
          <p:cNvSpPr>
            <a:spLocks noGrp="1" noChangeArrowheads="1"/>
          </p:cNvSpPr>
          <p:nvPr>
            <p:ph type="body" idx="1"/>
          </p:nvPr>
        </p:nvSpPr>
        <p:spPr/>
        <p:txBody>
          <a:bodyPr/>
          <a:lstStyle/>
          <a:p>
            <a:pPr algn="just">
              <a:spcBef>
                <a:spcPct val="40000"/>
              </a:spcBef>
            </a:pPr>
            <a:r>
              <a:rPr lang="en-US" dirty="0"/>
              <a:t>The statement</a:t>
            </a:r>
          </a:p>
          <a:p>
            <a:pPr algn="just">
              <a:spcBef>
                <a:spcPct val="40000"/>
              </a:spcBef>
              <a:buFontTx/>
              <a:buNone/>
            </a:pPr>
            <a:r>
              <a:rPr lang="en-US" sz="2400" dirty="0"/>
              <a:t>		</a:t>
            </a:r>
            <a:r>
              <a:rPr lang="en-US" sz="2400" dirty="0">
                <a:solidFill>
                  <a:srgbClr val="3333FF"/>
                </a:solidFill>
                <a:latin typeface="Courier New" pitchFamily="49" charset="0"/>
              </a:rPr>
              <a:t>char</a:t>
            </a:r>
            <a:r>
              <a:rPr lang="en-US" sz="2400" dirty="0">
                <a:latin typeface="Courier New" pitchFamily="49" charset="0"/>
              </a:rPr>
              <a:t> name[16] = "John";</a:t>
            </a:r>
          </a:p>
          <a:p>
            <a:pPr algn="just">
              <a:spcBef>
                <a:spcPct val="40000"/>
              </a:spcBef>
              <a:buFontTx/>
              <a:buNone/>
            </a:pPr>
            <a:r>
              <a:rPr lang="en-US" sz="2400" dirty="0"/>
              <a:t>	</a:t>
            </a:r>
            <a:r>
              <a:rPr lang="en-US" dirty="0"/>
              <a:t>declares a string variable </a:t>
            </a:r>
            <a:r>
              <a:rPr lang="en-US" dirty="0">
                <a:latin typeface="Courier New" pitchFamily="49" charset="0"/>
              </a:rPr>
              <a:t>name</a:t>
            </a:r>
            <a:r>
              <a:rPr lang="en-US" dirty="0"/>
              <a:t> of length 16 and stores </a:t>
            </a:r>
            <a:r>
              <a:rPr lang="en-US" dirty="0">
                <a:latin typeface="Courier New" pitchFamily="49" charset="0"/>
              </a:rPr>
              <a:t>"John"</a:t>
            </a:r>
            <a:r>
              <a:rPr lang="en-US" dirty="0"/>
              <a:t> in it</a:t>
            </a:r>
            <a:endParaRPr lang="en-US" sz="2400" dirty="0"/>
          </a:p>
          <a:p>
            <a:pPr algn="just">
              <a:spcBef>
                <a:spcPct val="40000"/>
              </a:spcBef>
            </a:pPr>
            <a:r>
              <a:rPr lang="en-US" dirty="0"/>
              <a:t>The statement</a:t>
            </a:r>
          </a:p>
          <a:p>
            <a:pPr algn="just">
              <a:spcBef>
                <a:spcPct val="40000"/>
              </a:spcBef>
              <a:buFontTx/>
              <a:buNone/>
            </a:pPr>
            <a:r>
              <a:rPr lang="en-US" sz="2400" dirty="0"/>
              <a:t>		</a:t>
            </a:r>
            <a:r>
              <a:rPr lang="en-US" sz="2400" dirty="0">
                <a:solidFill>
                  <a:srgbClr val="3333FF"/>
                </a:solidFill>
                <a:latin typeface="Courier New" pitchFamily="49" charset="0"/>
              </a:rPr>
              <a:t>char</a:t>
            </a:r>
            <a:r>
              <a:rPr lang="en-US" sz="2400" dirty="0">
                <a:latin typeface="Courier New" pitchFamily="49" charset="0"/>
              </a:rPr>
              <a:t> name[] = "John";</a:t>
            </a:r>
          </a:p>
          <a:p>
            <a:pPr algn="just">
              <a:spcBef>
                <a:spcPct val="40000"/>
              </a:spcBef>
              <a:buFontTx/>
              <a:buNone/>
            </a:pPr>
            <a:r>
              <a:rPr lang="en-US" dirty="0"/>
              <a:t>	declares a string variable name of length 5 and stores </a:t>
            </a:r>
            <a:r>
              <a:rPr lang="en-US" dirty="0">
                <a:latin typeface="Courier New" pitchFamily="49" charset="0"/>
              </a:rPr>
              <a:t>"John"</a:t>
            </a:r>
            <a:r>
              <a:rPr lang="en-US" dirty="0"/>
              <a:t> in it</a:t>
            </a:r>
          </a:p>
        </p:txBody>
      </p:sp>
    </p:spTree>
    <p:extLst>
      <p:ext uri="{BB962C8B-B14F-4D97-AF65-F5344CB8AC3E}">
        <p14:creationId xmlns:p14="http://schemas.microsoft.com/office/powerpoint/2010/main" val="3693382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6182" name="Picture 6" descr="C09T001"/>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04800" y="762000"/>
            <a:ext cx="8229600" cy="3760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047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C++ passes arrays to functions by reference.</a:t>
            </a:r>
          </a:p>
          <a:p>
            <a:pPr algn="just"/>
            <a:r>
              <a:rPr lang="en-US" dirty="0"/>
              <a:t>The symbol </a:t>
            </a:r>
            <a:r>
              <a:rPr lang="en-US" dirty="0">
                <a:latin typeface="Courier New" pitchFamily="49" charset="0"/>
              </a:rPr>
              <a:t>&amp;</a:t>
            </a:r>
            <a:r>
              <a:rPr lang="en-US" dirty="0"/>
              <a:t> is </a:t>
            </a:r>
            <a:r>
              <a:rPr lang="en-US" i="1" dirty="0"/>
              <a:t>not</a:t>
            </a:r>
            <a:r>
              <a:rPr lang="en-US" dirty="0"/>
              <a:t> used when declaring an array as a formal parameter</a:t>
            </a:r>
          </a:p>
          <a:p>
            <a:pPr algn="just"/>
            <a:r>
              <a:rPr lang="en-US" dirty="0" smtClean="0"/>
              <a:t>To pass an array argument to a function, specify the name of array without any brackets. </a:t>
            </a:r>
          </a:p>
          <a:p>
            <a:pPr algn="just"/>
            <a:r>
              <a:rPr lang="en-US" dirty="0" smtClean="0"/>
              <a:t>Since arrays are passed by reference-the called function can modify the element values in the callers’ original arrays.</a:t>
            </a:r>
            <a:endParaRPr lang="en-US" dirty="0"/>
          </a:p>
        </p:txBody>
      </p:sp>
      <p:sp>
        <p:nvSpPr>
          <p:cNvPr id="3" name="Title 2"/>
          <p:cNvSpPr>
            <a:spLocks noGrp="1"/>
          </p:cNvSpPr>
          <p:nvPr>
            <p:ph type="title"/>
          </p:nvPr>
        </p:nvSpPr>
        <p:spPr/>
        <p:txBody>
          <a:bodyPr>
            <a:normAutofit/>
          </a:bodyPr>
          <a:lstStyle/>
          <a:p>
            <a:r>
              <a:rPr lang="en-US" dirty="0" smtClean="0"/>
              <a:t>Passing arrays to Functions</a:t>
            </a:r>
            <a:endParaRPr lang="en-US" dirty="0"/>
          </a:p>
        </p:txBody>
      </p:sp>
    </p:spTree>
    <p:extLst>
      <p:ext uri="{BB962C8B-B14F-4D97-AF65-F5344CB8AC3E}">
        <p14:creationId xmlns:p14="http://schemas.microsoft.com/office/powerpoint/2010/main" val="12232199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If </a:t>
            </a:r>
            <a:r>
              <a:rPr lang="en-US" dirty="0"/>
              <a:t>array “</a:t>
            </a:r>
            <a:r>
              <a:rPr lang="en-US" dirty="0" err="1" smtClean="0"/>
              <a:t>hourly_temp</a:t>
            </a:r>
            <a:r>
              <a:rPr lang="en-US" dirty="0" smtClean="0"/>
              <a:t>” </a:t>
            </a:r>
            <a:r>
              <a:rPr lang="en-US" dirty="0"/>
              <a:t>is declared as </a:t>
            </a:r>
            <a:r>
              <a:rPr lang="en-US" dirty="0" smtClean="0"/>
              <a:t>      </a:t>
            </a:r>
          </a:p>
          <a:p>
            <a:pPr marL="109728" indent="0" algn="just">
              <a:buNone/>
            </a:pPr>
            <a:r>
              <a:rPr lang="en-US" dirty="0" smtClean="0"/>
              <a:t>            </a:t>
            </a:r>
            <a:r>
              <a:rPr lang="en-US" dirty="0" err="1" smtClean="0">
                <a:solidFill>
                  <a:srgbClr val="C00000"/>
                </a:solidFill>
              </a:rPr>
              <a:t>Int</a:t>
            </a:r>
            <a:r>
              <a:rPr lang="en-US" dirty="0" smtClean="0">
                <a:solidFill>
                  <a:srgbClr val="C00000"/>
                </a:solidFill>
              </a:rPr>
              <a:t> </a:t>
            </a:r>
            <a:r>
              <a:rPr lang="en-US" dirty="0" err="1" smtClean="0">
                <a:solidFill>
                  <a:srgbClr val="C00000"/>
                </a:solidFill>
              </a:rPr>
              <a:t>hourly_temp</a:t>
            </a:r>
            <a:r>
              <a:rPr lang="en-US" dirty="0" smtClean="0">
                <a:solidFill>
                  <a:srgbClr val="C00000"/>
                </a:solidFill>
              </a:rPr>
              <a:t>[24</a:t>
            </a:r>
            <a:r>
              <a:rPr lang="en-US" dirty="0">
                <a:solidFill>
                  <a:srgbClr val="C00000"/>
                </a:solidFill>
              </a:rPr>
              <a:t>];</a:t>
            </a:r>
          </a:p>
          <a:p>
            <a:pPr marL="109728" indent="0" algn="just">
              <a:buNone/>
            </a:pPr>
            <a:r>
              <a:rPr lang="en-US" dirty="0" smtClean="0"/>
              <a:t> The </a:t>
            </a:r>
            <a:r>
              <a:rPr lang="en-US" dirty="0"/>
              <a:t>function call </a:t>
            </a:r>
            <a:endParaRPr lang="en-US" dirty="0" smtClean="0"/>
          </a:p>
          <a:p>
            <a:pPr marL="109728" indent="0" algn="just">
              <a:buNone/>
            </a:pPr>
            <a:r>
              <a:rPr lang="en-US" dirty="0"/>
              <a:t> </a:t>
            </a:r>
            <a:r>
              <a:rPr lang="en-US" dirty="0" smtClean="0"/>
              <a:t>         modify(hourly_temp,24);</a:t>
            </a:r>
          </a:p>
          <a:p>
            <a:pPr marL="109728" indent="0" algn="just">
              <a:buNone/>
            </a:pPr>
            <a:r>
              <a:rPr lang="en-US" dirty="0" smtClean="0"/>
              <a:t>passes array </a:t>
            </a:r>
            <a:r>
              <a:rPr lang="en-US" dirty="0" err="1" smtClean="0"/>
              <a:t>hourly_temp</a:t>
            </a:r>
            <a:r>
              <a:rPr lang="en-US" dirty="0" smtClean="0"/>
              <a:t> and its size to     function modify</a:t>
            </a:r>
          </a:p>
          <a:p>
            <a:pPr algn="just"/>
            <a:r>
              <a:rPr lang="en-US" dirty="0" smtClean="0"/>
              <a:t>When passing an array to a function the array size is normally passed as well, so the function can process the specific number of elements in the array.</a:t>
            </a:r>
            <a:endParaRPr lang="en-US" dirty="0"/>
          </a:p>
          <a:p>
            <a:endParaRPr lang="en-US" dirty="0"/>
          </a:p>
        </p:txBody>
      </p:sp>
      <p:sp>
        <p:nvSpPr>
          <p:cNvPr id="3" name="Title 2"/>
          <p:cNvSpPr>
            <a:spLocks noGrp="1"/>
          </p:cNvSpPr>
          <p:nvPr>
            <p:ph type="title"/>
          </p:nvPr>
        </p:nvSpPr>
        <p:spPr/>
        <p:txBody>
          <a:bodyPr/>
          <a:lstStyle/>
          <a:p>
            <a:r>
              <a:rPr lang="en-US" dirty="0" smtClean="0"/>
              <a:t>Example</a:t>
            </a:r>
            <a:endParaRPr lang="en-US" dirty="0"/>
          </a:p>
        </p:txBody>
      </p:sp>
    </p:spTree>
    <p:extLst>
      <p:ext uri="{BB962C8B-B14F-4D97-AF65-F5344CB8AC3E}">
        <p14:creationId xmlns:p14="http://schemas.microsoft.com/office/powerpoint/2010/main" val="189647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Although arrays are passed by reference, Individual array elements are passed by value exactly as simple variables are.</a:t>
            </a:r>
          </a:p>
          <a:p>
            <a:pPr algn="just"/>
            <a:r>
              <a:rPr lang="en-US" dirty="0" smtClean="0"/>
              <a:t>To pass an element of an array to a function, use the subscripted name of array element as an argument in the function call.</a:t>
            </a:r>
          </a:p>
        </p:txBody>
      </p:sp>
      <p:sp>
        <p:nvSpPr>
          <p:cNvPr id="3" name="Title 2"/>
          <p:cNvSpPr>
            <a:spLocks noGrp="1"/>
          </p:cNvSpPr>
          <p:nvPr>
            <p:ph type="title"/>
          </p:nvPr>
        </p:nvSpPr>
        <p:spPr/>
        <p:txBody>
          <a:bodyPr/>
          <a:lstStyle/>
          <a:p>
            <a:r>
              <a:rPr lang="en-US" dirty="0" smtClean="0"/>
              <a:t>Continued…</a:t>
            </a:r>
            <a:endParaRPr lang="en-US" dirty="0"/>
          </a:p>
        </p:txBody>
      </p:sp>
    </p:spTree>
    <p:extLst>
      <p:ext uri="{BB962C8B-B14F-4D97-AF65-F5344CB8AC3E}">
        <p14:creationId xmlns:p14="http://schemas.microsoft.com/office/powerpoint/2010/main" val="2747811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The header of the function who receives an array through function call is like</a:t>
            </a:r>
          </a:p>
          <a:p>
            <a:pPr marL="109728" indent="0" algn="just">
              <a:buNone/>
            </a:pPr>
            <a:r>
              <a:rPr lang="en-US" dirty="0" smtClean="0"/>
              <a:t>            </a:t>
            </a:r>
            <a:r>
              <a:rPr lang="en-US" dirty="0">
                <a:solidFill>
                  <a:srgbClr val="C00000"/>
                </a:solidFill>
              </a:rPr>
              <a:t>void modify(</a:t>
            </a:r>
            <a:r>
              <a:rPr lang="en-US" dirty="0" err="1">
                <a:solidFill>
                  <a:srgbClr val="C00000"/>
                </a:solidFill>
              </a:rPr>
              <a:t>int</a:t>
            </a:r>
            <a:r>
              <a:rPr lang="en-US" dirty="0">
                <a:solidFill>
                  <a:srgbClr val="C00000"/>
                </a:solidFill>
              </a:rPr>
              <a:t> b[], </a:t>
            </a:r>
            <a:r>
              <a:rPr lang="en-US" dirty="0" err="1">
                <a:solidFill>
                  <a:srgbClr val="C00000"/>
                </a:solidFill>
              </a:rPr>
              <a:t>int</a:t>
            </a:r>
            <a:r>
              <a:rPr lang="en-US" dirty="0">
                <a:solidFill>
                  <a:srgbClr val="C00000"/>
                </a:solidFill>
              </a:rPr>
              <a:t> </a:t>
            </a:r>
            <a:r>
              <a:rPr lang="en-US" dirty="0" err="1">
                <a:solidFill>
                  <a:srgbClr val="C00000"/>
                </a:solidFill>
              </a:rPr>
              <a:t>arraysize</a:t>
            </a:r>
            <a:r>
              <a:rPr lang="en-US" dirty="0" smtClean="0">
                <a:solidFill>
                  <a:srgbClr val="C00000"/>
                </a:solidFill>
              </a:rPr>
              <a:t>)</a:t>
            </a:r>
          </a:p>
          <a:p>
            <a:pPr marL="109728" indent="0" algn="just">
              <a:buNone/>
            </a:pPr>
            <a:r>
              <a:rPr lang="en-US" dirty="0"/>
              <a:t>a</a:t>
            </a:r>
            <a:r>
              <a:rPr lang="en-US" dirty="0" smtClean="0"/>
              <a:t>nd prototype will be like</a:t>
            </a:r>
          </a:p>
          <a:p>
            <a:pPr marL="109728" indent="0" algn="just">
              <a:buNone/>
            </a:pPr>
            <a:r>
              <a:rPr lang="en-US" dirty="0"/>
              <a:t> </a:t>
            </a:r>
            <a:r>
              <a:rPr lang="en-US" dirty="0" smtClean="0"/>
              <a:t>           </a:t>
            </a:r>
            <a:r>
              <a:rPr lang="en-US" dirty="0" smtClean="0">
                <a:solidFill>
                  <a:srgbClr val="C00000"/>
                </a:solidFill>
              </a:rPr>
              <a:t>void modify(</a:t>
            </a:r>
            <a:r>
              <a:rPr lang="en-US" dirty="0" err="1" smtClean="0">
                <a:solidFill>
                  <a:srgbClr val="C00000"/>
                </a:solidFill>
              </a:rPr>
              <a:t>int</a:t>
            </a:r>
            <a:r>
              <a:rPr lang="en-US" dirty="0" smtClean="0">
                <a:solidFill>
                  <a:srgbClr val="C00000"/>
                </a:solidFill>
              </a:rPr>
              <a:t> [],</a:t>
            </a:r>
            <a:r>
              <a:rPr lang="en-US" dirty="0" err="1" smtClean="0">
                <a:solidFill>
                  <a:srgbClr val="C00000"/>
                </a:solidFill>
              </a:rPr>
              <a:t>int</a:t>
            </a:r>
            <a:r>
              <a:rPr lang="en-US" dirty="0" smtClean="0">
                <a:solidFill>
                  <a:srgbClr val="C00000"/>
                </a:solidFill>
              </a:rPr>
              <a:t>);</a:t>
            </a:r>
          </a:p>
          <a:p>
            <a:pPr algn="just">
              <a:buFont typeface="Wingdings" pitchFamily="2" charset="2"/>
              <a:buChar char="Ø"/>
            </a:pPr>
            <a:r>
              <a:rPr lang="en-US" dirty="0" smtClean="0"/>
              <a:t>This prototype could have been written </a:t>
            </a:r>
          </a:p>
          <a:p>
            <a:pPr marL="109728" indent="0" algn="just">
              <a:buNone/>
            </a:pPr>
            <a:r>
              <a:rPr lang="en-US" dirty="0" smtClean="0">
                <a:solidFill>
                  <a:srgbClr val="C00000"/>
                </a:solidFill>
              </a:rPr>
              <a:t>Void modify(</a:t>
            </a:r>
            <a:r>
              <a:rPr lang="en-US" dirty="0" err="1" smtClean="0">
                <a:solidFill>
                  <a:srgbClr val="C00000"/>
                </a:solidFill>
              </a:rPr>
              <a:t>int</a:t>
            </a:r>
            <a:r>
              <a:rPr lang="en-US" dirty="0" smtClean="0">
                <a:solidFill>
                  <a:srgbClr val="C00000"/>
                </a:solidFill>
              </a:rPr>
              <a:t> </a:t>
            </a:r>
            <a:r>
              <a:rPr lang="en-US" dirty="0" err="1" smtClean="0">
                <a:solidFill>
                  <a:srgbClr val="C00000"/>
                </a:solidFill>
              </a:rPr>
              <a:t>array_name</a:t>
            </a:r>
            <a:r>
              <a:rPr lang="en-US" dirty="0" smtClean="0">
                <a:solidFill>
                  <a:srgbClr val="C00000"/>
                </a:solidFill>
              </a:rPr>
              <a:t>[],</a:t>
            </a:r>
            <a:r>
              <a:rPr lang="en-US" dirty="0" err="1" smtClean="0">
                <a:solidFill>
                  <a:srgbClr val="C00000"/>
                </a:solidFill>
              </a:rPr>
              <a:t>int</a:t>
            </a:r>
            <a:r>
              <a:rPr lang="en-US" dirty="0" smtClean="0">
                <a:solidFill>
                  <a:srgbClr val="C00000"/>
                </a:solidFill>
              </a:rPr>
              <a:t> </a:t>
            </a:r>
            <a:r>
              <a:rPr lang="en-US" dirty="0" err="1" smtClean="0">
                <a:solidFill>
                  <a:srgbClr val="C00000"/>
                </a:solidFill>
              </a:rPr>
              <a:t>array_size</a:t>
            </a:r>
            <a:r>
              <a:rPr lang="en-US" dirty="0" smtClean="0">
                <a:solidFill>
                  <a:srgbClr val="C00000"/>
                </a:solidFill>
              </a:rPr>
              <a:t> );</a:t>
            </a:r>
          </a:p>
          <a:p>
            <a:pPr marL="109728" indent="0" algn="just">
              <a:buNone/>
            </a:pPr>
            <a:r>
              <a:rPr lang="en-US" dirty="0" smtClean="0"/>
              <a:t>C++ compiler ignores the variable names in prototypes.</a:t>
            </a:r>
            <a:endParaRPr lang="en-US" dirty="0"/>
          </a:p>
        </p:txBody>
      </p:sp>
      <p:sp>
        <p:nvSpPr>
          <p:cNvPr id="3" name="Title 2"/>
          <p:cNvSpPr>
            <a:spLocks noGrp="1"/>
          </p:cNvSpPr>
          <p:nvPr>
            <p:ph type="title"/>
          </p:nvPr>
        </p:nvSpPr>
        <p:spPr/>
        <p:txBody>
          <a:bodyPr/>
          <a:lstStyle/>
          <a:p>
            <a:r>
              <a:rPr lang="en-US" dirty="0" smtClean="0"/>
              <a:t>Continued…</a:t>
            </a:r>
            <a:endParaRPr lang="en-US" dirty="0"/>
          </a:p>
        </p:txBody>
      </p:sp>
    </p:spTree>
    <p:extLst>
      <p:ext uri="{BB962C8B-B14F-4D97-AF65-F5344CB8AC3E}">
        <p14:creationId xmlns:p14="http://schemas.microsoft.com/office/powerpoint/2010/main" val="3034286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52400"/>
            <a:ext cx="7936992" cy="6553200"/>
          </a:xfrm>
        </p:spPr>
        <p:txBody>
          <a:bodyPr>
            <a:noAutofit/>
          </a:bodyPr>
          <a:lstStyle/>
          <a:p>
            <a:pPr marL="109728" indent="0">
              <a:buNone/>
            </a:pPr>
            <a:r>
              <a:rPr lang="en-US" sz="1800" dirty="0" smtClean="0"/>
              <a:t>void </a:t>
            </a:r>
            <a:r>
              <a:rPr lang="en-US" sz="1800" dirty="0" err="1" smtClean="0"/>
              <a:t>modifyarray</a:t>
            </a:r>
            <a:r>
              <a:rPr lang="en-US" sz="1800" dirty="0" smtClean="0"/>
              <a:t>(</a:t>
            </a:r>
            <a:r>
              <a:rPr lang="en-US" sz="1800" dirty="0" err="1" smtClean="0"/>
              <a:t>int</a:t>
            </a:r>
            <a:r>
              <a:rPr lang="en-US" sz="1800" dirty="0" smtClean="0"/>
              <a:t>[],</a:t>
            </a:r>
            <a:r>
              <a:rPr lang="en-US" sz="1800" dirty="0" err="1" smtClean="0"/>
              <a:t>int</a:t>
            </a:r>
            <a:r>
              <a:rPr lang="en-US" sz="1800" dirty="0" smtClean="0"/>
              <a:t>);</a:t>
            </a:r>
          </a:p>
          <a:p>
            <a:pPr marL="109728" indent="0">
              <a:buNone/>
            </a:pPr>
            <a:r>
              <a:rPr lang="en-US" sz="1800" dirty="0" smtClean="0"/>
              <a:t>void </a:t>
            </a:r>
            <a:r>
              <a:rPr lang="en-US" sz="1800" dirty="0" err="1" smtClean="0"/>
              <a:t>modifyelement</a:t>
            </a:r>
            <a:r>
              <a:rPr lang="en-US" sz="1800" dirty="0" smtClean="0"/>
              <a:t>(</a:t>
            </a:r>
            <a:r>
              <a:rPr lang="en-US" sz="1800" dirty="0" err="1" smtClean="0"/>
              <a:t>int</a:t>
            </a:r>
            <a:r>
              <a:rPr lang="en-US" sz="1800" dirty="0" smtClean="0"/>
              <a:t>);</a:t>
            </a:r>
          </a:p>
          <a:p>
            <a:pPr marL="109728" indent="0">
              <a:buNone/>
            </a:pPr>
            <a:r>
              <a:rPr lang="en-US" sz="1800" dirty="0" err="1" smtClean="0"/>
              <a:t>int</a:t>
            </a:r>
            <a:r>
              <a:rPr lang="en-US" sz="1800" dirty="0" smtClean="0"/>
              <a:t> main()</a:t>
            </a:r>
          </a:p>
          <a:p>
            <a:pPr marL="109728" indent="0">
              <a:buNone/>
            </a:pPr>
            <a:r>
              <a:rPr lang="en-US" sz="1800" dirty="0" smtClean="0"/>
              <a:t>{</a:t>
            </a:r>
          </a:p>
          <a:p>
            <a:pPr marL="109728" indent="0">
              <a:buNone/>
            </a:pPr>
            <a:r>
              <a:rPr lang="en-US" sz="1800" dirty="0" err="1" smtClean="0"/>
              <a:t>const</a:t>
            </a:r>
            <a:r>
              <a:rPr lang="en-US" sz="1800" dirty="0" smtClean="0"/>
              <a:t> </a:t>
            </a:r>
            <a:r>
              <a:rPr lang="en-US" sz="1800" dirty="0" err="1" smtClean="0"/>
              <a:t>int</a:t>
            </a:r>
            <a:r>
              <a:rPr lang="en-US" sz="1800" dirty="0" smtClean="0"/>
              <a:t> </a:t>
            </a:r>
            <a:r>
              <a:rPr lang="en-US" sz="1800" dirty="0" err="1" smtClean="0"/>
              <a:t>arraysize</a:t>
            </a:r>
            <a:r>
              <a:rPr lang="en-US" sz="1800" dirty="0" smtClean="0"/>
              <a:t>=5;</a:t>
            </a:r>
          </a:p>
          <a:p>
            <a:pPr marL="109728" indent="0">
              <a:buNone/>
            </a:pPr>
            <a:r>
              <a:rPr lang="en-US" sz="1800" dirty="0" err="1" smtClean="0"/>
              <a:t>int</a:t>
            </a:r>
            <a:r>
              <a:rPr lang="en-US" sz="1800" dirty="0" smtClean="0"/>
              <a:t> a[</a:t>
            </a:r>
            <a:r>
              <a:rPr lang="en-US" sz="1800" dirty="0" err="1" smtClean="0"/>
              <a:t>arraysize</a:t>
            </a:r>
            <a:r>
              <a:rPr lang="en-US" sz="1800" dirty="0" smtClean="0"/>
              <a:t>]={0,1,2,3,4};</a:t>
            </a:r>
          </a:p>
          <a:p>
            <a:pPr marL="109728" indent="0">
              <a:buNone/>
            </a:pPr>
            <a:r>
              <a:rPr lang="en-US" sz="1800" dirty="0" err="1" smtClean="0"/>
              <a:t>cout</a:t>
            </a:r>
            <a:r>
              <a:rPr lang="en-US" sz="1800" dirty="0" smtClean="0"/>
              <a:t>&lt;&lt;"effect of passing entire array by reference:"&lt;&lt;</a:t>
            </a:r>
            <a:r>
              <a:rPr lang="en-US" sz="1800" dirty="0" err="1" smtClean="0"/>
              <a:t>endl</a:t>
            </a:r>
            <a:r>
              <a:rPr lang="en-US" sz="1800" dirty="0" smtClean="0"/>
              <a:t>;</a:t>
            </a:r>
          </a:p>
          <a:p>
            <a:pPr marL="109728" indent="0">
              <a:buNone/>
            </a:pPr>
            <a:r>
              <a:rPr lang="en-US" sz="1800" dirty="0" err="1" smtClean="0"/>
              <a:t>cout</a:t>
            </a:r>
            <a:r>
              <a:rPr lang="en-US" sz="1800" dirty="0" smtClean="0"/>
              <a:t>&lt;&lt;"the value of original array are:"&lt;&lt;</a:t>
            </a:r>
            <a:r>
              <a:rPr lang="en-US" sz="1800" dirty="0" err="1" smtClean="0"/>
              <a:t>endl</a:t>
            </a:r>
            <a:r>
              <a:rPr lang="en-US" sz="1800" dirty="0" smtClean="0"/>
              <a:t>;</a:t>
            </a:r>
          </a:p>
          <a:p>
            <a:pPr marL="109728" indent="0">
              <a:buNone/>
            </a:pPr>
            <a:r>
              <a:rPr lang="en-US" sz="1800" dirty="0" smtClean="0"/>
              <a:t>for(</a:t>
            </a:r>
            <a:r>
              <a:rPr lang="en-US" sz="1800" dirty="0" err="1" smtClean="0"/>
              <a:t>int</a:t>
            </a:r>
            <a:r>
              <a:rPr lang="en-US" sz="1800" dirty="0" smtClean="0"/>
              <a:t>  i=0;i&lt;</a:t>
            </a:r>
            <a:r>
              <a:rPr lang="en-US" sz="1800" dirty="0" err="1" smtClean="0"/>
              <a:t>arraysize;i</a:t>
            </a:r>
            <a:r>
              <a:rPr lang="en-US" sz="1800" dirty="0" smtClean="0"/>
              <a:t>++)</a:t>
            </a:r>
          </a:p>
          <a:p>
            <a:pPr marL="109728" indent="0">
              <a:buNone/>
            </a:pPr>
            <a:r>
              <a:rPr lang="en-US" sz="1800" dirty="0" err="1" smtClean="0"/>
              <a:t>cout</a:t>
            </a:r>
            <a:r>
              <a:rPr lang="en-US" sz="1800" dirty="0" smtClean="0"/>
              <a:t>&lt;&lt;</a:t>
            </a:r>
            <a:r>
              <a:rPr lang="en-US" sz="1800" dirty="0" err="1" smtClean="0"/>
              <a:t>setw</a:t>
            </a:r>
            <a:r>
              <a:rPr lang="en-US" sz="1800" dirty="0" smtClean="0"/>
              <a:t>(3)&lt;&lt;a[i];</a:t>
            </a:r>
          </a:p>
          <a:p>
            <a:pPr marL="109728" indent="0">
              <a:buNone/>
            </a:pPr>
            <a:r>
              <a:rPr lang="en-US" sz="1800" dirty="0" err="1" smtClean="0"/>
              <a:t>cout</a:t>
            </a:r>
            <a:r>
              <a:rPr lang="en-US" sz="1800" dirty="0" smtClean="0"/>
              <a:t>&lt;&lt;</a:t>
            </a:r>
            <a:r>
              <a:rPr lang="en-US" sz="1800" dirty="0" err="1" smtClean="0"/>
              <a:t>endl</a:t>
            </a:r>
            <a:r>
              <a:rPr lang="en-US" sz="1800" dirty="0" smtClean="0"/>
              <a:t>;</a:t>
            </a:r>
          </a:p>
          <a:p>
            <a:pPr marL="109728" indent="0">
              <a:buNone/>
            </a:pPr>
            <a:r>
              <a:rPr lang="en-US" sz="1800" dirty="0" err="1" smtClean="0"/>
              <a:t>modifyarray</a:t>
            </a:r>
            <a:r>
              <a:rPr lang="en-US" sz="1800" dirty="0" smtClean="0"/>
              <a:t>(</a:t>
            </a:r>
            <a:r>
              <a:rPr lang="en-US" sz="1800" dirty="0" err="1" smtClean="0"/>
              <a:t>a,arraysize</a:t>
            </a:r>
            <a:r>
              <a:rPr lang="en-US" sz="1800" dirty="0" smtClean="0"/>
              <a:t>);</a:t>
            </a:r>
          </a:p>
          <a:p>
            <a:pPr marL="109728" indent="0">
              <a:buNone/>
            </a:pPr>
            <a:r>
              <a:rPr lang="en-US" sz="1800" dirty="0" err="1" smtClean="0"/>
              <a:t>cout</a:t>
            </a:r>
            <a:r>
              <a:rPr lang="en-US" sz="1800" dirty="0" smtClean="0"/>
              <a:t>&lt;&lt;"the values of </a:t>
            </a:r>
            <a:r>
              <a:rPr lang="en-US" sz="1800" dirty="0" err="1" smtClean="0"/>
              <a:t>modifyarray</a:t>
            </a:r>
            <a:r>
              <a:rPr lang="en-US" sz="1800" dirty="0" smtClean="0"/>
              <a:t>  are:"&lt;&lt;</a:t>
            </a:r>
            <a:r>
              <a:rPr lang="en-US" sz="1800" dirty="0" err="1" smtClean="0"/>
              <a:t>endl</a:t>
            </a:r>
            <a:r>
              <a:rPr lang="en-US" sz="1800" dirty="0" smtClean="0"/>
              <a:t>;</a:t>
            </a:r>
          </a:p>
          <a:p>
            <a:pPr marL="109728" indent="0">
              <a:buNone/>
            </a:pPr>
            <a:r>
              <a:rPr lang="en-US" sz="1800" dirty="0" smtClean="0"/>
              <a:t>for(</a:t>
            </a:r>
            <a:r>
              <a:rPr lang="en-US" sz="1800" dirty="0" err="1" smtClean="0"/>
              <a:t>int</a:t>
            </a:r>
            <a:r>
              <a:rPr lang="en-US" sz="1800" dirty="0" smtClean="0"/>
              <a:t> j=0;j&lt;</a:t>
            </a:r>
            <a:r>
              <a:rPr lang="en-US" sz="1800" dirty="0" err="1" smtClean="0"/>
              <a:t>arraysize;j</a:t>
            </a:r>
            <a:r>
              <a:rPr lang="en-US" sz="1800" dirty="0" smtClean="0"/>
              <a:t>++)</a:t>
            </a:r>
          </a:p>
          <a:p>
            <a:pPr marL="109728" indent="0">
              <a:buNone/>
            </a:pPr>
            <a:r>
              <a:rPr lang="en-US" sz="1800" dirty="0" err="1" smtClean="0"/>
              <a:t>cout</a:t>
            </a:r>
            <a:r>
              <a:rPr lang="en-US" sz="1800" dirty="0" smtClean="0"/>
              <a:t>&lt;&lt;</a:t>
            </a:r>
            <a:r>
              <a:rPr lang="en-US" sz="1800" dirty="0" err="1" smtClean="0"/>
              <a:t>setw</a:t>
            </a:r>
            <a:r>
              <a:rPr lang="en-US" sz="1800" dirty="0" smtClean="0"/>
              <a:t>(3)&lt;&lt;a[j];</a:t>
            </a:r>
          </a:p>
          <a:p>
            <a:pPr marL="109728" indent="0">
              <a:buNone/>
            </a:pPr>
            <a:r>
              <a:rPr lang="en-US" sz="1800" dirty="0" err="1" smtClean="0"/>
              <a:t>cout</a:t>
            </a:r>
            <a:r>
              <a:rPr lang="en-US" sz="1800" dirty="0" smtClean="0"/>
              <a:t>&lt;&lt;</a:t>
            </a:r>
            <a:r>
              <a:rPr lang="en-US" sz="1800" dirty="0" err="1" smtClean="0"/>
              <a:t>endl</a:t>
            </a:r>
            <a:r>
              <a:rPr lang="en-US" sz="1800" dirty="0" smtClean="0"/>
              <a:t>;</a:t>
            </a:r>
          </a:p>
          <a:p>
            <a:pPr marL="109728" indent="0">
              <a:buNone/>
            </a:pPr>
            <a:r>
              <a:rPr lang="en-US" sz="1800" dirty="0" err="1" smtClean="0"/>
              <a:t>cout</a:t>
            </a:r>
            <a:r>
              <a:rPr lang="en-US" sz="1800" dirty="0" smtClean="0"/>
              <a:t>&lt;&lt;"effect of passing array element by value"&lt;&lt;</a:t>
            </a:r>
            <a:r>
              <a:rPr lang="en-US" sz="1800" dirty="0" err="1" smtClean="0"/>
              <a:t>endl</a:t>
            </a:r>
            <a:r>
              <a:rPr lang="en-US" sz="1800" dirty="0" smtClean="0"/>
              <a:t>;</a:t>
            </a:r>
          </a:p>
          <a:p>
            <a:pPr marL="109728" indent="0">
              <a:buNone/>
            </a:pPr>
            <a:r>
              <a:rPr lang="en-US" sz="1800" dirty="0" err="1" smtClean="0"/>
              <a:t>cout</a:t>
            </a:r>
            <a:r>
              <a:rPr lang="en-US" sz="1800" dirty="0" smtClean="0"/>
              <a:t>&lt;&lt;"a[3] before </a:t>
            </a:r>
            <a:r>
              <a:rPr lang="en-US" sz="1800" dirty="0" err="1" smtClean="0"/>
              <a:t>modifyelement</a:t>
            </a:r>
            <a:r>
              <a:rPr lang="en-US" sz="1800" dirty="0" smtClean="0"/>
              <a:t>"&lt;&lt;a[3]&lt;&lt;</a:t>
            </a:r>
            <a:r>
              <a:rPr lang="en-US" sz="1800" dirty="0" err="1" smtClean="0"/>
              <a:t>endl</a:t>
            </a:r>
            <a:r>
              <a:rPr lang="en-US" sz="1800" dirty="0" smtClean="0"/>
              <a:t>;</a:t>
            </a:r>
          </a:p>
          <a:p>
            <a:pPr marL="109728" indent="0">
              <a:buNone/>
            </a:pPr>
            <a:r>
              <a:rPr lang="en-US" sz="1800" dirty="0" err="1" smtClean="0"/>
              <a:t>modifyelement</a:t>
            </a:r>
            <a:r>
              <a:rPr lang="en-US" sz="1800" dirty="0" smtClean="0"/>
              <a:t>(a[3]);</a:t>
            </a:r>
          </a:p>
          <a:p>
            <a:pPr marL="109728" indent="0">
              <a:buNone/>
            </a:pPr>
            <a:r>
              <a:rPr lang="en-US" sz="1800" dirty="0" err="1" smtClean="0"/>
              <a:t>cout</a:t>
            </a:r>
            <a:r>
              <a:rPr lang="en-US" sz="1800" dirty="0" smtClean="0"/>
              <a:t>&lt;&lt;"a[3] after modify element"&lt;&lt;a[3]&lt;&lt;</a:t>
            </a:r>
            <a:r>
              <a:rPr lang="en-US" sz="1800" dirty="0" err="1" smtClean="0"/>
              <a:t>endl</a:t>
            </a:r>
            <a:r>
              <a:rPr lang="en-US" sz="1800" dirty="0" smtClean="0"/>
              <a:t>;</a:t>
            </a:r>
          </a:p>
          <a:p>
            <a:pPr marL="109728" indent="0">
              <a:buNone/>
            </a:pPr>
            <a:r>
              <a:rPr lang="en-US" sz="1800" dirty="0" smtClean="0"/>
              <a:t>return 0;</a:t>
            </a:r>
          </a:p>
          <a:p>
            <a:pPr marL="109728" indent="0">
              <a:buNone/>
            </a:pPr>
            <a:r>
              <a:rPr lang="en-US" sz="1800" dirty="0" smtClean="0"/>
              <a:t>}</a:t>
            </a:r>
          </a:p>
          <a:p>
            <a:pPr marL="109728" indent="0">
              <a:buNone/>
            </a:pPr>
            <a:endParaRPr lang="en-US" sz="1000" dirty="0" smtClean="0"/>
          </a:p>
          <a:p>
            <a:pPr marL="109728" indent="0">
              <a:buNone/>
            </a:pPr>
            <a:endParaRPr lang="en-US" sz="1000" dirty="0" smtClean="0"/>
          </a:p>
          <a:p>
            <a:pPr marL="109728" indent="0">
              <a:buNone/>
            </a:pPr>
            <a:endParaRPr lang="en-US" sz="1200" dirty="0"/>
          </a:p>
        </p:txBody>
      </p:sp>
    </p:spTree>
    <p:extLst>
      <p:ext uri="{BB962C8B-B14F-4D97-AF65-F5344CB8AC3E}">
        <p14:creationId xmlns:p14="http://schemas.microsoft.com/office/powerpoint/2010/main" val="37018699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half" idx="1"/>
          </p:nvPr>
        </p:nvSpPr>
        <p:spPr/>
        <p:txBody>
          <a:bodyPr>
            <a:normAutofit fontScale="85000" lnSpcReduction="20000"/>
          </a:bodyPr>
          <a:lstStyle/>
          <a:p>
            <a:pPr marL="109728" indent="0">
              <a:buNone/>
            </a:pPr>
            <a:r>
              <a:rPr lang="en-US" dirty="0"/>
              <a:t>void </a:t>
            </a:r>
            <a:r>
              <a:rPr lang="en-US" dirty="0" err="1"/>
              <a:t>modifyarray</a:t>
            </a:r>
            <a:r>
              <a:rPr lang="en-US" dirty="0"/>
              <a:t>(</a:t>
            </a:r>
            <a:r>
              <a:rPr lang="en-US" dirty="0" err="1"/>
              <a:t>int</a:t>
            </a:r>
            <a:r>
              <a:rPr lang="en-US" dirty="0"/>
              <a:t> b[ ], </a:t>
            </a:r>
            <a:r>
              <a:rPr lang="en-US" dirty="0" err="1"/>
              <a:t>int</a:t>
            </a:r>
            <a:r>
              <a:rPr lang="en-US" dirty="0"/>
              <a:t> </a:t>
            </a:r>
            <a:r>
              <a:rPr lang="en-US" dirty="0" err="1"/>
              <a:t>sizeofarray</a:t>
            </a:r>
            <a:r>
              <a:rPr lang="en-US" dirty="0"/>
              <a:t>)</a:t>
            </a:r>
          </a:p>
          <a:p>
            <a:pPr marL="109728" indent="0">
              <a:buNone/>
            </a:pPr>
            <a:r>
              <a:rPr lang="en-US" dirty="0"/>
              <a:t>{</a:t>
            </a:r>
          </a:p>
          <a:p>
            <a:pPr marL="109728" indent="0">
              <a:buNone/>
            </a:pPr>
            <a:r>
              <a:rPr lang="en-US" dirty="0"/>
              <a:t>for(</a:t>
            </a:r>
            <a:r>
              <a:rPr lang="en-US" dirty="0" err="1"/>
              <a:t>int</a:t>
            </a:r>
            <a:r>
              <a:rPr lang="en-US" dirty="0"/>
              <a:t> k=0;k&lt;</a:t>
            </a:r>
            <a:r>
              <a:rPr lang="en-US" dirty="0" err="1"/>
              <a:t>sizeofarray;k</a:t>
            </a:r>
            <a:r>
              <a:rPr lang="en-US" dirty="0"/>
              <a:t>++)</a:t>
            </a:r>
          </a:p>
          <a:p>
            <a:pPr marL="109728" indent="0">
              <a:buNone/>
            </a:pPr>
            <a:r>
              <a:rPr lang="en-US" dirty="0"/>
              <a:t>b[k]*=2;</a:t>
            </a:r>
          </a:p>
          <a:p>
            <a:pPr marL="109728" indent="0">
              <a:buNone/>
            </a:pPr>
            <a:r>
              <a:rPr lang="en-US" dirty="0"/>
              <a:t>}</a:t>
            </a:r>
          </a:p>
          <a:p>
            <a:pPr marL="109728" indent="0">
              <a:buNone/>
            </a:pPr>
            <a:r>
              <a:rPr lang="en-US" dirty="0"/>
              <a:t>void </a:t>
            </a:r>
            <a:r>
              <a:rPr lang="en-US" dirty="0" err="1"/>
              <a:t>modifyelement</a:t>
            </a:r>
            <a:r>
              <a:rPr lang="en-US" dirty="0"/>
              <a:t>(</a:t>
            </a:r>
            <a:r>
              <a:rPr lang="en-US" dirty="0" err="1"/>
              <a:t>int</a:t>
            </a:r>
            <a:r>
              <a:rPr lang="en-US" dirty="0"/>
              <a:t> e)</a:t>
            </a:r>
          </a:p>
          <a:p>
            <a:pPr marL="109728" indent="0">
              <a:buNone/>
            </a:pPr>
            <a:r>
              <a:rPr lang="en-US" dirty="0"/>
              <a:t>{</a:t>
            </a:r>
          </a:p>
          <a:p>
            <a:pPr marL="109728" indent="0">
              <a:buNone/>
            </a:pPr>
            <a:r>
              <a:rPr lang="en-US" dirty="0" err="1"/>
              <a:t>cout</a:t>
            </a:r>
            <a:r>
              <a:rPr lang="en-US" dirty="0"/>
              <a:t>&lt;&lt;"value of element in modify element"&lt;&lt;(e*=2)&lt;&lt;</a:t>
            </a:r>
            <a:r>
              <a:rPr lang="en-US" dirty="0" err="1"/>
              <a:t>endl</a:t>
            </a:r>
            <a:r>
              <a:rPr lang="en-US" dirty="0"/>
              <a:t>;</a:t>
            </a:r>
          </a:p>
          <a:p>
            <a:pPr marL="109728" indent="0">
              <a:buNone/>
            </a:pPr>
            <a:r>
              <a:rPr lang="en-US" dirty="0"/>
              <a:t>}</a:t>
            </a:r>
          </a:p>
          <a:p>
            <a:pPr marL="109728" indent="0">
              <a:buNone/>
            </a:pPr>
            <a:endParaRPr lang="en-US" dirty="0"/>
          </a:p>
          <a:p>
            <a:pPr marL="109728" indent="0">
              <a:buNone/>
            </a:pPr>
            <a:r>
              <a:rPr lang="en-US" dirty="0"/>
              <a:t>}</a:t>
            </a:r>
          </a:p>
          <a:p>
            <a:endParaRPr lang="en-US" dirty="0"/>
          </a:p>
        </p:txBody>
      </p:sp>
    </p:spTree>
    <p:extLst>
      <p:ext uri="{BB962C8B-B14F-4D97-AF65-F5344CB8AC3E}">
        <p14:creationId xmlns:p14="http://schemas.microsoft.com/office/powerpoint/2010/main" val="328042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a:t>
            </a:r>
            <a:r>
              <a:rPr lang="en-US" dirty="0" smtClean="0"/>
              <a:t>o </a:t>
            </a:r>
            <a:r>
              <a:rPr lang="en-US" dirty="0"/>
              <a:t>declare a 5</a:t>
            </a:r>
            <a:r>
              <a:rPr lang="en-US" dirty="0" smtClean="0"/>
              <a:t>-element </a:t>
            </a:r>
            <a:r>
              <a:rPr lang="en-US" dirty="0"/>
              <a:t>array called </a:t>
            </a:r>
            <a:r>
              <a:rPr lang="en-US" dirty="0" err="1" smtClean="0"/>
              <a:t>num</a:t>
            </a:r>
            <a:r>
              <a:rPr lang="en-US" dirty="0" smtClean="0"/>
              <a:t> </a:t>
            </a:r>
            <a:r>
              <a:rPr lang="en-US" dirty="0"/>
              <a:t>of type </a:t>
            </a:r>
            <a:r>
              <a:rPr lang="en-US" dirty="0" err="1" smtClean="0"/>
              <a:t>int</a:t>
            </a:r>
            <a:r>
              <a:rPr lang="en-US" dirty="0" smtClean="0"/>
              <a:t>, </a:t>
            </a:r>
            <a:r>
              <a:rPr lang="en-US" dirty="0"/>
              <a:t>use this statement</a:t>
            </a:r>
            <a:r>
              <a:rPr lang="en-US" dirty="0" smtClean="0"/>
              <a:t>:</a:t>
            </a:r>
          </a:p>
          <a:p>
            <a:pPr marL="109728" indent="0" algn="ctr">
              <a:buNone/>
            </a:pPr>
            <a:r>
              <a:rPr lang="en-US" b="1" dirty="0" err="1">
                <a:solidFill>
                  <a:srgbClr val="C00000"/>
                </a:solidFill>
                <a:latin typeface="Courier New" pitchFamily="49" charset="0"/>
              </a:rPr>
              <a:t>int</a:t>
            </a:r>
            <a:r>
              <a:rPr lang="en-US" dirty="0">
                <a:latin typeface="Courier New" pitchFamily="49" charset="0"/>
              </a:rPr>
              <a:t> </a:t>
            </a:r>
            <a:r>
              <a:rPr lang="en-US" dirty="0" err="1">
                <a:latin typeface="Courier New" pitchFamily="49" charset="0"/>
              </a:rPr>
              <a:t>num</a:t>
            </a:r>
            <a:r>
              <a:rPr lang="en-US" dirty="0">
                <a:latin typeface="Courier New" pitchFamily="49" charset="0"/>
              </a:rPr>
              <a:t>[5];</a:t>
            </a:r>
            <a:endParaRPr lang="en-US" dirty="0" smtClean="0"/>
          </a:p>
          <a:p>
            <a:pPr marL="109728" indent="0">
              <a:buNone/>
            </a:pPr>
            <a:r>
              <a:rPr lang="en-US" dirty="0" smtClean="0"/>
              <a:t>The </a:t>
            </a:r>
            <a:r>
              <a:rPr lang="en-US" dirty="0"/>
              <a:t>components are </a:t>
            </a:r>
            <a:r>
              <a:rPr lang="en-US" dirty="0" err="1">
                <a:latin typeface="Courier New" pitchFamily="49" charset="0"/>
              </a:rPr>
              <a:t>num</a:t>
            </a:r>
            <a:r>
              <a:rPr lang="en-US" dirty="0">
                <a:latin typeface="Courier New" pitchFamily="49" charset="0"/>
              </a:rPr>
              <a:t>[0]</a:t>
            </a:r>
            <a:r>
              <a:rPr lang="en-US" dirty="0"/>
              <a:t>, </a:t>
            </a:r>
            <a:r>
              <a:rPr lang="en-US" dirty="0" err="1">
                <a:latin typeface="Courier New" pitchFamily="49" charset="0"/>
              </a:rPr>
              <a:t>num</a:t>
            </a:r>
            <a:r>
              <a:rPr lang="en-US" dirty="0">
                <a:latin typeface="Courier New" pitchFamily="49" charset="0"/>
              </a:rPr>
              <a:t>[1]</a:t>
            </a:r>
            <a:r>
              <a:rPr lang="en-US" dirty="0"/>
              <a:t>, </a:t>
            </a:r>
            <a:r>
              <a:rPr lang="en-US" dirty="0" err="1">
                <a:latin typeface="Courier New" pitchFamily="49" charset="0"/>
              </a:rPr>
              <a:t>num</a:t>
            </a:r>
            <a:r>
              <a:rPr lang="en-US" dirty="0">
                <a:latin typeface="Courier New" pitchFamily="49" charset="0"/>
              </a:rPr>
              <a:t>[2]</a:t>
            </a:r>
            <a:r>
              <a:rPr lang="en-US" dirty="0"/>
              <a:t>, </a:t>
            </a:r>
            <a:r>
              <a:rPr lang="en-US" dirty="0" err="1">
                <a:latin typeface="Courier New" pitchFamily="49" charset="0"/>
              </a:rPr>
              <a:t>num</a:t>
            </a:r>
            <a:r>
              <a:rPr lang="en-US" dirty="0">
                <a:latin typeface="Courier New" pitchFamily="49" charset="0"/>
              </a:rPr>
              <a:t>[3]</a:t>
            </a:r>
            <a:r>
              <a:rPr lang="en-US" dirty="0"/>
              <a:t>, and </a:t>
            </a:r>
            <a:r>
              <a:rPr lang="en-US" dirty="0" err="1">
                <a:latin typeface="Courier New" pitchFamily="49" charset="0"/>
              </a:rPr>
              <a:t>num</a:t>
            </a:r>
            <a:r>
              <a:rPr lang="en-US" dirty="0">
                <a:latin typeface="Courier New" pitchFamily="49" charset="0"/>
              </a:rPr>
              <a:t>[4</a:t>
            </a:r>
            <a:r>
              <a:rPr lang="en-US" dirty="0" smtClean="0">
                <a:latin typeface="Courier New" pitchFamily="49" charset="0"/>
              </a:rPr>
              <a:t>]</a:t>
            </a:r>
          </a:p>
          <a:p>
            <a:pPr marL="109728" indent="0">
              <a:buNone/>
            </a:pPr>
            <a:endParaRPr lang="en-US" dirty="0" smtClean="0">
              <a:solidFill>
                <a:srgbClr val="C00000"/>
              </a:solidFill>
            </a:endParaRPr>
          </a:p>
          <a:p>
            <a:pPr marL="109728" indent="0">
              <a:buNone/>
            </a:pPr>
            <a:endParaRPr lang="en-US" dirty="0" smtClean="0">
              <a:solidFill>
                <a:srgbClr val="C00000"/>
              </a:solidFill>
            </a:endParaRPr>
          </a:p>
          <a:p>
            <a:pPr marL="109728" indent="0">
              <a:buNone/>
            </a:pPr>
            <a:endParaRPr lang="en-US" dirty="0" smtClean="0">
              <a:solidFill>
                <a:srgbClr val="C00000"/>
              </a:solidFill>
            </a:endParaRPr>
          </a:p>
          <a:p>
            <a:endParaRPr lang="en-US" dirty="0">
              <a:solidFill>
                <a:srgbClr val="C00000"/>
              </a:solidFill>
            </a:endParaRPr>
          </a:p>
        </p:txBody>
      </p:sp>
      <p:sp>
        <p:nvSpPr>
          <p:cNvPr id="3" name="Title 2"/>
          <p:cNvSpPr>
            <a:spLocks noGrp="1"/>
          </p:cNvSpPr>
          <p:nvPr>
            <p:ph type="title"/>
          </p:nvPr>
        </p:nvSpPr>
        <p:spPr/>
        <p:txBody>
          <a:bodyPr/>
          <a:lstStyle/>
          <a:p>
            <a:r>
              <a:rPr lang="en-US" dirty="0" smtClean="0"/>
              <a:t>Example </a:t>
            </a:r>
            <a:endParaRPr lang="en-US" dirty="0"/>
          </a:p>
        </p:txBody>
      </p:sp>
    </p:spTree>
    <p:extLst>
      <p:ext uri="{BB962C8B-B14F-4D97-AF65-F5344CB8AC3E}">
        <p14:creationId xmlns:p14="http://schemas.microsoft.com/office/powerpoint/2010/main" val="7923654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153400" cy="5092891"/>
          </a:xfrm>
        </p:spPr>
        <p:txBody>
          <a:bodyPr/>
          <a:lstStyle/>
          <a:p>
            <a:pPr algn="just"/>
            <a:r>
              <a:rPr lang="en-US" dirty="0"/>
              <a:t>The reserved word </a:t>
            </a:r>
            <a:r>
              <a:rPr lang="en-US" dirty="0" err="1">
                <a:solidFill>
                  <a:srgbClr val="3333FF"/>
                </a:solidFill>
                <a:latin typeface="Courier New" pitchFamily="49" charset="0"/>
              </a:rPr>
              <a:t>const</a:t>
            </a:r>
            <a:r>
              <a:rPr lang="en-US" dirty="0"/>
              <a:t> in the declaration of the formal parameter can prevent the function from changing the actual </a:t>
            </a:r>
            <a:r>
              <a:rPr lang="en-US" dirty="0" smtClean="0"/>
              <a:t>parameter</a:t>
            </a:r>
          </a:p>
          <a:p>
            <a:pPr algn="just"/>
            <a:endParaRPr lang="en-US" sz="1800" dirty="0"/>
          </a:p>
          <a:p>
            <a:pPr algn="just"/>
            <a:endParaRPr lang="en-US" dirty="0"/>
          </a:p>
        </p:txBody>
      </p:sp>
      <p:sp>
        <p:nvSpPr>
          <p:cNvPr id="3" name="Title 2"/>
          <p:cNvSpPr>
            <a:spLocks noGrp="1"/>
          </p:cNvSpPr>
          <p:nvPr>
            <p:ph type="title"/>
          </p:nvPr>
        </p:nvSpPr>
        <p:spPr>
          <a:xfrm>
            <a:off x="457200" y="274638"/>
            <a:ext cx="7848600" cy="715962"/>
          </a:xfrm>
        </p:spPr>
        <p:txBody>
          <a:bodyPr>
            <a:normAutofit fontScale="90000"/>
          </a:bodyPr>
          <a:lstStyle/>
          <a:p>
            <a:r>
              <a:rPr lang="en-US" dirty="0" smtClean="0"/>
              <a:t>Continued…</a:t>
            </a:r>
            <a:endParaRPr lang="en-US" dirty="0"/>
          </a:p>
        </p:txBody>
      </p:sp>
    </p:spTree>
    <p:extLst>
      <p:ext uri="{BB962C8B-B14F-4D97-AF65-F5344CB8AC3E}">
        <p14:creationId xmlns:p14="http://schemas.microsoft.com/office/powerpoint/2010/main" val="21559732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686800" cy="6096000"/>
          </a:xfrm>
        </p:spPr>
        <p:txBody>
          <a:bodyPr>
            <a:normAutofit/>
          </a:bodyPr>
          <a:lstStyle/>
          <a:p>
            <a:pPr algn="just"/>
            <a:r>
              <a:rPr lang="en-US" sz="2000" dirty="0"/>
              <a:t>Void </a:t>
            </a:r>
            <a:r>
              <a:rPr lang="en-US" sz="2000" dirty="0" err="1"/>
              <a:t>trytomodifyarray</a:t>
            </a:r>
            <a:r>
              <a:rPr lang="en-US" sz="2000" dirty="0"/>
              <a:t>(</a:t>
            </a:r>
            <a:r>
              <a:rPr lang="en-US" sz="2000" dirty="0" err="1"/>
              <a:t>const</a:t>
            </a:r>
            <a:r>
              <a:rPr lang="en-US" sz="2000" dirty="0"/>
              <a:t> </a:t>
            </a:r>
            <a:r>
              <a:rPr lang="en-US" sz="2000" dirty="0" err="1"/>
              <a:t>int</a:t>
            </a:r>
            <a:r>
              <a:rPr lang="en-US" sz="2000" dirty="0"/>
              <a:t>[],</a:t>
            </a:r>
            <a:r>
              <a:rPr lang="en-US" sz="2000" dirty="0" err="1"/>
              <a:t>int</a:t>
            </a:r>
            <a:r>
              <a:rPr lang="en-US" sz="2000" dirty="0"/>
              <a:t>);</a:t>
            </a:r>
          </a:p>
          <a:p>
            <a:pPr algn="just"/>
            <a:r>
              <a:rPr lang="en-US" sz="2000" dirty="0" err="1"/>
              <a:t>Int</a:t>
            </a:r>
            <a:r>
              <a:rPr lang="en-US" sz="2000" dirty="0"/>
              <a:t> main()</a:t>
            </a:r>
          </a:p>
          <a:p>
            <a:pPr algn="just"/>
            <a:r>
              <a:rPr lang="en-US" sz="2000" dirty="0"/>
              <a:t>{</a:t>
            </a:r>
          </a:p>
          <a:p>
            <a:pPr algn="just"/>
            <a:r>
              <a:rPr lang="en-US" sz="2000" dirty="0" err="1"/>
              <a:t>Clrscr</a:t>
            </a:r>
            <a:r>
              <a:rPr lang="en-US" sz="2000" dirty="0"/>
              <a:t>();</a:t>
            </a:r>
          </a:p>
          <a:p>
            <a:pPr algn="just"/>
            <a:r>
              <a:rPr lang="en-US" sz="2000" dirty="0" err="1"/>
              <a:t>Int</a:t>
            </a:r>
            <a:r>
              <a:rPr lang="en-US" sz="2000" dirty="0"/>
              <a:t> a[3]={10,20,30};</a:t>
            </a:r>
          </a:p>
          <a:p>
            <a:pPr algn="just"/>
            <a:r>
              <a:rPr lang="en-US" sz="2000" dirty="0" err="1"/>
              <a:t>trytomodifyarray</a:t>
            </a:r>
            <a:r>
              <a:rPr lang="en-US" sz="2000" dirty="0"/>
              <a:t>(a,3);</a:t>
            </a:r>
          </a:p>
          <a:p>
            <a:pPr algn="just"/>
            <a:r>
              <a:rPr lang="en-US" sz="2000" dirty="0" err="1"/>
              <a:t>Cout</a:t>
            </a:r>
            <a:r>
              <a:rPr lang="en-US" sz="2000" dirty="0"/>
              <a:t>&lt;&lt;a[0]&lt;&lt;a[1]&lt;&lt;a[2]&lt;&lt;</a:t>
            </a:r>
            <a:r>
              <a:rPr lang="en-US" sz="2000" dirty="0" err="1"/>
              <a:t>endl</a:t>
            </a:r>
            <a:r>
              <a:rPr lang="en-US" sz="2000" dirty="0"/>
              <a:t>;</a:t>
            </a:r>
          </a:p>
          <a:p>
            <a:pPr algn="just"/>
            <a:r>
              <a:rPr lang="en-US" sz="2000" dirty="0"/>
              <a:t>Return 0;</a:t>
            </a:r>
          </a:p>
          <a:p>
            <a:pPr algn="just"/>
            <a:r>
              <a:rPr lang="en-US" sz="2000" dirty="0"/>
              <a:t>}</a:t>
            </a:r>
          </a:p>
          <a:p>
            <a:pPr algn="just"/>
            <a:r>
              <a:rPr lang="en-US" sz="2000" dirty="0"/>
              <a:t>Void </a:t>
            </a:r>
            <a:r>
              <a:rPr lang="en-US" sz="2000" dirty="0" err="1"/>
              <a:t>trytomodifyarray</a:t>
            </a:r>
            <a:r>
              <a:rPr lang="en-US" sz="2000" dirty="0"/>
              <a:t>(</a:t>
            </a:r>
            <a:r>
              <a:rPr lang="en-US" sz="2000" dirty="0" err="1"/>
              <a:t>const</a:t>
            </a:r>
            <a:r>
              <a:rPr lang="en-US" sz="2000" dirty="0"/>
              <a:t> </a:t>
            </a:r>
            <a:r>
              <a:rPr lang="en-US" sz="2000" dirty="0" err="1"/>
              <a:t>int</a:t>
            </a:r>
            <a:r>
              <a:rPr lang="en-US" sz="2000" dirty="0"/>
              <a:t> b[],</a:t>
            </a:r>
            <a:r>
              <a:rPr lang="en-US" sz="2000" dirty="0" err="1"/>
              <a:t>int</a:t>
            </a:r>
            <a:r>
              <a:rPr lang="en-US" sz="2000" dirty="0"/>
              <a:t> x)</a:t>
            </a:r>
          </a:p>
          <a:p>
            <a:pPr algn="just"/>
            <a:r>
              <a:rPr lang="en-US" sz="2000" dirty="0"/>
              <a:t>{</a:t>
            </a:r>
          </a:p>
          <a:p>
            <a:r>
              <a:rPr lang="en-US" sz="2000" dirty="0"/>
              <a:t>b</a:t>
            </a:r>
            <a:r>
              <a:rPr lang="en-US" sz="2000" dirty="0" smtClean="0"/>
              <a:t>[0]=3;  </a:t>
            </a:r>
            <a:r>
              <a:rPr lang="en-US" sz="2000" dirty="0" smtClean="0">
                <a:solidFill>
                  <a:srgbClr val="C00000"/>
                </a:solidFill>
              </a:rPr>
              <a:t>//error </a:t>
            </a:r>
          </a:p>
          <a:p>
            <a:r>
              <a:rPr lang="en-US" sz="2000" dirty="0"/>
              <a:t>b</a:t>
            </a:r>
            <a:r>
              <a:rPr lang="en-US" sz="2000" dirty="0" smtClean="0"/>
              <a:t>[1]=9;  </a:t>
            </a:r>
            <a:r>
              <a:rPr lang="en-US" sz="2000" dirty="0" smtClean="0">
                <a:solidFill>
                  <a:srgbClr val="C00000"/>
                </a:solidFill>
              </a:rPr>
              <a:t>//error</a:t>
            </a:r>
          </a:p>
          <a:p>
            <a:r>
              <a:rPr lang="en-US" sz="2000" dirty="0"/>
              <a:t>b</a:t>
            </a:r>
            <a:r>
              <a:rPr lang="en-US" sz="2000" dirty="0" smtClean="0"/>
              <a:t>[2]=11; </a:t>
            </a:r>
            <a:r>
              <a:rPr lang="en-US" sz="2000" dirty="0" smtClean="0">
                <a:solidFill>
                  <a:srgbClr val="C00000"/>
                </a:solidFill>
              </a:rPr>
              <a:t>//error</a:t>
            </a:r>
          </a:p>
          <a:p>
            <a:r>
              <a:rPr lang="en-US" sz="2000" dirty="0"/>
              <a:t>}</a:t>
            </a:r>
          </a:p>
        </p:txBody>
      </p:sp>
    </p:spTree>
    <p:extLst>
      <p:ext uri="{BB962C8B-B14F-4D97-AF65-F5344CB8AC3E}">
        <p14:creationId xmlns:p14="http://schemas.microsoft.com/office/powerpoint/2010/main" val="18424691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a:t>Two-Dimensional Arrays</a:t>
            </a:r>
          </a:p>
        </p:txBody>
      </p:sp>
      <p:sp>
        <p:nvSpPr>
          <p:cNvPr id="258051" name="Rectangle 3"/>
          <p:cNvSpPr>
            <a:spLocks noGrp="1" noChangeArrowheads="1"/>
          </p:cNvSpPr>
          <p:nvPr>
            <p:ph type="body" idx="1"/>
          </p:nvPr>
        </p:nvSpPr>
        <p:spPr>
          <a:xfrm>
            <a:off x="838200" y="1752600"/>
            <a:ext cx="8077200" cy="4648200"/>
          </a:xfrm>
        </p:spPr>
        <p:txBody>
          <a:bodyPr/>
          <a:lstStyle/>
          <a:p>
            <a:pPr algn="just">
              <a:spcBef>
                <a:spcPct val="40000"/>
              </a:spcBef>
            </a:pPr>
            <a:r>
              <a:rPr lang="en-US" u="sng" dirty="0"/>
              <a:t>Two-dimensional Array</a:t>
            </a:r>
            <a:r>
              <a:rPr lang="en-US" dirty="0"/>
              <a:t>: a collection of a fixed number of components arranged in two dimensions</a:t>
            </a:r>
          </a:p>
          <a:p>
            <a:pPr lvl="1" algn="just">
              <a:spcBef>
                <a:spcPct val="40000"/>
              </a:spcBef>
            </a:pPr>
            <a:r>
              <a:rPr lang="en-US" dirty="0"/>
              <a:t>All components are of the same type</a:t>
            </a:r>
          </a:p>
          <a:p>
            <a:pPr algn="just">
              <a:spcBef>
                <a:spcPct val="40000"/>
              </a:spcBef>
            </a:pPr>
            <a:r>
              <a:rPr lang="en-US" dirty="0"/>
              <a:t>The syntax for declaring a two-dimensional array is:</a:t>
            </a:r>
          </a:p>
          <a:p>
            <a:pPr lvl="1" algn="just">
              <a:spcBef>
                <a:spcPct val="40000"/>
              </a:spcBef>
              <a:buFont typeface="Arial" charset="0"/>
              <a:buNone/>
            </a:pPr>
            <a:r>
              <a:rPr lang="en-US" sz="2400" dirty="0" err="1">
                <a:latin typeface="Courier New" pitchFamily="49" charset="0"/>
              </a:rPr>
              <a:t>dataType</a:t>
            </a:r>
            <a:r>
              <a:rPr lang="en-US" sz="2400" dirty="0">
                <a:latin typeface="Courier New" pitchFamily="49" charset="0"/>
              </a:rPr>
              <a:t> </a:t>
            </a:r>
            <a:r>
              <a:rPr lang="en-US" sz="2400" dirty="0" err="1">
                <a:latin typeface="Courier New" pitchFamily="49" charset="0"/>
              </a:rPr>
              <a:t>arrayName</a:t>
            </a:r>
            <a:r>
              <a:rPr lang="en-US" sz="2400" dirty="0">
                <a:latin typeface="Courier New" pitchFamily="49" charset="0"/>
              </a:rPr>
              <a:t>[intexp1][intexp2];</a:t>
            </a:r>
          </a:p>
          <a:p>
            <a:pPr algn="just">
              <a:spcBef>
                <a:spcPct val="40000"/>
              </a:spcBef>
              <a:buFontTx/>
              <a:buNone/>
            </a:pPr>
            <a:r>
              <a:rPr lang="en-US" sz="2400" dirty="0"/>
              <a:t>	where </a:t>
            </a:r>
            <a:r>
              <a:rPr lang="en-US" sz="2400" dirty="0">
                <a:latin typeface="Courier New" pitchFamily="49" charset="0"/>
              </a:rPr>
              <a:t>intexp1</a:t>
            </a:r>
            <a:r>
              <a:rPr lang="en-US" sz="2400" dirty="0"/>
              <a:t> and </a:t>
            </a:r>
            <a:r>
              <a:rPr lang="en-US" sz="2400" dirty="0">
                <a:latin typeface="Courier New" pitchFamily="49" charset="0"/>
              </a:rPr>
              <a:t>intexp2</a:t>
            </a:r>
            <a:r>
              <a:rPr lang="en-US" sz="2400" dirty="0"/>
              <a:t> are expressions yielding positive integer values</a:t>
            </a:r>
          </a:p>
        </p:txBody>
      </p:sp>
    </p:spTree>
    <p:extLst>
      <p:ext uri="{BB962C8B-B14F-4D97-AF65-F5344CB8AC3E}">
        <p14:creationId xmlns:p14="http://schemas.microsoft.com/office/powerpoint/2010/main" val="760420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normAutofit fontScale="90000"/>
          </a:bodyPr>
          <a:lstStyle/>
          <a:p>
            <a:r>
              <a:rPr lang="en-US"/>
              <a:t>Two-Dimensional Arrays (continued)</a:t>
            </a:r>
          </a:p>
        </p:txBody>
      </p:sp>
      <p:sp>
        <p:nvSpPr>
          <p:cNvPr id="287747" name="Rectangle 3"/>
          <p:cNvSpPr>
            <a:spLocks noGrp="1" noChangeArrowheads="1"/>
          </p:cNvSpPr>
          <p:nvPr>
            <p:ph type="body" idx="1"/>
          </p:nvPr>
        </p:nvSpPr>
        <p:spPr>
          <a:xfrm>
            <a:off x="838200" y="1981200"/>
            <a:ext cx="8077200" cy="4419600"/>
          </a:xfrm>
        </p:spPr>
        <p:txBody>
          <a:bodyPr/>
          <a:lstStyle/>
          <a:p>
            <a:pPr>
              <a:spcBef>
                <a:spcPct val="100000"/>
              </a:spcBef>
            </a:pPr>
            <a:r>
              <a:rPr lang="en-US"/>
              <a:t>The two expressions </a:t>
            </a:r>
            <a:r>
              <a:rPr lang="en-US">
                <a:latin typeface="Courier New" pitchFamily="49" charset="0"/>
              </a:rPr>
              <a:t>intexp1</a:t>
            </a:r>
            <a:r>
              <a:rPr lang="en-US"/>
              <a:t> and </a:t>
            </a:r>
            <a:r>
              <a:rPr lang="en-US">
                <a:latin typeface="Courier New" pitchFamily="49" charset="0"/>
              </a:rPr>
              <a:t>intexp2</a:t>
            </a:r>
            <a:r>
              <a:rPr lang="en-US"/>
              <a:t> specify the number of rows and the number of columns, respectively, in the array</a:t>
            </a:r>
          </a:p>
          <a:p>
            <a:pPr>
              <a:spcBef>
                <a:spcPct val="100000"/>
              </a:spcBef>
            </a:pPr>
            <a:r>
              <a:rPr lang="en-US"/>
              <a:t>Two-dimensional arrays are sometimes called matrices or tables</a:t>
            </a:r>
          </a:p>
        </p:txBody>
      </p:sp>
    </p:spTree>
    <p:extLst>
      <p:ext uri="{BB962C8B-B14F-4D97-AF65-F5344CB8AC3E}">
        <p14:creationId xmlns:p14="http://schemas.microsoft.com/office/powerpoint/2010/main" val="38255395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2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464820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31" name="Picture 7" descr="C09F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990600"/>
            <a:ext cx="8305800" cy="468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1402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Accessing Array Components</a:t>
            </a:r>
          </a:p>
        </p:txBody>
      </p:sp>
      <p:sp>
        <p:nvSpPr>
          <p:cNvPr id="259075" name="Rectangle 3"/>
          <p:cNvSpPr>
            <a:spLocks noGrp="1" noChangeArrowheads="1"/>
          </p:cNvSpPr>
          <p:nvPr>
            <p:ph type="body" idx="1"/>
          </p:nvPr>
        </p:nvSpPr>
        <p:spPr/>
        <p:txBody>
          <a:bodyPr/>
          <a:lstStyle/>
          <a:p>
            <a:r>
              <a:rPr lang="en-US"/>
              <a:t>The syntax to access a component of a two-dimensional array is:</a:t>
            </a:r>
          </a:p>
          <a:p>
            <a:pPr lvl="1">
              <a:buFont typeface="Arial" charset="0"/>
              <a:buNone/>
            </a:pPr>
            <a:r>
              <a:rPr lang="en-US">
                <a:latin typeface="Courier New" pitchFamily="49" charset="0"/>
              </a:rPr>
              <a:t>arrayName[indexexp1][indexexp2]</a:t>
            </a:r>
          </a:p>
          <a:p>
            <a:pPr>
              <a:buFontTx/>
              <a:buNone/>
            </a:pPr>
            <a:r>
              <a:rPr lang="en-US"/>
              <a:t>	where </a:t>
            </a:r>
            <a:r>
              <a:rPr lang="en-US">
                <a:latin typeface="Courier New" pitchFamily="49" charset="0"/>
              </a:rPr>
              <a:t>indexexp1</a:t>
            </a:r>
            <a:r>
              <a:rPr lang="en-US"/>
              <a:t> and </a:t>
            </a:r>
            <a:r>
              <a:rPr lang="en-US">
                <a:latin typeface="Courier New" pitchFamily="49" charset="0"/>
              </a:rPr>
              <a:t>indexexp2</a:t>
            </a:r>
            <a:r>
              <a:rPr lang="en-US"/>
              <a:t> are expressions yielding nonnegative integer values</a:t>
            </a:r>
          </a:p>
          <a:p>
            <a:r>
              <a:rPr lang="en-US">
                <a:latin typeface="Courier New" pitchFamily="49" charset="0"/>
              </a:rPr>
              <a:t>indexexp1</a:t>
            </a:r>
            <a:r>
              <a:rPr lang="en-US"/>
              <a:t> specifies the row position and </a:t>
            </a:r>
            <a:r>
              <a:rPr lang="en-US">
                <a:latin typeface="Courier New" pitchFamily="49" charset="0"/>
              </a:rPr>
              <a:t>indexexp2</a:t>
            </a:r>
            <a:r>
              <a:rPr lang="en-US"/>
              <a:t> specifies the column position</a:t>
            </a:r>
          </a:p>
        </p:txBody>
      </p:sp>
    </p:spTree>
    <p:extLst>
      <p:ext uri="{BB962C8B-B14F-4D97-AF65-F5344CB8AC3E}">
        <p14:creationId xmlns:p14="http://schemas.microsoft.com/office/powerpoint/2010/main" val="14341815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a:t>Initialization</a:t>
            </a:r>
          </a:p>
        </p:txBody>
      </p:sp>
      <p:sp>
        <p:nvSpPr>
          <p:cNvPr id="260099" name="Rectangle 3"/>
          <p:cNvSpPr>
            <a:spLocks noGrp="1" noChangeArrowheads="1"/>
          </p:cNvSpPr>
          <p:nvPr>
            <p:ph type="body" idx="1"/>
          </p:nvPr>
        </p:nvSpPr>
        <p:spPr>
          <a:xfrm>
            <a:off x="914400" y="1676400"/>
            <a:ext cx="7772400" cy="4454525"/>
          </a:xfrm>
        </p:spPr>
        <p:txBody>
          <a:bodyPr/>
          <a:lstStyle/>
          <a:p>
            <a:pPr marL="533400" indent="-533400">
              <a:lnSpc>
                <a:spcPct val="90000"/>
              </a:lnSpc>
            </a:pPr>
            <a:r>
              <a:rPr lang="en-US"/>
              <a:t>Like one-dimensional arrays</a:t>
            </a:r>
          </a:p>
          <a:p>
            <a:pPr marL="952500" lvl="1" indent="-495300">
              <a:lnSpc>
                <a:spcPct val="90000"/>
              </a:lnSpc>
            </a:pPr>
            <a:r>
              <a:rPr lang="en-US"/>
              <a:t>Two-dimensional arrays can be initialized when they are declared</a:t>
            </a:r>
          </a:p>
          <a:p>
            <a:pPr marL="533400" indent="-533400">
              <a:lnSpc>
                <a:spcPct val="90000"/>
              </a:lnSpc>
            </a:pPr>
            <a:r>
              <a:rPr lang="en-US"/>
              <a:t>To initialize a two-dimensional array when it is declared</a:t>
            </a:r>
          </a:p>
          <a:p>
            <a:pPr marL="952500" lvl="1" indent="-495300">
              <a:lnSpc>
                <a:spcPct val="90000"/>
              </a:lnSpc>
              <a:buFont typeface="Arial" charset="0"/>
              <a:buAutoNum type="arabicPeriod"/>
            </a:pPr>
            <a:r>
              <a:rPr lang="en-US"/>
              <a:t>Elements of each row are enclosed within braces and separated by commas</a:t>
            </a:r>
          </a:p>
          <a:p>
            <a:pPr marL="952500" lvl="1" indent="-495300">
              <a:lnSpc>
                <a:spcPct val="90000"/>
              </a:lnSpc>
              <a:buFont typeface="Arial" charset="0"/>
              <a:buAutoNum type="arabicPeriod"/>
            </a:pPr>
            <a:r>
              <a:rPr lang="en-US"/>
              <a:t>All rows are enclosed within braces</a:t>
            </a:r>
          </a:p>
          <a:p>
            <a:pPr marL="952500" lvl="1" indent="-495300">
              <a:lnSpc>
                <a:spcPct val="90000"/>
              </a:lnSpc>
              <a:buFont typeface="Arial" charset="0"/>
              <a:buAutoNum type="arabicPeriod"/>
            </a:pPr>
            <a:r>
              <a:rPr lang="en-US"/>
              <a:t>For number arrays, if all components of a row are not specified, the unspecified components are initialized to zero</a:t>
            </a:r>
          </a:p>
        </p:txBody>
      </p:sp>
    </p:spTree>
    <p:extLst>
      <p:ext uri="{BB962C8B-B14F-4D97-AF65-F5344CB8AC3E}">
        <p14:creationId xmlns:p14="http://schemas.microsoft.com/office/powerpoint/2010/main" val="42918162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838200" y="457200"/>
            <a:ext cx="8097838" cy="1143000"/>
          </a:xfrm>
        </p:spPr>
        <p:txBody>
          <a:bodyPr>
            <a:normAutofit fontScale="90000"/>
          </a:bodyPr>
          <a:lstStyle/>
          <a:p>
            <a:r>
              <a:rPr lang="en-US"/>
              <a:t>Processing Two-Dimensional Arrays</a:t>
            </a:r>
          </a:p>
        </p:txBody>
      </p:sp>
      <p:sp>
        <p:nvSpPr>
          <p:cNvPr id="263171" name="Rectangle 3"/>
          <p:cNvSpPr>
            <a:spLocks noGrp="1" noChangeArrowheads="1"/>
          </p:cNvSpPr>
          <p:nvPr>
            <p:ph type="body" idx="1"/>
          </p:nvPr>
        </p:nvSpPr>
        <p:spPr>
          <a:xfrm>
            <a:off x="990600" y="1905000"/>
            <a:ext cx="7772400" cy="3733800"/>
          </a:xfrm>
        </p:spPr>
        <p:txBody>
          <a:bodyPr/>
          <a:lstStyle/>
          <a:p>
            <a:pPr marL="533400" indent="-533400">
              <a:spcBef>
                <a:spcPct val="80000"/>
              </a:spcBef>
            </a:pPr>
            <a:r>
              <a:rPr lang="en-US"/>
              <a:t>A two-dimensional array can be processed in three different ways:</a:t>
            </a:r>
          </a:p>
          <a:p>
            <a:pPr marL="952500" lvl="1" indent="-495300">
              <a:spcBef>
                <a:spcPct val="80000"/>
              </a:spcBef>
              <a:buFont typeface="Arial" charset="0"/>
              <a:buAutoNum type="arabicPeriod"/>
            </a:pPr>
            <a:r>
              <a:rPr lang="en-US"/>
              <a:t>Process the entire array</a:t>
            </a:r>
          </a:p>
          <a:p>
            <a:pPr marL="952500" lvl="1" indent="-495300">
              <a:spcBef>
                <a:spcPct val="80000"/>
              </a:spcBef>
              <a:buFont typeface="Arial" charset="0"/>
              <a:buAutoNum type="arabicPeriod"/>
            </a:pPr>
            <a:r>
              <a:rPr lang="en-US"/>
              <a:t>Process a particular row of the array, called row processing</a:t>
            </a:r>
          </a:p>
          <a:p>
            <a:pPr marL="952500" lvl="1" indent="-495300">
              <a:spcBef>
                <a:spcPct val="80000"/>
              </a:spcBef>
              <a:buFont typeface="Arial" charset="0"/>
              <a:buAutoNum type="arabicPeriod"/>
            </a:pPr>
            <a:r>
              <a:rPr lang="en-US"/>
              <a:t>Process a particular column of the array, called column processing</a:t>
            </a:r>
          </a:p>
        </p:txBody>
      </p:sp>
    </p:spTree>
    <p:extLst>
      <p:ext uri="{BB962C8B-B14F-4D97-AF65-F5344CB8AC3E}">
        <p14:creationId xmlns:p14="http://schemas.microsoft.com/office/powerpoint/2010/main" val="10226454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838200" y="152400"/>
            <a:ext cx="8097838" cy="1447800"/>
          </a:xfrm>
        </p:spPr>
        <p:txBody>
          <a:bodyPr/>
          <a:lstStyle/>
          <a:p>
            <a:r>
              <a:rPr lang="en-US"/>
              <a:t>Processing Two-Dimensional Arrays (continued)</a:t>
            </a:r>
          </a:p>
        </p:txBody>
      </p:sp>
      <p:sp>
        <p:nvSpPr>
          <p:cNvPr id="288771" name="Rectangle 3"/>
          <p:cNvSpPr>
            <a:spLocks noGrp="1" noChangeArrowheads="1"/>
          </p:cNvSpPr>
          <p:nvPr>
            <p:ph type="body" idx="1"/>
          </p:nvPr>
        </p:nvSpPr>
        <p:spPr>
          <a:xfrm>
            <a:off x="990600" y="1905000"/>
            <a:ext cx="7772400" cy="3733800"/>
          </a:xfrm>
        </p:spPr>
        <p:txBody>
          <a:bodyPr/>
          <a:lstStyle/>
          <a:p>
            <a:pPr marL="533400" indent="-533400">
              <a:lnSpc>
                <a:spcPct val="90000"/>
              </a:lnSpc>
              <a:spcBef>
                <a:spcPct val="100000"/>
              </a:spcBef>
            </a:pPr>
            <a:r>
              <a:rPr lang="en-US"/>
              <a:t>Each row and each column of a two-dimensional array is a one-dimensional array</a:t>
            </a:r>
          </a:p>
          <a:p>
            <a:pPr marL="533400" indent="-533400">
              <a:lnSpc>
                <a:spcPct val="90000"/>
              </a:lnSpc>
              <a:spcBef>
                <a:spcPct val="100000"/>
              </a:spcBef>
            </a:pPr>
            <a:r>
              <a:rPr lang="en-US"/>
              <a:t>When processing a particular row or column of a two-dimensional array</a:t>
            </a:r>
          </a:p>
          <a:p>
            <a:pPr marL="952500" lvl="1" indent="-495300">
              <a:lnSpc>
                <a:spcPct val="90000"/>
              </a:lnSpc>
              <a:spcBef>
                <a:spcPct val="100000"/>
              </a:spcBef>
            </a:pPr>
            <a:r>
              <a:rPr lang="en-US"/>
              <a:t>we use algorithms similar to processing one-dimensional arrays</a:t>
            </a:r>
          </a:p>
        </p:txBody>
      </p:sp>
    </p:spTree>
    <p:extLst>
      <p:ext uri="{BB962C8B-B14F-4D97-AF65-F5344CB8AC3E}">
        <p14:creationId xmlns:p14="http://schemas.microsoft.com/office/powerpoint/2010/main" val="3189305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3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8200"/>
            <a:ext cx="8686800"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566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3895" name="Picture 7" descr="C09F001"/>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04800" y="1371600"/>
            <a:ext cx="8305800" cy="3198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5953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522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190500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522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762000"/>
            <a:ext cx="8305800"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522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362200"/>
            <a:ext cx="129540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5225"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352800"/>
            <a:ext cx="7620000" cy="198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1211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02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27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685800"/>
            <a:ext cx="8458200" cy="114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28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590800"/>
            <a:ext cx="2057400"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0281"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276600"/>
            <a:ext cx="8001000" cy="2433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3511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43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228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43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85800"/>
            <a:ext cx="7543800" cy="257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27611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53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6172200"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53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762000"/>
            <a:ext cx="8610600" cy="567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71590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Sorting array means placing the elements of an array in some particular order</a:t>
            </a:r>
          </a:p>
          <a:p>
            <a:r>
              <a:rPr lang="en-US" dirty="0" smtClean="0"/>
              <a:t>You can sort the arrays either in ascending order or descending order</a:t>
            </a:r>
          </a:p>
          <a:p>
            <a:r>
              <a:rPr lang="en-US" dirty="0" smtClean="0"/>
              <a:t>Types of sorting algorithm</a:t>
            </a:r>
          </a:p>
          <a:p>
            <a:r>
              <a:rPr lang="en-US" dirty="0" smtClean="0"/>
              <a:t>Insertion sort</a:t>
            </a:r>
          </a:p>
          <a:p>
            <a:r>
              <a:rPr lang="en-US" dirty="0" smtClean="0"/>
              <a:t>Bubble Sort</a:t>
            </a:r>
          </a:p>
          <a:p>
            <a:r>
              <a:rPr lang="en-US" dirty="0" smtClean="0"/>
              <a:t>Merge sort </a:t>
            </a:r>
          </a:p>
          <a:p>
            <a:r>
              <a:rPr lang="en-US" smtClean="0"/>
              <a:t>Selection sort</a:t>
            </a:r>
            <a:endParaRPr lang="en-US" dirty="0"/>
          </a:p>
        </p:txBody>
      </p:sp>
      <p:sp>
        <p:nvSpPr>
          <p:cNvPr id="3" name="Title 2"/>
          <p:cNvSpPr>
            <a:spLocks noGrp="1"/>
          </p:cNvSpPr>
          <p:nvPr>
            <p:ph type="title"/>
          </p:nvPr>
        </p:nvSpPr>
        <p:spPr/>
        <p:txBody>
          <a:bodyPr/>
          <a:lstStyle/>
          <a:p>
            <a:r>
              <a:rPr lang="en-US" dirty="0" smtClean="0"/>
              <a:t>Sorting array elements</a:t>
            </a:r>
            <a:endParaRPr lang="en-US" dirty="0"/>
          </a:p>
        </p:txBody>
      </p:sp>
    </p:spTree>
    <p:extLst>
      <p:ext uri="{BB962C8B-B14F-4D97-AF65-F5344CB8AC3E}">
        <p14:creationId xmlns:p14="http://schemas.microsoft.com/office/powerpoint/2010/main" val="2865407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Algorithm </a:t>
            </a:r>
          </a:p>
          <a:p>
            <a:pPr algn="just"/>
            <a:r>
              <a:rPr lang="en-US" sz="2200" dirty="0" smtClean="0"/>
              <a:t>The first iteration of this algorithm takes the second element and, if it is less than the first element, swaps it with the first element(means program inserts the second element in front of the first element ). The second iteration looks at the third element and inserts it into the correct position with respect to the first two elements, so all three elements are in order. At the </a:t>
            </a:r>
            <a:r>
              <a:rPr lang="en-US" sz="2200" dirty="0" err="1" smtClean="0"/>
              <a:t>ith</a:t>
            </a:r>
            <a:r>
              <a:rPr lang="en-US" sz="2200" dirty="0" smtClean="0"/>
              <a:t> iteration of this algorithm, the first I elements in the original array will be sorted.</a:t>
            </a:r>
            <a:endParaRPr lang="en-US" sz="2200" dirty="0"/>
          </a:p>
        </p:txBody>
      </p:sp>
      <p:sp>
        <p:nvSpPr>
          <p:cNvPr id="3" name="Title 2"/>
          <p:cNvSpPr>
            <a:spLocks noGrp="1"/>
          </p:cNvSpPr>
          <p:nvPr>
            <p:ph type="title"/>
          </p:nvPr>
        </p:nvSpPr>
        <p:spPr/>
        <p:txBody>
          <a:bodyPr/>
          <a:lstStyle/>
          <a:p>
            <a:r>
              <a:rPr lang="en-US" dirty="0" smtClean="0"/>
              <a:t>Insertion Sort</a:t>
            </a:r>
            <a:endParaRPr lang="en-US" dirty="0"/>
          </a:p>
        </p:txBody>
      </p:sp>
    </p:spTree>
    <p:extLst>
      <p:ext uri="{BB962C8B-B14F-4D97-AF65-F5344CB8AC3E}">
        <p14:creationId xmlns:p14="http://schemas.microsoft.com/office/powerpoint/2010/main" val="21646894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US" dirty="0"/>
          </a:p>
        </p:txBody>
      </p:sp>
      <p:sp>
        <p:nvSpPr>
          <p:cNvPr id="4" name="Rectangle 3"/>
          <p:cNvSpPr/>
          <p:nvPr/>
        </p:nvSpPr>
        <p:spPr>
          <a:xfrm>
            <a:off x="838200" y="228600"/>
            <a:ext cx="6096000" cy="6555641"/>
          </a:xfrm>
          <a:prstGeom prst="rect">
            <a:avLst/>
          </a:prstGeom>
        </p:spPr>
        <p:txBody>
          <a:bodyPr wrap="square">
            <a:spAutoFit/>
          </a:bodyPr>
          <a:lstStyle/>
          <a:p>
            <a:r>
              <a:rPr lang="en-US" sz="1400" dirty="0"/>
              <a:t>main()</a:t>
            </a:r>
          </a:p>
          <a:p>
            <a:r>
              <a:rPr lang="en-US" sz="1400" dirty="0"/>
              <a:t>{</a:t>
            </a:r>
          </a:p>
          <a:p>
            <a:r>
              <a:rPr lang="en-US" sz="1400" dirty="0" err="1"/>
              <a:t>clrscr</a:t>
            </a:r>
            <a:r>
              <a:rPr lang="en-US" sz="1400" dirty="0"/>
              <a:t>();</a:t>
            </a:r>
          </a:p>
          <a:p>
            <a:r>
              <a:rPr lang="en-US" sz="1400" dirty="0" err="1"/>
              <a:t>const</a:t>
            </a:r>
            <a:r>
              <a:rPr lang="en-US" sz="1400" dirty="0"/>
              <a:t> </a:t>
            </a:r>
            <a:r>
              <a:rPr lang="en-US" sz="1400" dirty="0" err="1"/>
              <a:t>int</a:t>
            </a:r>
            <a:r>
              <a:rPr lang="en-US" sz="1400" dirty="0"/>
              <a:t> </a:t>
            </a:r>
            <a:r>
              <a:rPr lang="en-US" sz="1400" dirty="0" err="1"/>
              <a:t>array_size</a:t>
            </a:r>
            <a:r>
              <a:rPr lang="en-US" sz="1400" dirty="0"/>
              <a:t>=10;</a:t>
            </a:r>
          </a:p>
          <a:p>
            <a:r>
              <a:rPr lang="en-US" sz="1400" dirty="0" err="1"/>
              <a:t>int</a:t>
            </a:r>
            <a:r>
              <a:rPr lang="en-US" sz="1400" dirty="0"/>
              <a:t> data[</a:t>
            </a:r>
            <a:r>
              <a:rPr lang="en-US" sz="1400" dirty="0" err="1"/>
              <a:t>array_size</a:t>
            </a:r>
            <a:r>
              <a:rPr lang="en-US" sz="1400" dirty="0"/>
              <a:t>]={12,1,5,66,0,9,54,23,11,18};</a:t>
            </a:r>
          </a:p>
          <a:p>
            <a:r>
              <a:rPr lang="en-US" sz="1400" dirty="0" err="1"/>
              <a:t>int</a:t>
            </a:r>
            <a:r>
              <a:rPr lang="en-US" sz="1400" dirty="0"/>
              <a:t> insert;</a:t>
            </a:r>
          </a:p>
          <a:p>
            <a:r>
              <a:rPr lang="en-US" sz="1400" dirty="0" err="1"/>
              <a:t>cout</a:t>
            </a:r>
            <a:r>
              <a:rPr lang="en-US" sz="1400" dirty="0"/>
              <a:t>&lt;&lt;"unsorted array:"&lt;&lt;</a:t>
            </a:r>
            <a:r>
              <a:rPr lang="en-US" sz="1400" dirty="0" err="1"/>
              <a:t>endl</a:t>
            </a:r>
            <a:r>
              <a:rPr lang="en-US" sz="1400" dirty="0"/>
              <a:t>;</a:t>
            </a:r>
          </a:p>
          <a:p>
            <a:r>
              <a:rPr lang="en-US" sz="1400" dirty="0"/>
              <a:t>for(</a:t>
            </a:r>
            <a:r>
              <a:rPr lang="en-US" sz="1400" dirty="0" err="1"/>
              <a:t>int</a:t>
            </a:r>
            <a:r>
              <a:rPr lang="en-US" sz="1400" dirty="0"/>
              <a:t> i=0;i&lt;</a:t>
            </a:r>
            <a:r>
              <a:rPr lang="en-US" sz="1400" dirty="0" err="1"/>
              <a:t>array_size;i</a:t>
            </a:r>
            <a:r>
              <a:rPr lang="en-US" sz="1400" dirty="0"/>
              <a:t>++)</a:t>
            </a:r>
          </a:p>
          <a:p>
            <a:endParaRPr lang="en-US" sz="1400" dirty="0"/>
          </a:p>
          <a:p>
            <a:r>
              <a:rPr lang="en-US" sz="1400" dirty="0" err="1"/>
              <a:t>cout</a:t>
            </a:r>
            <a:r>
              <a:rPr lang="en-US" sz="1400" dirty="0"/>
              <a:t>&lt;&lt;</a:t>
            </a:r>
            <a:r>
              <a:rPr lang="en-US" sz="1400" dirty="0" err="1"/>
              <a:t>setw</a:t>
            </a:r>
            <a:r>
              <a:rPr lang="en-US" sz="1400" dirty="0"/>
              <a:t>(4)&lt;&lt;data[i];</a:t>
            </a:r>
          </a:p>
          <a:p>
            <a:r>
              <a:rPr lang="en-US" sz="1400" dirty="0"/>
              <a:t>for(</a:t>
            </a:r>
            <a:r>
              <a:rPr lang="en-US" sz="1400" dirty="0" err="1"/>
              <a:t>int</a:t>
            </a:r>
            <a:r>
              <a:rPr lang="en-US" sz="1400" dirty="0"/>
              <a:t> next =1;next&lt;</a:t>
            </a:r>
            <a:r>
              <a:rPr lang="en-US" sz="1400" dirty="0" err="1"/>
              <a:t>array_size;next</a:t>
            </a:r>
            <a:r>
              <a:rPr lang="en-US" sz="1400" dirty="0"/>
              <a:t>++)</a:t>
            </a:r>
          </a:p>
          <a:p>
            <a:r>
              <a:rPr lang="en-US" sz="1400" dirty="0"/>
              <a:t>{</a:t>
            </a:r>
          </a:p>
          <a:p>
            <a:r>
              <a:rPr lang="en-US" sz="1400" dirty="0"/>
              <a:t>insert=data[next];</a:t>
            </a:r>
          </a:p>
          <a:p>
            <a:r>
              <a:rPr lang="en-US" sz="1400" dirty="0" err="1"/>
              <a:t>int</a:t>
            </a:r>
            <a:r>
              <a:rPr lang="en-US" sz="1400" dirty="0"/>
              <a:t> </a:t>
            </a:r>
            <a:r>
              <a:rPr lang="en-US" sz="1400" dirty="0" err="1"/>
              <a:t>moveitem</a:t>
            </a:r>
            <a:r>
              <a:rPr lang="en-US" sz="1400" dirty="0"/>
              <a:t>=next;</a:t>
            </a:r>
          </a:p>
          <a:p>
            <a:r>
              <a:rPr lang="en-US" sz="1400" dirty="0"/>
              <a:t>while((</a:t>
            </a:r>
            <a:r>
              <a:rPr lang="en-US" sz="1400" dirty="0" err="1"/>
              <a:t>moveitem</a:t>
            </a:r>
            <a:r>
              <a:rPr lang="en-US" sz="1400" dirty="0"/>
              <a:t>&gt;0)&amp;&amp; (data[moveitem-1]&gt;insert))</a:t>
            </a:r>
          </a:p>
          <a:p>
            <a:r>
              <a:rPr lang="en-US" sz="1400" dirty="0"/>
              <a:t>{</a:t>
            </a:r>
          </a:p>
          <a:p>
            <a:r>
              <a:rPr lang="en-US" sz="1400" dirty="0"/>
              <a:t>data[</a:t>
            </a:r>
            <a:r>
              <a:rPr lang="en-US" sz="1400" dirty="0" err="1"/>
              <a:t>moveitem</a:t>
            </a:r>
            <a:r>
              <a:rPr lang="en-US" sz="1400" dirty="0"/>
              <a:t>]=data[moveitem-1];</a:t>
            </a:r>
          </a:p>
          <a:p>
            <a:r>
              <a:rPr lang="en-US" sz="1400" dirty="0" err="1"/>
              <a:t>moveitem</a:t>
            </a:r>
            <a:r>
              <a:rPr lang="en-US" sz="1400" dirty="0"/>
              <a:t>--;</a:t>
            </a:r>
          </a:p>
          <a:p>
            <a:r>
              <a:rPr lang="en-US" sz="1400" dirty="0"/>
              <a:t>}</a:t>
            </a:r>
          </a:p>
          <a:p>
            <a:r>
              <a:rPr lang="en-US" sz="1400" dirty="0"/>
              <a:t>data[</a:t>
            </a:r>
            <a:r>
              <a:rPr lang="en-US" sz="1400" dirty="0" err="1"/>
              <a:t>moveitem</a:t>
            </a:r>
            <a:r>
              <a:rPr lang="en-US" sz="1400" dirty="0"/>
              <a:t>]=insert;</a:t>
            </a:r>
          </a:p>
          <a:p>
            <a:r>
              <a:rPr lang="en-US" sz="1400" dirty="0"/>
              <a:t>}</a:t>
            </a:r>
          </a:p>
          <a:p>
            <a:r>
              <a:rPr lang="en-US" sz="1400" dirty="0" err="1"/>
              <a:t>cout</a:t>
            </a:r>
            <a:r>
              <a:rPr lang="en-US" sz="1400" dirty="0"/>
              <a:t>&lt;&lt;</a:t>
            </a:r>
            <a:r>
              <a:rPr lang="en-US" sz="1400" dirty="0" err="1"/>
              <a:t>endl</a:t>
            </a:r>
            <a:r>
              <a:rPr lang="en-US" sz="1400" dirty="0"/>
              <a:t>;</a:t>
            </a:r>
          </a:p>
          <a:p>
            <a:r>
              <a:rPr lang="en-US" sz="1400" dirty="0" err="1"/>
              <a:t>cout</a:t>
            </a:r>
            <a:r>
              <a:rPr lang="en-US" sz="1400" dirty="0"/>
              <a:t>&lt;&lt;"sorted array:"&lt;&lt;</a:t>
            </a:r>
            <a:r>
              <a:rPr lang="en-US" sz="1400" dirty="0" err="1"/>
              <a:t>endl</a:t>
            </a:r>
            <a:r>
              <a:rPr lang="en-US" sz="1400" dirty="0"/>
              <a:t>;</a:t>
            </a:r>
          </a:p>
          <a:p>
            <a:r>
              <a:rPr lang="en-US" sz="1400" dirty="0"/>
              <a:t>for(</a:t>
            </a:r>
            <a:r>
              <a:rPr lang="en-US" sz="1400" dirty="0" err="1"/>
              <a:t>int</a:t>
            </a:r>
            <a:r>
              <a:rPr lang="en-US" sz="1400" dirty="0"/>
              <a:t> k=0;k&lt;</a:t>
            </a:r>
            <a:r>
              <a:rPr lang="en-US" sz="1400" dirty="0" err="1"/>
              <a:t>array_size;k</a:t>
            </a:r>
            <a:r>
              <a:rPr lang="en-US" sz="1400" dirty="0"/>
              <a:t>++)</a:t>
            </a:r>
          </a:p>
          <a:p>
            <a:r>
              <a:rPr lang="en-US" sz="1400" dirty="0" err="1"/>
              <a:t>cout</a:t>
            </a:r>
            <a:r>
              <a:rPr lang="en-US" sz="1400" dirty="0"/>
              <a:t>&lt;&lt;data[k]&lt;&lt;"   ";</a:t>
            </a:r>
          </a:p>
          <a:p>
            <a:r>
              <a:rPr lang="en-US" sz="1400" dirty="0" err="1"/>
              <a:t>cout</a:t>
            </a:r>
            <a:r>
              <a:rPr lang="en-US" sz="1400" dirty="0"/>
              <a:t>&lt;&lt;</a:t>
            </a:r>
            <a:r>
              <a:rPr lang="en-US" sz="1400" dirty="0" err="1"/>
              <a:t>endl</a:t>
            </a:r>
            <a:r>
              <a:rPr lang="en-US" sz="1400" dirty="0"/>
              <a:t>;</a:t>
            </a:r>
          </a:p>
          <a:p>
            <a:endParaRPr lang="en-US" sz="1400" dirty="0"/>
          </a:p>
          <a:p>
            <a:r>
              <a:rPr lang="en-US" sz="1400" dirty="0" err="1"/>
              <a:t>getch</a:t>
            </a:r>
            <a:r>
              <a:rPr lang="en-US" sz="1400" dirty="0"/>
              <a:t>();</a:t>
            </a:r>
          </a:p>
          <a:p>
            <a:r>
              <a:rPr lang="en-US" sz="1400" dirty="0"/>
              <a:t>return 0;</a:t>
            </a:r>
          </a:p>
          <a:p>
            <a:r>
              <a:rPr lang="en-US" sz="1400" dirty="0"/>
              <a:t>}</a:t>
            </a:r>
          </a:p>
        </p:txBody>
      </p:sp>
    </p:spTree>
    <p:extLst>
      <p:ext uri="{BB962C8B-B14F-4D97-AF65-F5344CB8AC3E}">
        <p14:creationId xmlns:p14="http://schemas.microsoft.com/office/powerpoint/2010/main" val="38856789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Algorithm</a:t>
            </a:r>
          </a:p>
          <a:p>
            <a:r>
              <a:rPr lang="en-US" dirty="0" smtClean="0"/>
              <a:t>It works by comparing two neighboring values of list and swapping(exchanging) them if they required.</a:t>
            </a:r>
          </a:p>
          <a:p>
            <a:pPr algn="just"/>
            <a:r>
              <a:rPr lang="en-US" dirty="0" smtClean="0"/>
              <a:t>To sort an array of ‘n’ elements, n-1 passes(iterations)are required. In first pass, the largest value is shifted to the last element of array. In the second pass, the second largest value moves to the second last element of the array and so on.</a:t>
            </a:r>
            <a:endParaRPr lang="en-US" dirty="0"/>
          </a:p>
        </p:txBody>
      </p:sp>
      <p:sp>
        <p:nvSpPr>
          <p:cNvPr id="3" name="Title 2"/>
          <p:cNvSpPr>
            <a:spLocks noGrp="1"/>
          </p:cNvSpPr>
          <p:nvPr>
            <p:ph type="title"/>
          </p:nvPr>
        </p:nvSpPr>
        <p:spPr/>
        <p:txBody>
          <a:bodyPr/>
          <a:lstStyle/>
          <a:p>
            <a:r>
              <a:rPr lang="en-US" dirty="0" smtClean="0"/>
              <a:t>Bubble sort</a:t>
            </a:r>
            <a:endParaRPr lang="en-US" dirty="0"/>
          </a:p>
        </p:txBody>
      </p:sp>
    </p:spTree>
    <p:extLst>
      <p:ext uri="{BB962C8B-B14F-4D97-AF65-F5344CB8AC3E}">
        <p14:creationId xmlns:p14="http://schemas.microsoft.com/office/powerpoint/2010/main" val="19274648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normAutofit fontScale="90000"/>
          </a:bodyPr>
          <a:lstStyle/>
          <a:p>
            <a:r>
              <a:rPr lang="en-US"/>
              <a:t>"Bubbling Up" the Largest Element</a:t>
            </a:r>
          </a:p>
        </p:txBody>
      </p:sp>
      <p:sp>
        <p:nvSpPr>
          <p:cNvPr id="210947" name="Rectangle 3"/>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a:t>
            </a:r>
            <a:r>
              <a:rPr lang="en-US" b="1">
                <a:solidFill>
                  <a:srgbClr val="3333FF"/>
                </a:solidFill>
              </a:rPr>
              <a:t>largest value</a:t>
            </a:r>
            <a:r>
              <a:rPr lang="en-US" b="1"/>
              <a:t> to the end using </a:t>
            </a:r>
            <a:r>
              <a:rPr lang="en-US" b="1">
                <a:solidFill>
                  <a:srgbClr val="3333FF"/>
                </a:solidFill>
              </a:rPr>
              <a:t>pair-wise comparisons and swapping</a:t>
            </a:r>
          </a:p>
        </p:txBody>
      </p:sp>
      <p:sp>
        <p:nvSpPr>
          <p:cNvPr id="210948"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49"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50"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51"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52"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53"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954" name="Rectangle 10"/>
          <p:cNvSpPr>
            <a:spLocks noChangeArrowheads="1"/>
          </p:cNvSpPr>
          <p:nvPr/>
        </p:nvSpPr>
        <p:spPr bwMode="auto">
          <a:xfrm>
            <a:off x="6958013" y="47672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5</a:t>
            </a:r>
          </a:p>
        </p:txBody>
      </p:sp>
      <p:sp>
        <p:nvSpPr>
          <p:cNvPr id="210955" name="Rectangle 11"/>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12</a:t>
            </a:r>
            <a:endParaRPr lang="en-US" b="0"/>
          </a:p>
        </p:txBody>
      </p:sp>
      <p:sp>
        <p:nvSpPr>
          <p:cNvPr id="210956" name="Rectangle 12"/>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35</a:t>
            </a:r>
            <a:endParaRPr lang="en-US" b="0"/>
          </a:p>
        </p:txBody>
      </p:sp>
      <p:sp>
        <p:nvSpPr>
          <p:cNvPr id="210957" name="Rectangle 13"/>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42</a:t>
            </a:r>
            <a:endParaRPr lang="en-US" b="0"/>
          </a:p>
        </p:txBody>
      </p:sp>
      <p:sp>
        <p:nvSpPr>
          <p:cNvPr id="210958" name="Rectangle 14"/>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77</a:t>
            </a:r>
            <a:endParaRPr lang="en-US" b="0"/>
          </a:p>
        </p:txBody>
      </p:sp>
      <p:sp>
        <p:nvSpPr>
          <p:cNvPr id="210959" name="Rectangle 15"/>
          <p:cNvSpPr>
            <a:spLocks noChangeArrowheads="1"/>
          </p:cNvSpPr>
          <p:nvPr/>
        </p:nvSpPr>
        <p:spPr bwMode="auto">
          <a:xfrm>
            <a:off x="5559425" y="4752975"/>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101</a:t>
            </a:r>
          </a:p>
        </p:txBody>
      </p:sp>
      <p:sp>
        <p:nvSpPr>
          <p:cNvPr id="210960" name="Rectangle 16"/>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Tree>
    <p:extLst>
      <p:ext uri="{BB962C8B-B14F-4D97-AF65-F5344CB8AC3E}">
        <p14:creationId xmlns:p14="http://schemas.microsoft.com/office/powerpoint/2010/main" val="21305055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050"/>
          <p:cNvSpPr>
            <a:spLocks noGrp="1" noChangeArrowheads="1"/>
          </p:cNvSpPr>
          <p:nvPr>
            <p:ph type="title"/>
          </p:nvPr>
        </p:nvSpPr>
        <p:spPr/>
        <p:txBody>
          <a:bodyPr>
            <a:normAutofit fontScale="90000"/>
          </a:bodyPr>
          <a:lstStyle/>
          <a:p>
            <a:r>
              <a:rPr lang="en-US"/>
              <a:t>"Bubbling Up" the Largest Element</a:t>
            </a:r>
          </a:p>
        </p:txBody>
      </p:sp>
      <p:sp>
        <p:nvSpPr>
          <p:cNvPr id="211971" name="Rectangle 2051"/>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largest value to the end using pair-wise comparisons and swapping</a:t>
            </a:r>
          </a:p>
        </p:txBody>
      </p:sp>
      <p:sp>
        <p:nvSpPr>
          <p:cNvPr id="211972" name="Rectangle 2052"/>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3" name="Line 2053"/>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4" name="Line 2054"/>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5" name="Line 2055"/>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6" name="Line 2056"/>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7" name="Line 2057"/>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78" name="Rectangle 2058"/>
          <p:cNvSpPr>
            <a:spLocks noChangeArrowheads="1"/>
          </p:cNvSpPr>
          <p:nvPr/>
        </p:nvSpPr>
        <p:spPr bwMode="auto">
          <a:xfrm>
            <a:off x="6958013" y="47672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5</a:t>
            </a:r>
          </a:p>
        </p:txBody>
      </p:sp>
      <p:sp>
        <p:nvSpPr>
          <p:cNvPr id="211979" name="Rectangle 2059"/>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12</a:t>
            </a:r>
            <a:endParaRPr lang="en-US" b="0"/>
          </a:p>
        </p:txBody>
      </p:sp>
      <p:sp>
        <p:nvSpPr>
          <p:cNvPr id="211980" name="Rectangle 2060"/>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35</a:t>
            </a:r>
            <a:endParaRPr lang="en-US" b="0"/>
          </a:p>
        </p:txBody>
      </p:sp>
      <p:sp>
        <p:nvSpPr>
          <p:cNvPr id="211981" name="Rectangle 2061"/>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42</a:t>
            </a:r>
            <a:endParaRPr lang="en-US" b="0">
              <a:solidFill>
                <a:srgbClr val="FF0033"/>
              </a:solidFill>
            </a:endParaRPr>
          </a:p>
        </p:txBody>
      </p:sp>
      <p:sp>
        <p:nvSpPr>
          <p:cNvPr id="211982" name="Rectangle 2062"/>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77</a:t>
            </a:r>
            <a:endParaRPr lang="en-US" b="0">
              <a:solidFill>
                <a:srgbClr val="FF0033"/>
              </a:solidFill>
            </a:endParaRPr>
          </a:p>
        </p:txBody>
      </p:sp>
      <p:sp>
        <p:nvSpPr>
          <p:cNvPr id="211983" name="Rectangle 2063"/>
          <p:cNvSpPr>
            <a:spLocks noChangeArrowheads="1"/>
          </p:cNvSpPr>
          <p:nvPr/>
        </p:nvSpPr>
        <p:spPr bwMode="auto">
          <a:xfrm>
            <a:off x="5559425" y="4752975"/>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101</a:t>
            </a:r>
          </a:p>
        </p:txBody>
      </p:sp>
      <p:sp>
        <p:nvSpPr>
          <p:cNvPr id="211984" name="Rectangle 2064"/>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
        <p:nvSpPr>
          <p:cNvPr id="211985" name="Rectangle 2065"/>
          <p:cNvSpPr>
            <a:spLocks noChangeArrowheads="1"/>
          </p:cNvSpPr>
          <p:nvPr/>
        </p:nvSpPr>
        <p:spPr bwMode="auto">
          <a:xfrm>
            <a:off x="1211263" y="4600575"/>
            <a:ext cx="1009650"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6" name="Rectangle 2066"/>
          <p:cNvSpPr>
            <a:spLocks noChangeArrowheads="1"/>
          </p:cNvSpPr>
          <p:nvPr/>
        </p:nvSpPr>
        <p:spPr bwMode="auto">
          <a:xfrm>
            <a:off x="2220913" y="4600575"/>
            <a:ext cx="1009650"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987" name="AutoShape 2067"/>
          <p:cNvSpPr>
            <a:spLocks noChangeArrowheads="1"/>
          </p:cNvSpPr>
          <p:nvPr/>
        </p:nvSpPr>
        <p:spPr bwMode="auto">
          <a:xfrm>
            <a:off x="1011238" y="4132263"/>
            <a:ext cx="2419350" cy="1536700"/>
          </a:xfrm>
          <a:prstGeom prst="irregularSeal1">
            <a:avLst/>
          </a:prstGeom>
          <a:solidFill>
            <a:srgbClr val="FFCC00"/>
          </a:solidFill>
          <a:ln w="381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Swap</a:t>
            </a:r>
          </a:p>
        </p:txBody>
      </p:sp>
      <p:grpSp>
        <p:nvGrpSpPr>
          <p:cNvPr id="211990" name="Group 2070"/>
          <p:cNvGrpSpPr>
            <a:grpSpLocks/>
          </p:cNvGrpSpPr>
          <p:nvPr/>
        </p:nvGrpSpPr>
        <p:grpSpPr bwMode="auto">
          <a:xfrm>
            <a:off x="1206500" y="4595813"/>
            <a:ext cx="2019300" cy="708025"/>
            <a:chOff x="760" y="2895"/>
            <a:chExt cx="1272" cy="446"/>
          </a:xfrm>
        </p:grpSpPr>
        <p:sp>
          <p:nvSpPr>
            <p:cNvPr id="211988" name="Rectangle 2068"/>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42</a:t>
              </a:r>
            </a:p>
          </p:txBody>
        </p:sp>
        <p:sp>
          <p:nvSpPr>
            <p:cNvPr id="211989" name="Rectangle 2069"/>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77</a:t>
              </a:r>
            </a:p>
          </p:txBody>
        </p:sp>
      </p:grpSp>
    </p:spTree>
    <p:extLst>
      <p:ext uri="{BB962C8B-B14F-4D97-AF65-F5344CB8AC3E}">
        <p14:creationId xmlns:p14="http://schemas.microsoft.com/office/powerpoint/2010/main" val="2335108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1987"/>
                                        </p:tgtEl>
                                        <p:attrNameLst>
                                          <p:attrName>style.visibility</p:attrName>
                                        </p:attrNameLst>
                                      </p:cBhvr>
                                      <p:to>
                                        <p:strVal val="visible"/>
                                      </p:to>
                                    </p:set>
                                    <p:anim calcmode="lin" valueType="num">
                                      <p:cBhvr>
                                        <p:cTn id="7" dur="500" fill="hold"/>
                                        <p:tgtEl>
                                          <p:spTgt spid="211987"/>
                                        </p:tgtEl>
                                        <p:attrNameLst>
                                          <p:attrName>ppt_w</p:attrName>
                                        </p:attrNameLst>
                                      </p:cBhvr>
                                      <p:tavLst>
                                        <p:tav tm="0">
                                          <p:val>
                                            <p:fltVal val="0"/>
                                          </p:val>
                                        </p:tav>
                                        <p:tav tm="100000">
                                          <p:val>
                                            <p:strVal val="#ppt_w"/>
                                          </p:val>
                                        </p:tav>
                                      </p:tavLst>
                                    </p:anim>
                                    <p:anim calcmode="lin" valueType="num">
                                      <p:cBhvr>
                                        <p:cTn id="8" dur="500" fill="hold"/>
                                        <p:tgtEl>
                                          <p:spTgt spid="211987"/>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211987"/>
                                        </p:tgtEl>
                                        <p:attrNameLst>
                                          <p:attrName>style.visibility</p:attrName>
                                        </p:attrNameLst>
                                      </p:cBhvr>
                                      <p:to>
                                        <p:strVal val="hidden"/>
                                      </p:to>
                                    </p:set>
                                  </p:sub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2119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87"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457200" y="274638"/>
            <a:ext cx="7696200" cy="944562"/>
          </a:xfrm>
        </p:spPr>
        <p:txBody>
          <a:bodyPr/>
          <a:lstStyle/>
          <a:p>
            <a:r>
              <a:rPr lang="en-US" dirty="0"/>
              <a:t>Accessing Array Components</a:t>
            </a:r>
          </a:p>
        </p:txBody>
      </p:sp>
      <p:sp>
        <p:nvSpPr>
          <p:cNvPr id="223235" name="Rectangle 3"/>
          <p:cNvSpPr>
            <a:spLocks noGrp="1" noChangeArrowheads="1"/>
          </p:cNvSpPr>
          <p:nvPr>
            <p:ph type="body" idx="1"/>
          </p:nvPr>
        </p:nvSpPr>
        <p:spPr>
          <a:xfrm>
            <a:off x="685800" y="1600201"/>
            <a:ext cx="8153400" cy="4419600"/>
          </a:xfrm>
        </p:spPr>
        <p:txBody>
          <a:bodyPr/>
          <a:lstStyle/>
          <a:p>
            <a:pPr algn="just">
              <a:lnSpc>
                <a:spcPct val="90000"/>
              </a:lnSpc>
            </a:pPr>
            <a:r>
              <a:rPr lang="en-US" dirty="0"/>
              <a:t>The general form (syntax) of accessing an array component is:</a:t>
            </a:r>
          </a:p>
          <a:p>
            <a:pPr algn="just">
              <a:lnSpc>
                <a:spcPct val="90000"/>
              </a:lnSpc>
            </a:pPr>
            <a:endParaRPr lang="en-US" sz="800" dirty="0"/>
          </a:p>
          <a:p>
            <a:pPr algn="just">
              <a:lnSpc>
                <a:spcPct val="90000"/>
              </a:lnSpc>
              <a:buFontTx/>
              <a:buNone/>
            </a:pPr>
            <a:r>
              <a:rPr lang="en-US" sz="2000" dirty="0"/>
              <a:t>	</a:t>
            </a:r>
            <a:r>
              <a:rPr lang="en-US" sz="2600" dirty="0" err="1">
                <a:latin typeface="Courier New" pitchFamily="49" charset="0"/>
              </a:rPr>
              <a:t>arrayName</a:t>
            </a:r>
            <a:r>
              <a:rPr lang="en-US" sz="2600" dirty="0">
                <a:latin typeface="Courier New" pitchFamily="49" charset="0"/>
              </a:rPr>
              <a:t>[</a:t>
            </a:r>
            <a:r>
              <a:rPr lang="en-US" sz="2600" dirty="0" err="1">
                <a:latin typeface="Courier New" pitchFamily="49" charset="0"/>
              </a:rPr>
              <a:t>indexExp</a:t>
            </a:r>
            <a:r>
              <a:rPr lang="en-US" sz="2600" dirty="0">
                <a:latin typeface="Courier New" pitchFamily="49" charset="0"/>
              </a:rPr>
              <a:t>]</a:t>
            </a:r>
          </a:p>
          <a:p>
            <a:pPr algn="just">
              <a:lnSpc>
                <a:spcPct val="90000"/>
              </a:lnSpc>
              <a:buFontTx/>
              <a:buNone/>
            </a:pPr>
            <a:endParaRPr lang="en-US" sz="800" dirty="0"/>
          </a:p>
          <a:p>
            <a:pPr algn="just">
              <a:lnSpc>
                <a:spcPct val="90000"/>
              </a:lnSpc>
              <a:buFontTx/>
              <a:buNone/>
            </a:pPr>
            <a:r>
              <a:rPr lang="en-US" sz="2400" dirty="0"/>
              <a:t>	where </a:t>
            </a:r>
            <a:r>
              <a:rPr lang="en-US" sz="2400" dirty="0" err="1">
                <a:latin typeface="Courier New" pitchFamily="49" charset="0"/>
              </a:rPr>
              <a:t>indexExp</a:t>
            </a:r>
            <a:r>
              <a:rPr lang="en-US" sz="2400" dirty="0"/>
              <a:t>, called </a:t>
            </a:r>
            <a:r>
              <a:rPr lang="en-US" sz="2400" b="1" dirty="0"/>
              <a:t>index</a:t>
            </a:r>
            <a:r>
              <a:rPr lang="en-US" sz="2400" dirty="0"/>
              <a:t>, is any expression whose value is a nonnegative integer</a:t>
            </a:r>
          </a:p>
          <a:p>
            <a:pPr algn="just">
              <a:lnSpc>
                <a:spcPct val="90000"/>
              </a:lnSpc>
            </a:pPr>
            <a:r>
              <a:rPr lang="en-US" dirty="0"/>
              <a:t>Index value specifies the position of the component in the array</a:t>
            </a:r>
          </a:p>
          <a:p>
            <a:pPr algn="just">
              <a:lnSpc>
                <a:spcPct val="90000"/>
              </a:lnSpc>
            </a:pPr>
            <a:r>
              <a:rPr lang="en-US" dirty="0"/>
              <a:t>The </a:t>
            </a:r>
            <a:r>
              <a:rPr lang="en-US" dirty="0">
                <a:latin typeface="Courier New" pitchFamily="49" charset="0"/>
              </a:rPr>
              <a:t>[]</a:t>
            </a:r>
            <a:r>
              <a:rPr lang="en-US" dirty="0"/>
              <a:t> operator is called the </a:t>
            </a:r>
            <a:r>
              <a:rPr lang="en-US" b="1" dirty="0"/>
              <a:t>array subscripting</a:t>
            </a:r>
            <a:r>
              <a:rPr lang="en-US" dirty="0"/>
              <a:t> </a:t>
            </a:r>
            <a:r>
              <a:rPr lang="en-US" b="1" dirty="0"/>
              <a:t>operator</a:t>
            </a:r>
          </a:p>
          <a:p>
            <a:pPr algn="just">
              <a:lnSpc>
                <a:spcPct val="90000"/>
              </a:lnSpc>
            </a:pPr>
            <a:r>
              <a:rPr lang="en-US" dirty="0"/>
              <a:t>The array index always starts at </a:t>
            </a:r>
            <a:r>
              <a:rPr lang="en-US" dirty="0">
                <a:latin typeface="Courier New" pitchFamily="49" charset="0"/>
              </a:rPr>
              <a:t>0</a:t>
            </a:r>
          </a:p>
        </p:txBody>
      </p:sp>
    </p:spTree>
    <p:extLst>
      <p:ext uri="{BB962C8B-B14F-4D97-AF65-F5344CB8AC3E}">
        <p14:creationId xmlns:p14="http://schemas.microsoft.com/office/powerpoint/2010/main" val="7456693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normAutofit fontScale="90000"/>
          </a:bodyPr>
          <a:lstStyle/>
          <a:p>
            <a:r>
              <a:rPr lang="en-US"/>
              <a:t>"Bubbling Up" the Largest Element</a:t>
            </a:r>
          </a:p>
        </p:txBody>
      </p:sp>
      <p:sp>
        <p:nvSpPr>
          <p:cNvPr id="212995" name="Rectangle 3"/>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largest value to the end using pair-wise comparisons and swapping</a:t>
            </a:r>
          </a:p>
        </p:txBody>
      </p:sp>
      <p:sp>
        <p:nvSpPr>
          <p:cNvPr id="212996"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997"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998"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999"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000"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001"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002" name="Rectangle 10"/>
          <p:cNvSpPr>
            <a:spLocks noChangeArrowheads="1"/>
          </p:cNvSpPr>
          <p:nvPr/>
        </p:nvSpPr>
        <p:spPr bwMode="auto">
          <a:xfrm>
            <a:off x="6958013" y="47672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5</a:t>
            </a:r>
          </a:p>
        </p:txBody>
      </p:sp>
      <p:sp>
        <p:nvSpPr>
          <p:cNvPr id="213003" name="Rectangle 11"/>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12</a:t>
            </a:r>
            <a:endParaRPr lang="en-US" b="0"/>
          </a:p>
        </p:txBody>
      </p:sp>
      <p:sp>
        <p:nvSpPr>
          <p:cNvPr id="213004" name="Rectangle 12"/>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35</a:t>
            </a:r>
            <a:endParaRPr lang="en-US" b="0">
              <a:solidFill>
                <a:srgbClr val="FF0033"/>
              </a:solidFill>
            </a:endParaRPr>
          </a:p>
        </p:txBody>
      </p:sp>
      <p:sp>
        <p:nvSpPr>
          <p:cNvPr id="213005" name="Rectangle 13"/>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77</a:t>
            </a:r>
            <a:endParaRPr lang="en-US" b="0">
              <a:solidFill>
                <a:srgbClr val="FF0033"/>
              </a:solidFill>
            </a:endParaRPr>
          </a:p>
        </p:txBody>
      </p:sp>
      <p:sp>
        <p:nvSpPr>
          <p:cNvPr id="213006" name="Rectangle 14"/>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42</a:t>
            </a:r>
            <a:endParaRPr lang="en-US" b="0"/>
          </a:p>
        </p:txBody>
      </p:sp>
      <p:sp>
        <p:nvSpPr>
          <p:cNvPr id="213007" name="Rectangle 15"/>
          <p:cNvSpPr>
            <a:spLocks noChangeArrowheads="1"/>
          </p:cNvSpPr>
          <p:nvPr/>
        </p:nvSpPr>
        <p:spPr bwMode="auto">
          <a:xfrm>
            <a:off x="5559425" y="4752975"/>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101</a:t>
            </a:r>
          </a:p>
        </p:txBody>
      </p:sp>
      <p:sp>
        <p:nvSpPr>
          <p:cNvPr id="213008" name="Rectangle 16"/>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
        <p:nvSpPr>
          <p:cNvPr id="213009" name="Rectangle 17"/>
          <p:cNvSpPr>
            <a:spLocks noChangeArrowheads="1"/>
          </p:cNvSpPr>
          <p:nvPr/>
        </p:nvSpPr>
        <p:spPr bwMode="auto">
          <a:xfrm>
            <a:off x="2220913" y="4587875"/>
            <a:ext cx="1009650"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010" name="Rectangle 18"/>
          <p:cNvSpPr>
            <a:spLocks noChangeArrowheads="1"/>
          </p:cNvSpPr>
          <p:nvPr/>
        </p:nvSpPr>
        <p:spPr bwMode="auto">
          <a:xfrm>
            <a:off x="3259138" y="4587875"/>
            <a:ext cx="1009650"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011" name="AutoShape 19"/>
          <p:cNvSpPr>
            <a:spLocks noChangeArrowheads="1"/>
          </p:cNvSpPr>
          <p:nvPr/>
        </p:nvSpPr>
        <p:spPr bwMode="auto">
          <a:xfrm>
            <a:off x="2062163" y="4141788"/>
            <a:ext cx="2419350" cy="1536700"/>
          </a:xfrm>
          <a:prstGeom prst="irregularSeal1">
            <a:avLst/>
          </a:prstGeom>
          <a:solidFill>
            <a:srgbClr val="FFCC00"/>
          </a:solidFill>
          <a:ln w="381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Swap</a:t>
            </a:r>
          </a:p>
        </p:txBody>
      </p:sp>
      <p:grpSp>
        <p:nvGrpSpPr>
          <p:cNvPr id="213012" name="Group 20"/>
          <p:cNvGrpSpPr>
            <a:grpSpLocks/>
          </p:cNvGrpSpPr>
          <p:nvPr/>
        </p:nvGrpSpPr>
        <p:grpSpPr bwMode="auto">
          <a:xfrm>
            <a:off x="2257425" y="4605338"/>
            <a:ext cx="2019300" cy="708025"/>
            <a:chOff x="760" y="2895"/>
            <a:chExt cx="1272" cy="446"/>
          </a:xfrm>
        </p:grpSpPr>
        <p:sp>
          <p:nvSpPr>
            <p:cNvPr id="213013" name="Rectangle 21"/>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35</a:t>
              </a:r>
            </a:p>
          </p:txBody>
        </p:sp>
        <p:sp>
          <p:nvSpPr>
            <p:cNvPr id="213014" name="Rectangle 22"/>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77</a:t>
              </a:r>
            </a:p>
          </p:txBody>
        </p:sp>
      </p:grpSp>
    </p:spTree>
    <p:extLst>
      <p:ext uri="{BB962C8B-B14F-4D97-AF65-F5344CB8AC3E}">
        <p14:creationId xmlns:p14="http://schemas.microsoft.com/office/powerpoint/2010/main" val="4170477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3011"/>
                                        </p:tgtEl>
                                        <p:attrNameLst>
                                          <p:attrName>style.visibility</p:attrName>
                                        </p:attrNameLst>
                                      </p:cBhvr>
                                      <p:to>
                                        <p:strVal val="visible"/>
                                      </p:to>
                                    </p:set>
                                    <p:anim calcmode="lin" valueType="num">
                                      <p:cBhvr>
                                        <p:cTn id="7" dur="500" fill="hold"/>
                                        <p:tgtEl>
                                          <p:spTgt spid="213011"/>
                                        </p:tgtEl>
                                        <p:attrNameLst>
                                          <p:attrName>ppt_w</p:attrName>
                                        </p:attrNameLst>
                                      </p:cBhvr>
                                      <p:tavLst>
                                        <p:tav tm="0">
                                          <p:val>
                                            <p:fltVal val="0"/>
                                          </p:val>
                                        </p:tav>
                                        <p:tav tm="100000">
                                          <p:val>
                                            <p:strVal val="#ppt_w"/>
                                          </p:val>
                                        </p:tav>
                                      </p:tavLst>
                                    </p:anim>
                                    <p:anim calcmode="lin" valueType="num">
                                      <p:cBhvr>
                                        <p:cTn id="8" dur="500" fill="hold"/>
                                        <p:tgtEl>
                                          <p:spTgt spid="213011"/>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213011"/>
                                        </p:tgtEl>
                                        <p:attrNameLst>
                                          <p:attrName>style.visibility</p:attrName>
                                        </p:attrNameLst>
                                      </p:cBhvr>
                                      <p:to>
                                        <p:strVal val="hidden"/>
                                      </p:to>
                                    </p:set>
                                  </p:sub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2130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11"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normAutofit fontScale="90000"/>
          </a:bodyPr>
          <a:lstStyle/>
          <a:p>
            <a:r>
              <a:rPr lang="en-US"/>
              <a:t>"Bubbling Up" the Largest Element</a:t>
            </a:r>
          </a:p>
        </p:txBody>
      </p:sp>
      <p:sp>
        <p:nvSpPr>
          <p:cNvPr id="214019" name="Rectangle 3"/>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largest value to the end using pair-wise comparisons and swapping</a:t>
            </a:r>
          </a:p>
        </p:txBody>
      </p:sp>
      <p:sp>
        <p:nvSpPr>
          <p:cNvPr id="214020"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1"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2"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3"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4"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5"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26" name="Rectangle 10"/>
          <p:cNvSpPr>
            <a:spLocks noChangeArrowheads="1"/>
          </p:cNvSpPr>
          <p:nvPr/>
        </p:nvSpPr>
        <p:spPr bwMode="auto">
          <a:xfrm>
            <a:off x="6958013" y="47672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5</a:t>
            </a:r>
          </a:p>
        </p:txBody>
      </p:sp>
      <p:sp>
        <p:nvSpPr>
          <p:cNvPr id="214027" name="Rectangle 11"/>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12</a:t>
            </a:r>
            <a:endParaRPr lang="en-US" b="0">
              <a:solidFill>
                <a:srgbClr val="FF0033"/>
              </a:solidFill>
            </a:endParaRPr>
          </a:p>
        </p:txBody>
      </p:sp>
      <p:sp>
        <p:nvSpPr>
          <p:cNvPr id="214028" name="Rectangle 12"/>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77</a:t>
            </a:r>
            <a:endParaRPr lang="en-US" b="0">
              <a:solidFill>
                <a:srgbClr val="FF0033"/>
              </a:solidFill>
            </a:endParaRPr>
          </a:p>
        </p:txBody>
      </p:sp>
      <p:sp>
        <p:nvSpPr>
          <p:cNvPr id="214029" name="Rectangle 13"/>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35</a:t>
            </a:r>
            <a:endParaRPr lang="en-US" b="0"/>
          </a:p>
        </p:txBody>
      </p:sp>
      <p:sp>
        <p:nvSpPr>
          <p:cNvPr id="214030" name="Rectangle 14"/>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42</a:t>
            </a:r>
            <a:endParaRPr lang="en-US" b="0"/>
          </a:p>
        </p:txBody>
      </p:sp>
      <p:sp>
        <p:nvSpPr>
          <p:cNvPr id="214031" name="Rectangle 15"/>
          <p:cNvSpPr>
            <a:spLocks noChangeArrowheads="1"/>
          </p:cNvSpPr>
          <p:nvPr/>
        </p:nvSpPr>
        <p:spPr bwMode="auto">
          <a:xfrm>
            <a:off x="5559425" y="4752975"/>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101</a:t>
            </a:r>
          </a:p>
        </p:txBody>
      </p:sp>
      <p:sp>
        <p:nvSpPr>
          <p:cNvPr id="214032" name="Rectangle 16"/>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
        <p:nvSpPr>
          <p:cNvPr id="214033" name="Rectangle 17"/>
          <p:cNvSpPr>
            <a:spLocks noChangeArrowheads="1"/>
          </p:cNvSpPr>
          <p:nvPr/>
        </p:nvSpPr>
        <p:spPr bwMode="auto">
          <a:xfrm>
            <a:off x="3267075" y="4600575"/>
            <a:ext cx="1009650"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34" name="Rectangle 18"/>
          <p:cNvSpPr>
            <a:spLocks noChangeArrowheads="1"/>
          </p:cNvSpPr>
          <p:nvPr/>
        </p:nvSpPr>
        <p:spPr bwMode="auto">
          <a:xfrm>
            <a:off x="4276725" y="4600575"/>
            <a:ext cx="1095375"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035" name="AutoShape 19"/>
          <p:cNvSpPr>
            <a:spLocks noChangeArrowheads="1"/>
          </p:cNvSpPr>
          <p:nvPr/>
        </p:nvSpPr>
        <p:spPr bwMode="auto">
          <a:xfrm>
            <a:off x="3057525" y="4132263"/>
            <a:ext cx="2501900" cy="1536700"/>
          </a:xfrm>
          <a:prstGeom prst="irregularSeal1">
            <a:avLst/>
          </a:prstGeom>
          <a:solidFill>
            <a:srgbClr val="FFCC00"/>
          </a:solidFill>
          <a:ln w="381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Swap</a:t>
            </a:r>
          </a:p>
        </p:txBody>
      </p:sp>
      <p:grpSp>
        <p:nvGrpSpPr>
          <p:cNvPr id="214036" name="Group 20"/>
          <p:cNvGrpSpPr>
            <a:grpSpLocks/>
          </p:cNvGrpSpPr>
          <p:nvPr/>
        </p:nvGrpSpPr>
        <p:grpSpPr bwMode="auto">
          <a:xfrm>
            <a:off x="3267075" y="4595813"/>
            <a:ext cx="2087563" cy="708025"/>
            <a:chOff x="760" y="2895"/>
            <a:chExt cx="1272" cy="446"/>
          </a:xfrm>
        </p:grpSpPr>
        <p:sp>
          <p:nvSpPr>
            <p:cNvPr id="214037" name="Rectangle 21"/>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12</a:t>
              </a:r>
            </a:p>
          </p:txBody>
        </p:sp>
        <p:sp>
          <p:nvSpPr>
            <p:cNvPr id="214038" name="Rectangle 22"/>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77</a:t>
              </a:r>
            </a:p>
          </p:txBody>
        </p:sp>
      </p:grpSp>
    </p:spTree>
    <p:extLst>
      <p:ext uri="{BB962C8B-B14F-4D97-AF65-F5344CB8AC3E}">
        <p14:creationId xmlns:p14="http://schemas.microsoft.com/office/powerpoint/2010/main" val="3357029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4035"/>
                                        </p:tgtEl>
                                        <p:attrNameLst>
                                          <p:attrName>style.visibility</p:attrName>
                                        </p:attrNameLst>
                                      </p:cBhvr>
                                      <p:to>
                                        <p:strVal val="visible"/>
                                      </p:to>
                                    </p:set>
                                    <p:anim calcmode="lin" valueType="num">
                                      <p:cBhvr>
                                        <p:cTn id="7" dur="500" fill="hold"/>
                                        <p:tgtEl>
                                          <p:spTgt spid="214035"/>
                                        </p:tgtEl>
                                        <p:attrNameLst>
                                          <p:attrName>ppt_w</p:attrName>
                                        </p:attrNameLst>
                                      </p:cBhvr>
                                      <p:tavLst>
                                        <p:tav tm="0">
                                          <p:val>
                                            <p:fltVal val="0"/>
                                          </p:val>
                                        </p:tav>
                                        <p:tav tm="100000">
                                          <p:val>
                                            <p:strVal val="#ppt_w"/>
                                          </p:val>
                                        </p:tav>
                                      </p:tavLst>
                                    </p:anim>
                                    <p:anim calcmode="lin" valueType="num">
                                      <p:cBhvr>
                                        <p:cTn id="8" dur="500" fill="hold"/>
                                        <p:tgtEl>
                                          <p:spTgt spid="214035"/>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214035"/>
                                        </p:tgtEl>
                                        <p:attrNameLst>
                                          <p:attrName>style.visibility</p:attrName>
                                        </p:attrNameLst>
                                      </p:cBhvr>
                                      <p:to>
                                        <p:strVal val="hidden"/>
                                      </p:to>
                                    </p:set>
                                  </p:sub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214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35"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1026"/>
          <p:cNvSpPr>
            <a:spLocks noGrp="1" noChangeArrowheads="1"/>
          </p:cNvSpPr>
          <p:nvPr>
            <p:ph type="title"/>
          </p:nvPr>
        </p:nvSpPr>
        <p:spPr/>
        <p:txBody>
          <a:bodyPr>
            <a:normAutofit fontScale="90000"/>
          </a:bodyPr>
          <a:lstStyle/>
          <a:p>
            <a:r>
              <a:rPr lang="en-US"/>
              <a:t>"Bubbling Up" the Largest Element</a:t>
            </a:r>
          </a:p>
        </p:txBody>
      </p:sp>
      <p:sp>
        <p:nvSpPr>
          <p:cNvPr id="215043" name="Rectangle 1027"/>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largest value to the end using pair-wise comparisons and swapping</a:t>
            </a:r>
          </a:p>
        </p:txBody>
      </p:sp>
      <p:sp>
        <p:nvSpPr>
          <p:cNvPr id="215044" name="Rectangle 1028"/>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45" name="Line 1029"/>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46" name="Line 1030"/>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47" name="Line 1031"/>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48" name="Line 1032"/>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49" name="Line 1033"/>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50" name="Rectangle 1034"/>
          <p:cNvSpPr>
            <a:spLocks noChangeArrowheads="1"/>
          </p:cNvSpPr>
          <p:nvPr/>
        </p:nvSpPr>
        <p:spPr bwMode="auto">
          <a:xfrm>
            <a:off x="6958013" y="47672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5</a:t>
            </a:r>
          </a:p>
        </p:txBody>
      </p:sp>
      <p:sp>
        <p:nvSpPr>
          <p:cNvPr id="215051" name="Rectangle 1035"/>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77</a:t>
            </a:r>
            <a:endParaRPr lang="en-US" b="0">
              <a:solidFill>
                <a:srgbClr val="FF0033"/>
              </a:solidFill>
            </a:endParaRPr>
          </a:p>
        </p:txBody>
      </p:sp>
      <p:sp>
        <p:nvSpPr>
          <p:cNvPr id="215052" name="Rectangle 1036"/>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12</a:t>
            </a:r>
            <a:endParaRPr lang="en-US" b="0"/>
          </a:p>
        </p:txBody>
      </p:sp>
      <p:sp>
        <p:nvSpPr>
          <p:cNvPr id="215053" name="Rectangle 1037"/>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35</a:t>
            </a:r>
            <a:endParaRPr lang="en-US" b="0"/>
          </a:p>
        </p:txBody>
      </p:sp>
      <p:sp>
        <p:nvSpPr>
          <p:cNvPr id="215054" name="Rectangle 1038"/>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42</a:t>
            </a:r>
            <a:endParaRPr lang="en-US" b="0"/>
          </a:p>
        </p:txBody>
      </p:sp>
      <p:sp>
        <p:nvSpPr>
          <p:cNvPr id="215055" name="Rectangle 1039"/>
          <p:cNvSpPr>
            <a:spLocks noChangeArrowheads="1"/>
          </p:cNvSpPr>
          <p:nvPr/>
        </p:nvSpPr>
        <p:spPr bwMode="auto">
          <a:xfrm>
            <a:off x="5559425" y="4752975"/>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101</a:t>
            </a:r>
          </a:p>
        </p:txBody>
      </p:sp>
      <p:sp>
        <p:nvSpPr>
          <p:cNvPr id="215056" name="Rectangle 1040"/>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
        <p:nvSpPr>
          <p:cNvPr id="215057" name="Rectangle 1041"/>
          <p:cNvSpPr>
            <a:spLocks noChangeArrowheads="1"/>
          </p:cNvSpPr>
          <p:nvPr/>
        </p:nvSpPr>
        <p:spPr bwMode="auto">
          <a:xfrm>
            <a:off x="4291013" y="4587875"/>
            <a:ext cx="1081087"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58" name="Rectangle 1042"/>
          <p:cNvSpPr>
            <a:spLocks noChangeArrowheads="1"/>
          </p:cNvSpPr>
          <p:nvPr/>
        </p:nvSpPr>
        <p:spPr bwMode="auto">
          <a:xfrm>
            <a:off x="5386388" y="4587875"/>
            <a:ext cx="1152525"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63" name="Text Box 1047"/>
          <p:cNvSpPr txBox="1">
            <a:spLocks noChangeArrowheads="1"/>
          </p:cNvSpPr>
          <p:nvPr/>
        </p:nvSpPr>
        <p:spPr bwMode="auto">
          <a:xfrm>
            <a:off x="4157663" y="5454650"/>
            <a:ext cx="2603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solidFill>
                  <a:srgbClr val="3333FF"/>
                </a:solidFill>
              </a:rPr>
              <a:t>No need to swap</a:t>
            </a:r>
          </a:p>
        </p:txBody>
      </p:sp>
    </p:spTree>
    <p:extLst>
      <p:ext uri="{BB962C8B-B14F-4D97-AF65-F5344CB8AC3E}">
        <p14:creationId xmlns:p14="http://schemas.microsoft.com/office/powerpoint/2010/main" val="32927265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normAutofit fontScale="90000"/>
          </a:bodyPr>
          <a:lstStyle/>
          <a:p>
            <a:r>
              <a:rPr lang="en-US"/>
              <a:t>"Bubbling Up" the Largest Element</a:t>
            </a:r>
          </a:p>
        </p:txBody>
      </p:sp>
      <p:sp>
        <p:nvSpPr>
          <p:cNvPr id="216067" name="Rectangle 3"/>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largest value to the end using pair-wise comparisons and swapping</a:t>
            </a:r>
          </a:p>
        </p:txBody>
      </p:sp>
      <p:sp>
        <p:nvSpPr>
          <p:cNvPr id="216068"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69"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70"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71"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72"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73"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74" name="Rectangle 10"/>
          <p:cNvSpPr>
            <a:spLocks noChangeArrowheads="1"/>
          </p:cNvSpPr>
          <p:nvPr/>
        </p:nvSpPr>
        <p:spPr bwMode="auto">
          <a:xfrm>
            <a:off x="6958013" y="4767263"/>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5</a:t>
            </a:r>
          </a:p>
        </p:txBody>
      </p:sp>
      <p:sp>
        <p:nvSpPr>
          <p:cNvPr id="216075" name="Rectangle 11"/>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77</a:t>
            </a:r>
            <a:endParaRPr lang="en-US" b="0"/>
          </a:p>
        </p:txBody>
      </p:sp>
      <p:sp>
        <p:nvSpPr>
          <p:cNvPr id="216076" name="Rectangle 12"/>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12</a:t>
            </a:r>
            <a:endParaRPr lang="en-US" b="0"/>
          </a:p>
        </p:txBody>
      </p:sp>
      <p:sp>
        <p:nvSpPr>
          <p:cNvPr id="216077" name="Rectangle 13"/>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35</a:t>
            </a:r>
            <a:endParaRPr lang="en-US" b="0"/>
          </a:p>
        </p:txBody>
      </p:sp>
      <p:sp>
        <p:nvSpPr>
          <p:cNvPr id="216078" name="Rectangle 14"/>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42</a:t>
            </a:r>
            <a:endParaRPr lang="en-US" b="0"/>
          </a:p>
        </p:txBody>
      </p:sp>
      <p:sp>
        <p:nvSpPr>
          <p:cNvPr id="216079" name="Rectangle 15"/>
          <p:cNvSpPr>
            <a:spLocks noChangeArrowheads="1"/>
          </p:cNvSpPr>
          <p:nvPr/>
        </p:nvSpPr>
        <p:spPr bwMode="auto">
          <a:xfrm>
            <a:off x="5559425" y="4752975"/>
            <a:ext cx="69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solidFill>
                  <a:srgbClr val="FF0033"/>
                </a:solidFill>
              </a:rPr>
              <a:t>101</a:t>
            </a:r>
          </a:p>
        </p:txBody>
      </p:sp>
      <p:sp>
        <p:nvSpPr>
          <p:cNvPr id="216080" name="Rectangle 16"/>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
        <p:nvSpPr>
          <p:cNvPr id="216081" name="Rectangle 17"/>
          <p:cNvSpPr>
            <a:spLocks noChangeArrowheads="1"/>
          </p:cNvSpPr>
          <p:nvPr/>
        </p:nvSpPr>
        <p:spPr bwMode="auto">
          <a:xfrm>
            <a:off x="5400675" y="4584700"/>
            <a:ext cx="1139825"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82" name="Rectangle 18"/>
          <p:cNvSpPr>
            <a:spLocks noChangeArrowheads="1"/>
          </p:cNvSpPr>
          <p:nvPr/>
        </p:nvSpPr>
        <p:spPr bwMode="auto">
          <a:xfrm>
            <a:off x="6553200" y="4584700"/>
            <a:ext cx="1152525" cy="708025"/>
          </a:xfrm>
          <a:prstGeom prst="rect">
            <a:avLst/>
          </a:prstGeom>
          <a:noFill/>
          <a:ln w="76200">
            <a:solidFill>
              <a:srgbClr val="FF0033"/>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6083" name="AutoShape 19"/>
          <p:cNvSpPr>
            <a:spLocks noChangeArrowheads="1"/>
          </p:cNvSpPr>
          <p:nvPr/>
        </p:nvSpPr>
        <p:spPr bwMode="auto">
          <a:xfrm>
            <a:off x="5289550" y="4156075"/>
            <a:ext cx="2501900" cy="1536700"/>
          </a:xfrm>
          <a:prstGeom prst="irregularSeal1">
            <a:avLst/>
          </a:prstGeom>
          <a:solidFill>
            <a:srgbClr val="FFCC00"/>
          </a:solidFill>
          <a:ln w="381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Swap</a:t>
            </a:r>
          </a:p>
        </p:txBody>
      </p:sp>
      <p:grpSp>
        <p:nvGrpSpPr>
          <p:cNvPr id="216084" name="Group 20"/>
          <p:cNvGrpSpPr>
            <a:grpSpLocks/>
          </p:cNvGrpSpPr>
          <p:nvPr/>
        </p:nvGrpSpPr>
        <p:grpSpPr bwMode="auto">
          <a:xfrm>
            <a:off x="5400675" y="4591050"/>
            <a:ext cx="2328863" cy="708025"/>
            <a:chOff x="760" y="2895"/>
            <a:chExt cx="1272" cy="446"/>
          </a:xfrm>
        </p:grpSpPr>
        <p:sp>
          <p:nvSpPr>
            <p:cNvPr id="216085" name="Rectangle 21"/>
            <p:cNvSpPr>
              <a:spLocks noChangeArrowheads="1"/>
            </p:cNvSpPr>
            <p:nvPr/>
          </p:nvSpPr>
          <p:spPr bwMode="auto">
            <a:xfrm>
              <a:off x="760"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5</a:t>
              </a:r>
            </a:p>
          </p:txBody>
        </p:sp>
        <p:sp>
          <p:nvSpPr>
            <p:cNvPr id="216086" name="Rectangle 22"/>
            <p:cNvSpPr>
              <a:spLocks noChangeArrowheads="1"/>
            </p:cNvSpPr>
            <p:nvPr/>
          </p:nvSpPr>
          <p:spPr bwMode="auto">
            <a:xfrm>
              <a:off x="1396" y="2895"/>
              <a:ext cx="636" cy="446"/>
            </a:xfrm>
            <a:prstGeom prst="rect">
              <a:avLst/>
            </a:prstGeom>
            <a:solidFill>
              <a:schemeClr val="bg1"/>
            </a:solidFill>
            <a:ln w="76200">
              <a:solidFill>
                <a:srgbClr val="FF003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101</a:t>
              </a:r>
            </a:p>
          </p:txBody>
        </p:sp>
      </p:grpSp>
    </p:spTree>
    <p:extLst>
      <p:ext uri="{BB962C8B-B14F-4D97-AF65-F5344CB8AC3E}">
        <p14:creationId xmlns:p14="http://schemas.microsoft.com/office/powerpoint/2010/main" val="30232191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6083"/>
                                        </p:tgtEl>
                                        <p:attrNameLst>
                                          <p:attrName>style.visibility</p:attrName>
                                        </p:attrNameLst>
                                      </p:cBhvr>
                                      <p:to>
                                        <p:strVal val="visible"/>
                                      </p:to>
                                    </p:set>
                                    <p:anim calcmode="lin" valueType="num">
                                      <p:cBhvr>
                                        <p:cTn id="7" dur="500" fill="hold"/>
                                        <p:tgtEl>
                                          <p:spTgt spid="216083"/>
                                        </p:tgtEl>
                                        <p:attrNameLst>
                                          <p:attrName>ppt_w</p:attrName>
                                        </p:attrNameLst>
                                      </p:cBhvr>
                                      <p:tavLst>
                                        <p:tav tm="0">
                                          <p:val>
                                            <p:fltVal val="0"/>
                                          </p:val>
                                        </p:tav>
                                        <p:tav tm="100000">
                                          <p:val>
                                            <p:strVal val="#ppt_w"/>
                                          </p:val>
                                        </p:tav>
                                      </p:tavLst>
                                    </p:anim>
                                    <p:anim calcmode="lin" valueType="num">
                                      <p:cBhvr>
                                        <p:cTn id="8" dur="500" fill="hold"/>
                                        <p:tgtEl>
                                          <p:spTgt spid="216083"/>
                                        </p:tgtEl>
                                        <p:attrNameLst>
                                          <p:attrName>ppt_h</p:attrName>
                                        </p:attrNameLst>
                                      </p:cBhvr>
                                      <p:tavLst>
                                        <p:tav tm="0">
                                          <p:val>
                                            <p:fltVal val="0"/>
                                          </p:val>
                                        </p:tav>
                                        <p:tav tm="100000">
                                          <p:val>
                                            <p:strVal val="#ppt_h"/>
                                          </p:val>
                                        </p:tav>
                                      </p:tavLst>
                                    </p:anim>
                                  </p:childTnLst>
                                  <p:subTnLst>
                                    <p:set>
                                      <p:cBhvr override="childStyle">
                                        <p:cTn dur="1" fill="hold" display="0" masterRel="sameClick" afterEffect="1">
                                          <p:stCondLst>
                                            <p:cond evt="end" delay="0">
                                              <p:tn val="5"/>
                                            </p:cond>
                                          </p:stCondLst>
                                        </p:cTn>
                                        <p:tgtEl>
                                          <p:spTgt spid="216083"/>
                                        </p:tgtEl>
                                        <p:attrNameLst>
                                          <p:attrName>style.visibility</p:attrName>
                                        </p:attrNameLst>
                                      </p:cBhvr>
                                      <p:to>
                                        <p:strVal val="hidden"/>
                                      </p:to>
                                    </p:set>
                                  </p:sub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216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83"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normAutofit fontScale="90000"/>
          </a:bodyPr>
          <a:lstStyle/>
          <a:p>
            <a:r>
              <a:rPr lang="en-US"/>
              <a:t>"Bubbling Up" the Largest Element</a:t>
            </a:r>
          </a:p>
        </p:txBody>
      </p:sp>
      <p:sp>
        <p:nvSpPr>
          <p:cNvPr id="217091" name="Rectangle 3"/>
          <p:cNvSpPr>
            <a:spLocks noGrp="1" noChangeArrowheads="1"/>
          </p:cNvSpPr>
          <p:nvPr>
            <p:ph type="body" idx="1"/>
          </p:nvPr>
        </p:nvSpPr>
        <p:spPr/>
        <p:txBody>
          <a:bodyPr/>
          <a:lstStyle/>
          <a:p>
            <a:r>
              <a:rPr lang="en-US" b="1"/>
              <a:t>Traverse a collection of elements</a:t>
            </a:r>
          </a:p>
          <a:p>
            <a:pPr lvl="1"/>
            <a:r>
              <a:rPr lang="en-US" b="1"/>
              <a:t>Move from the front to the end</a:t>
            </a:r>
          </a:p>
          <a:p>
            <a:pPr lvl="1"/>
            <a:r>
              <a:rPr lang="en-US" b="1"/>
              <a:t>“Bubble” the largest value to the end using pair-wise comparisons and swapping</a:t>
            </a:r>
          </a:p>
        </p:txBody>
      </p:sp>
      <p:sp>
        <p:nvSpPr>
          <p:cNvPr id="217092" name="Rectangle 4"/>
          <p:cNvSpPr>
            <a:spLocks noChangeArrowheads="1"/>
          </p:cNvSpPr>
          <p:nvPr/>
        </p:nvSpPr>
        <p:spPr bwMode="auto">
          <a:xfrm>
            <a:off x="1211263" y="4592638"/>
            <a:ext cx="6518275" cy="715962"/>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93" name="Line 5"/>
          <p:cNvSpPr>
            <a:spLocks noChangeShapeType="1"/>
          </p:cNvSpPr>
          <p:nvPr/>
        </p:nvSpPr>
        <p:spPr bwMode="auto">
          <a:xfrm>
            <a:off x="2220913" y="4587875"/>
            <a:ext cx="0" cy="7127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94" name="Line 6"/>
          <p:cNvSpPr>
            <a:spLocks noChangeShapeType="1"/>
          </p:cNvSpPr>
          <p:nvPr/>
        </p:nvSpPr>
        <p:spPr bwMode="auto">
          <a:xfrm>
            <a:off x="3238500"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95" name="Line 7"/>
          <p:cNvSpPr>
            <a:spLocks noChangeShapeType="1"/>
          </p:cNvSpPr>
          <p:nvPr/>
        </p:nvSpPr>
        <p:spPr bwMode="auto">
          <a:xfrm>
            <a:off x="4276725"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96" name="Line 8"/>
          <p:cNvSpPr>
            <a:spLocks noChangeShapeType="1"/>
          </p:cNvSpPr>
          <p:nvPr/>
        </p:nvSpPr>
        <p:spPr bwMode="auto">
          <a:xfrm>
            <a:off x="5386388" y="4587875"/>
            <a:ext cx="0" cy="7254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97" name="Line 9"/>
          <p:cNvSpPr>
            <a:spLocks noChangeShapeType="1"/>
          </p:cNvSpPr>
          <p:nvPr/>
        </p:nvSpPr>
        <p:spPr bwMode="auto">
          <a:xfrm>
            <a:off x="6540500" y="4600575"/>
            <a:ext cx="0" cy="700088"/>
          </a:xfrm>
          <a:prstGeom prst="line">
            <a:avLst/>
          </a:prstGeom>
          <a:noFill/>
          <a:ln w="381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7099" name="Rectangle 11"/>
          <p:cNvSpPr>
            <a:spLocks noChangeArrowheads="1"/>
          </p:cNvSpPr>
          <p:nvPr/>
        </p:nvSpPr>
        <p:spPr bwMode="auto">
          <a:xfrm>
            <a:off x="4516438" y="47545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77</a:t>
            </a:r>
            <a:endParaRPr lang="en-US" b="0"/>
          </a:p>
        </p:txBody>
      </p:sp>
      <p:sp>
        <p:nvSpPr>
          <p:cNvPr id="217100" name="Rectangle 12"/>
          <p:cNvSpPr>
            <a:spLocks noChangeArrowheads="1"/>
          </p:cNvSpPr>
          <p:nvPr/>
        </p:nvSpPr>
        <p:spPr bwMode="auto">
          <a:xfrm>
            <a:off x="343058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12</a:t>
            </a:r>
            <a:endParaRPr lang="en-US" b="0"/>
          </a:p>
        </p:txBody>
      </p:sp>
      <p:sp>
        <p:nvSpPr>
          <p:cNvPr id="217101" name="Rectangle 13"/>
          <p:cNvSpPr>
            <a:spLocks noChangeArrowheads="1"/>
          </p:cNvSpPr>
          <p:nvPr/>
        </p:nvSpPr>
        <p:spPr bwMode="auto">
          <a:xfrm>
            <a:off x="2344738" y="47672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35</a:t>
            </a:r>
            <a:endParaRPr lang="en-US" b="0"/>
          </a:p>
        </p:txBody>
      </p:sp>
      <p:sp>
        <p:nvSpPr>
          <p:cNvPr id="217102" name="Rectangle 14"/>
          <p:cNvSpPr>
            <a:spLocks noChangeArrowheads="1"/>
          </p:cNvSpPr>
          <p:nvPr/>
        </p:nvSpPr>
        <p:spPr bwMode="auto">
          <a:xfrm>
            <a:off x="1376363" y="478155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42</a:t>
            </a:r>
            <a:endParaRPr lang="en-US" b="0"/>
          </a:p>
        </p:txBody>
      </p:sp>
      <p:sp>
        <p:nvSpPr>
          <p:cNvPr id="217103" name="Rectangle 15"/>
          <p:cNvSpPr>
            <a:spLocks noChangeArrowheads="1"/>
          </p:cNvSpPr>
          <p:nvPr/>
        </p:nvSpPr>
        <p:spPr bwMode="auto">
          <a:xfrm>
            <a:off x="5559425" y="4752975"/>
            <a:ext cx="522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  5</a:t>
            </a:r>
          </a:p>
        </p:txBody>
      </p:sp>
      <p:sp>
        <p:nvSpPr>
          <p:cNvPr id="217104" name="Rectangle 16"/>
          <p:cNvSpPr>
            <a:spLocks noChangeArrowheads="1"/>
          </p:cNvSpPr>
          <p:nvPr/>
        </p:nvSpPr>
        <p:spPr bwMode="auto">
          <a:xfrm>
            <a:off x="1524000" y="4132263"/>
            <a:ext cx="5746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t>1          2          3          4            5            6</a:t>
            </a:r>
            <a:endParaRPr lang="en-US" b="0"/>
          </a:p>
        </p:txBody>
      </p:sp>
      <p:sp>
        <p:nvSpPr>
          <p:cNvPr id="217106" name="Rectangle 18"/>
          <p:cNvSpPr>
            <a:spLocks noChangeArrowheads="1"/>
          </p:cNvSpPr>
          <p:nvPr/>
        </p:nvSpPr>
        <p:spPr bwMode="auto">
          <a:xfrm>
            <a:off x="6553200" y="4584700"/>
            <a:ext cx="1152525" cy="708025"/>
          </a:xfrm>
          <a:prstGeom prst="rect">
            <a:avLst/>
          </a:prstGeom>
          <a:noFill/>
          <a:ln w="76200">
            <a:solidFill>
              <a:srgbClr val="3333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solidFill>
                  <a:srgbClr val="3333FF"/>
                </a:solidFill>
              </a:rPr>
              <a:t>101</a:t>
            </a:r>
          </a:p>
        </p:txBody>
      </p:sp>
      <p:sp>
        <p:nvSpPr>
          <p:cNvPr id="217111" name="Text Box 23"/>
          <p:cNvSpPr txBox="1">
            <a:spLocks noChangeArrowheads="1"/>
          </p:cNvSpPr>
          <p:nvPr/>
        </p:nvSpPr>
        <p:spPr bwMode="auto">
          <a:xfrm>
            <a:off x="1990725" y="55245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solidFill>
                  <a:srgbClr val="3333FF"/>
                </a:solidFill>
              </a:rPr>
              <a:t>Largest value correctly placed</a:t>
            </a:r>
          </a:p>
        </p:txBody>
      </p:sp>
    </p:spTree>
    <p:extLst>
      <p:ext uri="{BB962C8B-B14F-4D97-AF65-F5344CB8AC3E}">
        <p14:creationId xmlns:p14="http://schemas.microsoft.com/office/powerpoint/2010/main" val="37296882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76200"/>
            <a:ext cx="8458200" cy="6705600"/>
          </a:xfrm>
        </p:spPr>
        <p:txBody>
          <a:bodyPr>
            <a:normAutofit fontScale="47500" lnSpcReduction="20000"/>
          </a:bodyPr>
          <a:lstStyle/>
          <a:p>
            <a:r>
              <a:rPr lang="en-US" dirty="0"/>
              <a:t>#include&lt;</a:t>
            </a:r>
            <a:r>
              <a:rPr lang="en-US" dirty="0" err="1"/>
              <a:t>iostream.h</a:t>
            </a:r>
            <a:r>
              <a:rPr lang="en-US" dirty="0"/>
              <a:t>&gt;</a:t>
            </a:r>
          </a:p>
          <a:p>
            <a:r>
              <a:rPr lang="en-US" dirty="0"/>
              <a:t>#include&lt;</a:t>
            </a:r>
            <a:r>
              <a:rPr lang="en-US" dirty="0" err="1"/>
              <a:t>conio.h</a:t>
            </a:r>
            <a:r>
              <a:rPr lang="en-US" dirty="0"/>
              <a:t>&gt;</a:t>
            </a:r>
          </a:p>
          <a:p>
            <a:r>
              <a:rPr lang="en-US" dirty="0"/>
              <a:t>main()</a:t>
            </a:r>
          </a:p>
          <a:p>
            <a:r>
              <a:rPr lang="en-US" dirty="0"/>
              <a:t>{</a:t>
            </a:r>
          </a:p>
          <a:p>
            <a:r>
              <a:rPr lang="en-US" dirty="0" err="1"/>
              <a:t>clrscr</a:t>
            </a:r>
            <a:r>
              <a:rPr lang="en-US" dirty="0"/>
              <a:t>();</a:t>
            </a:r>
          </a:p>
          <a:p>
            <a:r>
              <a:rPr lang="en-US" dirty="0" err="1"/>
              <a:t>int</a:t>
            </a:r>
            <a:r>
              <a:rPr lang="en-US" dirty="0"/>
              <a:t> </a:t>
            </a:r>
            <a:r>
              <a:rPr lang="en-US"/>
              <a:t>a[10</a:t>
            </a:r>
            <a:r>
              <a:rPr lang="en-US" smtClean="0"/>
              <a:t>]={76,12,4,89,0,23,1,1,65,112};</a:t>
            </a:r>
            <a:endParaRPr lang="en-US" dirty="0"/>
          </a:p>
          <a:p>
            <a:r>
              <a:rPr lang="en-US" dirty="0" err="1" smtClean="0"/>
              <a:t>cout</a:t>
            </a:r>
            <a:r>
              <a:rPr lang="en-US" dirty="0"/>
              <a:t>&lt;&lt;"unsorted array is:"&lt;&lt;</a:t>
            </a:r>
            <a:r>
              <a:rPr lang="en-US" dirty="0" err="1"/>
              <a:t>endl</a:t>
            </a:r>
            <a:r>
              <a:rPr lang="en-US" dirty="0" smtClean="0"/>
              <a:t>;                                          </a:t>
            </a:r>
            <a:endParaRPr lang="en-US" dirty="0"/>
          </a:p>
          <a:p>
            <a:r>
              <a:rPr lang="en-US" dirty="0"/>
              <a:t>for(</a:t>
            </a:r>
            <a:r>
              <a:rPr lang="en-US" dirty="0" err="1"/>
              <a:t>int</a:t>
            </a:r>
            <a:r>
              <a:rPr lang="en-US" dirty="0"/>
              <a:t> l=0;l&lt;10;l++)</a:t>
            </a:r>
          </a:p>
          <a:p>
            <a:r>
              <a:rPr lang="en-US" dirty="0"/>
              <a:t>{</a:t>
            </a:r>
          </a:p>
          <a:p>
            <a:r>
              <a:rPr lang="en-US" dirty="0" err="1"/>
              <a:t>cout</a:t>
            </a:r>
            <a:r>
              <a:rPr lang="en-US" dirty="0"/>
              <a:t>&lt;&lt;a[l]&lt;&lt;"   "&lt;&lt;</a:t>
            </a:r>
            <a:r>
              <a:rPr lang="en-US" dirty="0" err="1"/>
              <a:t>endl</a:t>
            </a:r>
            <a:r>
              <a:rPr lang="en-US" dirty="0"/>
              <a:t>;</a:t>
            </a:r>
          </a:p>
          <a:p>
            <a:r>
              <a:rPr lang="en-US" dirty="0"/>
              <a:t>}</a:t>
            </a:r>
          </a:p>
          <a:p>
            <a:r>
              <a:rPr lang="en-US" dirty="0"/>
              <a:t>for(</a:t>
            </a:r>
            <a:r>
              <a:rPr lang="en-US" dirty="0" err="1"/>
              <a:t>int</a:t>
            </a:r>
            <a:r>
              <a:rPr lang="en-US" dirty="0"/>
              <a:t> i=0;i&lt;9;i++)</a:t>
            </a:r>
          </a:p>
          <a:p>
            <a:r>
              <a:rPr lang="en-US" dirty="0"/>
              <a:t>{</a:t>
            </a:r>
          </a:p>
          <a:p>
            <a:r>
              <a:rPr lang="en-US" dirty="0"/>
              <a:t>for(</a:t>
            </a:r>
            <a:r>
              <a:rPr lang="en-US" dirty="0" err="1"/>
              <a:t>int</a:t>
            </a:r>
            <a:r>
              <a:rPr lang="en-US" dirty="0"/>
              <a:t> k=0;k&lt;10;k++)</a:t>
            </a:r>
          </a:p>
          <a:p>
            <a:r>
              <a:rPr lang="en-US" dirty="0"/>
              <a:t>{</a:t>
            </a:r>
          </a:p>
          <a:p>
            <a:r>
              <a:rPr lang="en-US" dirty="0"/>
              <a:t>if(a[k]&gt;a[k+1])</a:t>
            </a:r>
          </a:p>
          <a:p>
            <a:r>
              <a:rPr lang="en-US" dirty="0"/>
              <a:t>{</a:t>
            </a:r>
          </a:p>
          <a:p>
            <a:r>
              <a:rPr lang="en-US" dirty="0" err="1"/>
              <a:t>int</a:t>
            </a:r>
            <a:r>
              <a:rPr lang="en-US" dirty="0"/>
              <a:t> temp=a[k];</a:t>
            </a:r>
          </a:p>
          <a:p>
            <a:r>
              <a:rPr lang="en-US" dirty="0"/>
              <a:t>a[k]=a[k+1];</a:t>
            </a:r>
          </a:p>
          <a:p>
            <a:r>
              <a:rPr lang="en-US" dirty="0"/>
              <a:t>a[k+1]=temp;</a:t>
            </a:r>
          </a:p>
          <a:p>
            <a:r>
              <a:rPr lang="en-US" dirty="0"/>
              <a:t>}</a:t>
            </a:r>
          </a:p>
          <a:p>
            <a:r>
              <a:rPr lang="en-US" dirty="0"/>
              <a:t>}</a:t>
            </a:r>
          </a:p>
          <a:p>
            <a:r>
              <a:rPr lang="en-US" dirty="0"/>
              <a:t>}</a:t>
            </a:r>
          </a:p>
          <a:p>
            <a:r>
              <a:rPr lang="en-US" dirty="0" err="1"/>
              <a:t>cout</a:t>
            </a:r>
            <a:r>
              <a:rPr lang="en-US" dirty="0"/>
              <a:t>&lt;&lt;"sorted array  is:"&lt;&lt;</a:t>
            </a:r>
            <a:r>
              <a:rPr lang="en-US" dirty="0" err="1"/>
              <a:t>endl</a:t>
            </a:r>
            <a:r>
              <a:rPr lang="en-US" dirty="0"/>
              <a:t>;</a:t>
            </a:r>
          </a:p>
          <a:p>
            <a:r>
              <a:rPr lang="en-US" dirty="0"/>
              <a:t>for(</a:t>
            </a:r>
            <a:r>
              <a:rPr lang="en-US" dirty="0" err="1"/>
              <a:t>int</a:t>
            </a:r>
            <a:r>
              <a:rPr lang="en-US" dirty="0"/>
              <a:t> u=0;u&lt;10;u++)</a:t>
            </a:r>
          </a:p>
          <a:p>
            <a:r>
              <a:rPr lang="en-US" dirty="0"/>
              <a:t>{</a:t>
            </a:r>
          </a:p>
          <a:p>
            <a:r>
              <a:rPr lang="en-US" dirty="0" err="1"/>
              <a:t>cout</a:t>
            </a:r>
            <a:r>
              <a:rPr lang="en-US" dirty="0"/>
              <a:t>&lt;&lt;a[u]&lt;&lt;"  ";</a:t>
            </a:r>
          </a:p>
          <a:p>
            <a:r>
              <a:rPr lang="en-US" dirty="0"/>
              <a:t>}</a:t>
            </a:r>
          </a:p>
          <a:p>
            <a:r>
              <a:rPr lang="en-US" dirty="0" err="1"/>
              <a:t>getch</a:t>
            </a:r>
            <a:r>
              <a:rPr lang="en-US" dirty="0"/>
              <a:t>();</a:t>
            </a:r>
          </a:p>
          <a:p>
            <a:r>
              <a:rPr lang="en-US" dirty="0"/>
              <a:t>return 0;</a:t>
            </a:r>
          </a:p>
          <a:p>
            <a:r>
              <a:rPr lang="en-US" dirty="0"/>
              <a:t>}</a:t>
            </a:r>
          </a:p>
        </p:txBody>
      </p:sp>
    </p:spTree>
    <p:extLst>
      <p:ext uri="{BB962C8B-B14F-4D97-AF65-F5344CB8AC3E}">
        <p14:creationId xmlns:p14="http://schemas.microsoft.com/office/powerpoint/2010/main" val="119850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491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25908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4919" name="Picture 7" descr="C09F00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81000" y="990600"/>
            <a:ext cx="8382000" cy="4926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09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077200" cy="5550091"/>
          </a:xfrm>
        </p:spPr>
        <p:txBody>
          <a:bodyPr>
            <a:normAutofit/>
          </a:bodyPr>
          <a:lstStyle/>
          <a:p>
            <a:pPr marL="109728" indent="0" algn="just">
              <a:buNone/>
            </a:pPr>
            <a:endParaRPr lang="en-US" dirty="0"/>
          </a:p>
          <a:p>
            <a:pPr algn="just"/>
            <a:r>
              <a:rPr lang="en-US" dirty="0" smtClean="0"/>
              <a:t>You can also declare arrays as follows:</a:t>
            </a:r>
          </a:p>
          <a:p>
            <a:pPr marL="109728" indent="0" algn="just">
              <a:buNone/>
            </a:pPr>
            <a:r>
              <a:rPr lang="en-US" dirty="0"/>
              <a:t> </a:t>
            </a:r>
            <a:r>
              <a:rPr lang="en-US" dirty="0" smtClean="0"/>
              <a:t>            </a:t>
            </a:r>
            <a:r>
              <a:rPr lang="en-US" dirty="0" err="1" smtClean="0"/>
              <a:t>const</a:t>
            </a:r>
            <a:r>
              <a:rPr lang="en-US" dirty="0" smtClean="0"/>
              <a:t> </a:t>
            </a:r>
            <a:r>
              <a:rPr lang="en-US" dirty="0" err="1" smtClean="0"/>
              <a:t>int</a:t>
            </a:r>
            <a:r>
              <a:rPr lang="en-US" dirty="0" smtClean="0"/>
              <a:t> </a:t>
            </a:r>
            <a:r>
              <a:rPr lang="en-US" dirty="0" err="1" smtClean="0"/>
              <a:t>array_size</a:t>
            </a:r>
            <a:r>
              <a:rPr lang="en-US" dirty="0" smtClean="0"/>
              <a:t>=10;</a:t>
            </a:r>
          </a:p>
          <a:p>
            <a:pPr marL="109728" indent="0" algn="just">
              <a:buNone/>
            </a:pPr>
            <a:r>
              <a:rPr lang="en-US" dirty="0"/>
              <a:t> </a:t>
            </a:r>
            <a:r>
              <a:rPr lang="en-US" dirty="0" smtClean="0"/>
              <a:t>            </a:t>
            </a:r>
            <a:r>
              <a:rPr lang="en-US" dirty="0" err="1" smtClean="0"/>
              <a:t>int</a:t>
            </a:r>
            <a:r>
              <a:rPr lang="en-US" dirty="0" smtClean="0"/>
              <a:t> list[</a:t>
            </a:r>
            <a:r>
              <a:rPr lang="en-US" dirty="0" err="1" smtClean="0"/>
              <a:t>array_size</a:t>
            </a:r>
            <a:r>
              <a:rPr lang="en-US" dirty="0" smtClean="0"/>
              <a:t>];</a:t>
            </a:r>
          </a:p>
          <a:p>
            <a:pPr marL="109728" indent="0" algn="just">
              <a:buNone/>
            </a:pPr>
            <a:r>
              <a:rPr lang="en-US" dirty="0" smtClean="0"/>
              <a:t>That is, you can first declare a name constant and then use the values of named constant to declare an array and specify its size </a:t>
            </a:r>
          </a:p>
          <a:p>
            <a:pPr marL="109728" indent="0" algn="just">
              <a:buNone/>
            </a:pPr>
            <a:r>
              <a:rPr lang="en-US" dirty="0" smtClean="0"/>
              <a:t>               </a:t>
            </a:r>
          </a:p>
          <a:p>
            <a:endParaRPr lang="en-US" dirty="0"/>
          </a:p>
        </p:txBody>
      </p:sp>
    </p:spTree>
    <p:extLst>
      <p:ext uri="{BB962C8B-B14F-4D97-AF65-F5344CB8AC3E}">
        <p14:creationId xmlns:p14="http://schemas.microsoft.com/office/powerpoint/2010/main" val="1518663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Wingdings" pitchFamily="2" charset="2"/>
              <a:buChar char="Ø"/>
            </a:pPr>
            <a:r>
              <a:rPr lang="en-US" dirty="0"/>
              <a:t>Only constants can be used to declare the size of static arrays. Not using constants for this purpose is a compilation error</a:t>
            </a:r>
            <a:r>
              <a:rPr lang="en-US" dirty="0" smtClean="0"/>
              <a:t>! Why??</a:t>
            </a:r>
            <a:endParaRPr lang="en-US" dirty="0"/>
          </a:p>
          <a:p>
            <a:pPr algn="just">
              <a:buFont typeface="Wingdings" pitchFamily="2" charset="2"/>
              <a:buChar char="Ø"/>
            </a:pPr>
            <a:r>
              <a:rPr lang="en-US" dirty="0" smtClean="0"/>
              <a:t>not </a:t>
            </a:r>
            <a:r>
              <a:rPr lang="en-US" dirty="0"/>
              <a:t>assigning a value to a constant variable when it is declared is a compilation error</a:t>
            </a:r>
            <a:r>
              <a:rPr lang="en-US" dirty="0" smtClean="0"/>
              <a:t>.</a:t>
            </a:r>
          </a:p>
          <a:p>
            <a:pPr marL="109728" indent="0" algn="just">
              <a:buNone/>
            </a:pPr>
            <a:r>
              <a:rPr lang="en-US" dirty="0"/>
              <a:t> </a:t>
            </a:r>
            <a:r>
              <a:rPr lang="en-US" dirty="0" smtClean="0"/>
              <a:t>   </a:t>
            </a:r>
            <a:r>
              <a:rPr lang="en-US" dirty="0" err="1" smtClean="0"/>
              <a:t>const</a:t>
            </a:r>
            <a:r>
              <a:rPr lang="en-US" dirty="0" smtClean="0"/>
              <a:t> </a:t>
            </a:r>
            <a:r>
              <a:rPr lang="en-US" dirty="0" err="1" smtClean="0"/>
              <a:t>int</a:t>
            </a:r>
            <a:r>
              <a:rPr lang="en-US" dirty="0" smtClean="0"/>
              <a:t> x;// </a:t>
            </a:r>
            <a:r>
              <a:rPr lang="en-US" sz="2400" i="1" dirty="0" smtClean="0">
                <a:solidFill>
                  <a:srgbClr val="C00000"/>
                </a:solidFill>
              </a:rPr>
              <a:t>error: x must be initialized</a:t>
            </a:r>
          </a:p>
          <a:p>
            <a:pPr marL="109728" indent="0" algn="just">
              <a:buNone/>
            </a:pPr>
            <a:r>
              <a:rPr lang="en-US" dirty="0" smtClean="0"/>
              <a:t>    x=7;  </a:t>
            </a:r>
            <a:r>
              <a:rPr lang="en-US" sz="2400" dirty="0" smtClean="0"/>
              <a:t>//</a:t>
            </a:r>
            <a:r>
              <a:rPr lang="en-US" sz="2400" i="1" dirty="0">
                <a:solidFill>
                  <a:srgbClr val="C00000"/>
                </a:solidFill>
              </a:rPr>
              <a:t>error: </a:t>
            </a:r>
            <a:r>
              <a:rPr lang="en-US" sz="2400" i="1" dirty="0" smtClean="0">
                <a:solidFill>
                  <a:srgbClr val="C00000"/>
                </a:solidFill>
              </a:rPr>
              <a:t>can not modify a constant variable</a:t>
            </a:r>
            <a:endParaRPr lang="en-US" sz="2400" i="1" dirty="0">
              <a:solidFill>
                <a:srgbClr val="C00000"/>
              </a:solidFill>
            </a:endParaRPr>
          </a:p>
          <a:p>
            <a:pPr algn="just">
              <a:buFont typeface="Wingdings" pitchFamily="2" charset="2"/>
              <a:buChar char="Ø"/>
            </a:pPr>
            <a:endParaRPr lang="en-US" dirty="0"/>
          </a:p>
          <a:p>
            <a:endParaRPr lang="en-US" dirty="0"/>
          </a:p>
        </p:txBody>
      </p:sp>
      <p:sp>
        <p:nvSpPr>
          <p:cNvPr id="3" name="Title 2"/>
          <p:cNvSpPr>
            <a:spLocks noGrp="1"/>
          </p:cNvSpPr>
          <p:nvPr>
            <p:ph type="title"/>
          </p:nvPr>
        </p:nvSpPr>
        <p:spPr/>
        <p:txBody>
          <a:bodyPr/>
          <a:lstStyle/>
          <a:p>
            <a:r>
              <a:rPr lang="en-US" dirty="0" smtClean="0">
                <a:solidFill>
                  <a:srgbClr val="C00000"/>
                </a:solidFill>
              </a:rPr>
              <a:t>Note</a:t>
            </a:r>
            <a:endParaRPr lang="en-US" dirty="0">
              <a:solidFill>
                <a:srgbClr val="C00000"/>
              </a:solidFill>
            </a:endParaRPr>
          </a:p>
        </p:txBody>
      </p:sp>
    </p:spTree>
    <p:extLst>
      <p:ext uri="{BB962C8B-B14F-4D97-AF65-F5344CB8AC3E}">
        <p14:creationId xmlns:p14="http://schemas.microsoft.com/office/powerpoint/2010/main" val="848253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762000" y="457200"/>
            <a:ext cx="8174038" cy="1143000"/>
          </a:xfrm>
        </p:spPr>
        <p:txBody>
          <a:bodyPr>
            <a:normAutofit fontScale="90000"/>
          </a:bodyPr>
          <a:lstStyle/>
          <a:p>
            <a:r>
              <a:rPr lang="en-US"/>
              <a:t>Processing One-Dimensional Arrays</a:t>
            </a:r>
          </a:p>
        </p:txBody>
      </p:sp>
      <p:sp>
        <p:nvSpPr>
          <p:cNvPr id="224259" name="Rectangle 3"/>
          <p:cNvSpPr>
            <a:spLocks noGrp="1" noChangeArrowheads="1"/>
          </p:cNvSpPr>
          <p:nvPr>
            <p:ph type="body" idx="1"/>
          </p:nvPr>
        </p:nvSpPr>
        <p:spPr>
          <a:xfrm>
            <a:off x="838200" y="1676400"/>
            <a:ext cx="8077200" cy="4800600"/>
          </a:xfrm>
        </p:spPr>
        <p:txBody>
          <a:bodyPr/>
          <a:lstStyle/>
          <a:p>
            <a:r>
              <a:rPr lang="en-US" dirty="0"/>
              <a:t>Some basic operations performed on a one-dimensional array are:</a:t>
            </a:r>
          </a:p>
          <a:p>
            <a:pPr lvl="1"/>
            <a:r>
              <a:rPr lang="en-US" dirty="0"/>
              <a:t>Initialize</a:t>
            </a:r>
          </a:p>
          <a:p>
            <a:pPr lvl="1"/>
            <a:r>
              <a:rPr lang="en-US" dirty="0"/>
              <a:t>Input data</a:t>
            </a:r>
          </a:p>
          <a:p>
            <a:pPr lvl="1"/>
            <a:r>
              <a:rPr lang="en-US" dirty="0"/>
              <a:t>Output data stored in an array</a:t>
            </a:r>
          </a:p>
          <a:p>
            <a:pPr lvl="1"/>
            <a:r>
              <a:rPr lang="en-US" dirty="0"/>
              <a:t>Find the largest and/or smallest element</a:t>
            </a:r>
          </a:p>
          <a:p>
            <a:r>
              <a:rPr lang="en-US" dirty="0"/>
              <a:t>Each operation requires ability to step through the elements of the array</a:t>
            </a:r>
          </a:p>
          <a:p>
            <a:r>
              <a:rPr lang="en-US" dirty="0"/>
              <a:t>Easily accomplished by a loop</a:t>
            </a:r>
          </a:p>
        </p:txBody>
      </p:sp>
    </p:spTree>
    <p:extLst>
      <p:ext uri="{BB962C8B-B14F-4D97-AF65-F5344CB8AC3E}">
        <p14:creationId xmlns:p14="http://schemas.microsoft.com/office/powerpoint/2010/main" val="42854680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2722</TotalTime>
  <Words>1928</Words>
  <Application>Microsoft Office PowerPoint</Application>
  <PresentationFormat>On-screen Show (4:3)</PresentationFormat>
  <Paragraphs>383</Paragraphs>
  <Slides>55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Courier New</vt:lpstr>
      <vt:lpstr>Lucida Sans Unicode</vt:lpstr>
      <vt:lpstr>Verdana</vt:lpstr>
      <vt:lpstr>Wingdings</vt:lpstr>
      <vt:lpstr>Wingdings 2</vt:lpstr>
      <vt:lpstr>Wingdings 3</vt:lpstr>
      <vt:lpstr>Concourse</vt:lpstr>
      <vt:lpstr>PowerPoint Presentation</vt:lpstr>
      <vt:lpstr>Definition </vt:lpstr>
      <vt:lpstr>Example </vt:lpstr>
      <vt:lpstr>PowerPoint Presentation</vt:lpstr>
      <vt:lpstr>Accessing Array Components</vt:lpstr>
      <vt:lpstr>PowerPoint Presentation</vt:lpstr>
      <vt:lpstr>PowerPoint Presentation</vt:lpstr>
      <vt:lpstr>Note</vt:lpstr>
      <vt:lpstr>Processing One-Dimensional Arrays</vt:lpstr>
      <vt:lpstr>Accessing Array Components (continued)</vt:lpstr>
      <vt:lpstr>Accessing Array Components (continued)</vt:lpstr>
      <vt:lpstr>PowerPoint Presentation</vt:lpstr>
      <vt:lpstr>PowerPoint Presentation</vt:lpstr>
      <vt:lpstr>Array Initialization</vt:lpstr>
      <vt:lpstr>Partial Initialization</vt:lpstr>
      <vt:lpstr>Partial Initialization (continued)</vt:lpstr>
      <vt:lpstr>Restrictions on Array Processing</vt:lpstr>
      <vt:lpstr>Restrictions on Array Processing (continued)</vt:lpstr>
      <vt:lpstr>Strings (Character Arrays)</vt:lpstr>
      <vt:lpstr>Strings (Character Arrays) (continued)</vt:lpstr>
      <vt:lpstr>Strings (Character Arrays) (continued)</vt:lpstr>
      <vt:lpstr>Strings (Character Arrays) (continued)</vt:lpstr>
      <vt:lpstr>PowerPoint Presentation</vt:lpstr>
      <vt:lpstr>Passing arrays to Functions</vt:lpstr>
      <vt:lpstr>Example</vt:lpstr>
      <vt:lpstr>Continued…</vt:lpstr>
      <vt:lpstr>Continued…</vt:lpstr>
      <vt:lpstr>PowerPoint Presentation</vt:lpstr>
      <vt:lpstr>PowerPoint Presentation</vt:lpstr>
      <vt:lpstr>Continued…</vt:lpstr>
      <vt:lpstr>PowerPoint Presentation</vt:lpstr>
      <vt:lpstr>Two-Dimensional Arrays</vt:lpstr>
      <vt:lpstr>Two-Dimensional Arrays (continued)</vt:lpstr>
      <vt:lpstr>PowerPoint Presentation</vt:lpstr>
      <vt:lpstr>Accessing Array Components</vt:lpstr>
      <vt:lpstr>Initialization</vt:lpstr>
      <vt:lpstr>Processing Two-Dimensional Arrays</vt:lpstr>
      <vt:lpstr>Processing Two-Dimensional Arrays (continued)</vt:lpstr>
      <vt:lpstr>PowerPoint Presentation</vt:lpstr>
      <vt:lpstr>PowerPoint Presentation</vt:lpstr>
      <vt:lpstr>PowerPoint Presentation</vt:lpstr>
      <vt:lpstr>PowerPoint Presentation</vt:lpstr>
      <vt:lpstr>PowerPoint Presentation</vt:lpstr>
      <vt:lpstr>Sorting array elements</vt:lpstr>
      <vt:lpstr>Insertion Sort</vt:lpstr>
      <vt:lpstr>PowerPoint Presentation</vt:lpstr>
      <vt:lpstr>Bubble sort</vt:lpstr>
      <vt:lpstr>"Bubbling Up" the Largest Element</vt:lpstr>
      <vt:lpstr>"Bubbling Up" the Largest Element</vt:lpstr>
      <vt:lpstr>"Bubbling Up" the Largest Element</vt:lpstr>
      <vt:lpstr>"Bubbling Up" the Largest Element</vt:lpstr>
      <vt:lpstr>"Bubbling Up" the Largest Element</vt:lpstr>
      <vt:lpstr>"Bubbling Up" the Largest Element</vt:lpstr>
      <vt:lpstr>"Bubbling Up" the Largest Element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 </dc:title>
  <dc:creator>Dell</dc:creator>
  <cp:lastModifiedBy>Microsoft account</cp:lastModifiedBy>
  <cp:revision>214</cp:revision>
  <dcterms:created xsi:type="dcterms:W3CDTF">2012-09-20T14:01:48Z</dcterms:created>
  <dcterms:modified xsi:type="dcterms:W3CDTF">2025-03-24T04:28:19Z</dcterms:modified>
</cp:coreProperties>
</file>