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721D-FC31-4E1B-8221-FEB2452E5FDF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2555-01AE-4088-B16A-B94CA2AE45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430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721D-FC31-4E1B-8221-FEB2452E5FDF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2555-01AE-4088-B16A-B94CA2AE45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3859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721D-FC31-4E1B-8221-FEB2452E5FDF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2555-01AE-4088-B16A-B94CA2AE45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188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721D-FC31-4E1B-8221-FEB2452E5FDF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2555-01AE-4088-B16A-B94CA2AE45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340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721D-FC31-4E1B-8221-FEB2452E5FDF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2555-01AE-4088-B16A-B94CA2AE45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953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721D-FC31-4E1B-8221-FEB2452E5FDF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2555-01AE-4088-B16A-B94CA2AE45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916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721D-FC31-4E1B-8221-FEB2452E5FDF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2555-01AE-4088-B16A-B94CA2AE45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522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721D-FC31-4E1B-8221-FEB2452E5FDF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2555-01AE-4088-B16A-B94CA2AE45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9832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721D-FC31-4E1B-8221-FEB2452E5FDF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2555-01AE-4088-B16A-B94CA2AE45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099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721D-FC31-4E1B-8221-FEB2452E5FDF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2555-01AE-4088-B16A-B94CA2AE45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369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721D-FC31-4E1B-8221-FEB2452E5FDF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2555-01AE-4088-B16A-B94CA2AE45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04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4721D-FC31-4E1B-8221-FEB2452E5FDF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D2555-01AE-4088-B16A-B94CA2AE45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827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smamushtaq@gcu.edu.p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Programming Fundamentals 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Ms. Asma </a:t>
            </a:r>
            <a:r>
              <a:rPr lang="en-CA" dirty="0" err="1" smtClean="0"/>
              <a:t>Mushtaq</a:t>
            </a:r>
            <a:endParaRPr lang="en-CA" dirty="0" smtClean="0"/>
          </a:p>
          <a:p>
            <a:r>
              <a:rPr lang="en-CA" dirty="0" smtClean="0">
                <a:hlinkClick r:id="rId2"/>
              </a:rPr>
              <a:t>asmamushtaq@gcu.edu.pk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7149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Another Example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CA" dirty="0"/>
              <a:t>You can use a pointer not only to display a variable’s value, but also to perform any </a:t>
            </a:r>
            <a:r>
              <a:rPr lang="en-CA" dirty="0" smtClean="0"/>
              <a:t>operation you </a:t>
            </a:r>
            <a:r>
              <a:rPr lang="en-CA" dirty="0"/>
              <a:t>would perform on the variable directly. Here’s a </a:t>
            </a:r>
            <a:r>
              <a:rPr lang="en-CA" dirty="0" smtClean="0"/>
              <a:t>program, </a:t>
            </a:r>
            <a:r>
              <a:rPr lang="en-CA" dirty="0"/>
              <a:t>that uses a pointer </a:t>
            </a:r>
            <a:r>
              <a:rPr lang="en-CA" dirty="0" smtClean="0"/>
              <a:t>to assign </a:t>
            </a:r>
            <a:r>
              <a:rPr lang="en-CA" dirty="0"/>
              <a:t>a value to a variable, and then to assign that value to another variable</a:t>
            </a:r>
            <a:r>
              <a:rPr lang="en-CA" dirty="0" smtClean="0"/>
              <a:t>: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sv-SE" dirty="0"/>
              <a:t>int var1, var2; //two integer variables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* </a:t>
            </a:r>
            <a:r>
              <a:rPr lang="en-CA" dirty="0" err="1"/>
              <a:t>ptr</a:t>
            </a:r>
            <a:r>
              <a:rPr lang="en-CA" dirty="0"/>
              <a:t>; //pointer to integers</a:t>
            </a:r>
          </a:p>
          <a:p>
            <a:pPr marL="0" indent="0">
              <a:buNone/>
            </a:pPr>
            <a:r>
              <a:rPr lang="en-CA" dirty="0" err="1"/>
              <a:t>ptr</a:t>
            </a:r>
            <a:r>
              <a:rPr lang="en-CA" dirty="0"/>
              <a:t> = &amp;var1; //set pointer to address of var1</a:t>
            </a:r>
          </a:p>
          <a:p>
            <a:pPr marL="0" indent="0">
              <a:buNone/>
            </a:pPr>
            <a:r>
              <a:rPr lang="en-CA" dirty="0"/>
              <a:t>*</a:t>
            </a:r>
            <a:r>
              <a:rPr lang="en-CA" dirty="0" err="1"/>
              <a:t>ptr</a:t>
            </a:r>
            <a:r>
              <a:rPr lang="en-CA" dirty="0"/>
              <a:t> = 37; //same as var1=37</a:t>
            </a:r>
          </a:p>
          <a:p>
            <a:pPr marL="0" indent="0">
              <a:buNone/>
            </a:pPr>
            <a:r>
              <a:rPr lang="nn-NO" dirty="0"/>
              <a:t>var2 = *ptr; //same as var2=var1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var2 &lt;&lt; </a:t>
            </a:r>
            <a:r>
              <a:rPr lang="en-CA" dirty="0" err="1"/>
              <a:t>endl</a:t>
            </a:r>
            <a:r>
              <a:rPr lang="en-CA" dirty="0"/>
              <a:t>; //verify var2 is 37</a:t>
            </a:r>
          </a:p>
          <a:p>
            <a:pPr marL="0" indent="0">
              <a:buNone/>
            </a:pPr>
            <a:r>
              <a:rPr lang="en-CA" dirty="0"/>
              <a:t>return 0;</a:t>
            </a:r>
          </a:p>
          <a:p>
            <a:pPr marL="0" indent="0">
              <a:buNone/>
            </a:pPr>
            <a:r>
              <a:rPr lang="en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4353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Pointers and Arrays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There is a close association between pointers and arrays</a:t>
            </a:r>
            <a:r>
              <a:rPr lang="en-CA" dirty="0" smtClean="0"/>
              <a:t>.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pPr marL="0" indent="0">
              <a:buNone/>
            </a:pPr>
            <a:r>
              <a:rPr lang="en-CA" dirty="0"/>
              <a:t>{ 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</a:t>
            </a:r>
            <a:r>
              <a:rPr lang="en-CA" dirty="0" err="1"/>
              <a:t>intarray</a:t>
            </a:r>
            <a:r>
              <a:rPr lang="en-CA" dirty="0"/>
              <a:t>[5] = { 31, 54, 77, 52, 93 };</a:t>
            </a:r>
          </a:p>
          <a:p>
            <a:pPr marL="0" indent="0">
              <a:buNone/>
            </a:pPr>
            <a:r>
              <a:rPr lang="en-CA" dirty="0"/>
              <a:t>for(</a:t>
            </a:r>
            <a:r>
              <a:rPr lang="en-CA" dirty="0" err="1"/>
              <a:t>int</a:t>
            </a:r>
            <a:r>
              <a:rPr lang="en-CA" dirty="0"/>
              <a:t> j=0; j&lt;5; </a:t>
            </a:r>
            <a:r>
              <a:rPr lang="en-CA" dirty="0" err="1"/>
              <a:t>j++</a:t>
            </a:r>
            <a:r>
              <a:rPr lang="en-CA" dirty="0"/>
              <a:t>) //for each element,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*(</a:t>
            </a:r>
            <a:r>
              <a:rPr lang="en-CA" dirty="0" err="1"/>
              <a:t>intarray+j</a:t>
            </a:r>
            <a:r>
              <a:rPr lang="en-CA" dirty="0"/>
              <a:t>) &lt;&lt; </a:t>
            </a:r>
            <a:r>
              <a:rPr lang="en-CA" dirty="0" err="1"/>
              <a:t>endl</a:t>
            </a:r>
            <a:r>
              <a:rPr lang="en-CA" dirty="0"/>
              <a:t>; //print </a:t>
            </a:r>
            <a:r>
              <a:rPr lang="en-CA" dirty="0" smtClean="0"/>
              <a:t>value  </a:t>
            </a:r>
            <a:r>
              <a:rPr lang="en-CA" b="1" i="1" dirty="0">
                <a:solidFill>
                  <a:srgbClr val="FF0000"/>
                </a:solidFill>
              </a:rPr>
              <a:t>dereference operator (*).</a:t>
            </a:r>
          </a:p>
          <a:p>
            <a:pPr marL="0" indent="0">
              <a:buNone/>
            </a:pPr>
            <a:r>
              <a:rPr lang="en-CA" dirty="0"/>
              <a:t>return 0;</a:t>
            </a:r>
          </a:p>
          <a:p>
            <a:pPr marL="0" indent="0">
              <a:buNone/>
            </a:pPr>
            <a:r>
              <a:rPr lang="en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8067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Another Example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</a:t>
            </a:r>
            <a:r>
              <a:rPr lang="en-CA" dirty="0" err="1"/>
              <a:t>intarray</a:t>
            </a:r>
            <a:r>
              <a:rPr lang="en-CA" dirty="0"/>
              <a:t>[] = { 31, 54, 77, 52, 93 }; //array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* </a:t>
            </a:r>
            <a:r>
              <a:rPr lang="en-CA" dirty="0" err="1"/>
              <a:t>ptrint</a:t>
            </a:r>
            <a:r>
              <a:rPr lang="en-CA" dirty="0"/>
              <a:t>; //pointer to </a:t>
            </a:r>
            <a:r>
              <a:rPr lang="en-CA" dirty="0" err="1"/>
              <a:t>int</a:t>
            </a:r>
            <a:endParaRPr lang="en-CA" dirty="0"/>
          </a:p>
          <a:p>
            <a:pPr marL="0" indent="0">
              <a:buNone/>
            </a:pPr>
            <a:r>
              <a:rPr lang="en-CA" dirty="0" err="1"/>
              <a:t>ptrint</a:t>
            </a:r>
            <a:r>
              <a:rPr lang="en-CA" dirty="0"/>
              <a:t> = </a:t>
            </a:r>
            <a:r>
              <a:rPr lang="en-CA" dirty="0" err="1"/>
              <a:t>intarray</a:t>
            </a:r>
            <a:r>
              <a:rPr lang="en-CA" dirty="0"/>
              <a:t>; //points to </a:t>
            </a:r>
            <a:r>
              <a:rPr lang="en-CA" dirty="0" err="1"/>
              <a:t>intarray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for(</a:t>
            </a:r>
            <a:r>
              <a:rPr lang="en-CA" dirty="0" err="1"/>
              <a:t>int</a:t>
            </a:r>
            <a:r>
              <a:rPr lang="en-CA" dirty="0"/>
              <a:t> j=0; j&lt;5; </a:t>
            </a:r>
            <a:r>
              <a:rPr lang="en-CA" dirty="0" err="1"/>
              <a:t>j++</a:t>
            </a:r>
            <a:r>
              <a:rPr lang="en-CA" dirty="0"/>
              <a:t>) //for each element,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*(</a:t>
            </a:r>
            <a:r>
              <a:rPr lang="en-CA" dirty="0" err="1"/>
              <a:t>ptrint</a:t>
            </a:r>
            <a:r>
              <a:rPr lang="en-CA" dirty="0"/>
              <a:t>++) &lt;&lt; </a:t>
            </a:r>
            <a:r>
              <a:rPr lang="en-CA" dirty="0" err="1"/>
              <a:t>endl</a:t>
            </a:r>
            <a:r>
              <a:rPr lang="en-CA" dirty="0"/>
              <a:t>; //print value</a:t>
            </a:r>
          </a:p>
          <a:p>
            <a:pPr marL="0" indent="0">
              <a:buNone/>
            </a:pPr>
            <a:r>
              <a:rPr lang="en-CA" dirty="0"/>
              <a:t>return 0;</a:t>
            </a:r>
          </a:p>
          <a:p>
            <a:pPr marL="0" indent="0">
              <a:buNone/>
            </a:pPr>
            <a:r>
              <a:rPr lang="en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7128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Pointers in C++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Pointers are variables whose values are </a:t>
            </a:r>
            <a:r>
              <a:rPr lang="en-CA" i="1" dirty="0"/>
              <a:t>memory addresses</a:t>
            </a:r>
            <a:r>
              <a:rPr lang="en-CA" dirty="0"/>
              <a:t>. Normally, a variable directly </a:t>
            </a:r>
            <a:r>
              <a:rPr lang="en-CA" dirty="0" smtClean="0"/>
              <a:t>contains a </a:t>
            </a:r>
            <a:r>
              <a:rPr lang="en-CA" dirty="0"/>
              <a:t>specific value. A pointer, however, contains an </a:t>
            </a:r>
            <a:r>
              <a:rPr lang="en-CA" i="1" dirty="0"/>
              <a:t>address </a:t>
            </a:r>
            <a:r>
              <a:rPr lang="en-CA" dirty="0"/>
              <a:t>of a variable that contains a </a:t>
            </a:r>
            <a:r>
              <a:rPr lang="en-CA" dirty="0" smtClean="0"/>
              <a:t>specific value</a:t>
            </a:r>
            <a:r>
              <a:rPr lang="en-CA" dirty="0"/>
              <a:t>. In this sense, a variable name </a:t>
            </a:r>
            <a:r>
              <a:rPr lang="en-CA" i="1" dirty="0"/>
              <a:t>directly </a:t>
            </a:r>
            <a:r>
              <a:rPr lang="en-CA" dirty="0"/>
              <a:t>references a value, and a pointer </a:t>
            </a:r>
            <a:r>
              <a:rPr lang="en-CA" i="1" dirty="0" smtClean="0"/>
              <a:t>indirectly </a:t>
            </a:r>
            <a:r>
              <a:rPr lang="en-CA" dirty="0" smtClean="0"/>
              <a:t>references </a:t>
            </a:r>
            <a:r>
              <a:rPr lang="en-CA" dirty="0"/>
              <a:t>a </a:t>
            </a:r>
            <a:r>
              <a:rPr lang="en-CA" dirty="0" smtClean="0"/>
              <a:t>value. </a:t>
            </a:r>
            <a:r>
              <a:rPr lang="en-CA" dirty="0"/>
              <a:t>Referencing a value through a pointer is called </a:t>
            </a:r>
            <a:r>
              <a:rPr lang="en-CA" b="1" dirty="0"/>
              <a:t>indirection</a:t>
            </a:r>
            <a:r>
              <a:rPr lang="en-CA" dirty="0" smtClean="0"/>
              <a:t>.</a:t>
            </a:r>
          </a:p>
          <a:p>
            <a:pPr marL="0" indent="0" algn="just">
              <a:buNone/>
            </a:pP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2667" y="4073345"/>
            <a:ext cx="7611537" cy="257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7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are pointers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Here are some common uses</a:t>
            </a:r>
            <a:r>
              <a:rPr lang="en-CA" dirty="0" smtClean="0"/>
              <a:t>:</a:t>
            </a:r>
          </a:p>
          <a:p>
            <a:r>
              <a:rPr lang="en-CA" dirty="0"/>
              <a:t>Accessing array </a:t>
            </a:r>
            <a:r>
              <a:rPr lang="en-CA" dirty="0" smtClean="0"/>
              <a:t>elements.</a:t>
            </a:r>
            <a:endParaRPr lang="en-CA" dirty="0"/>
          </a:p>
          <a:p>
            <a:r>
              <a:rPr lang="en-CA" dirty="0" smtClean="0"/>
              <a:t>Passing </a:t>
            </a:r>
            <a:r>
              <a:rPr lang="en-CA" dirty="0"/>
              <a:t>arguments to a function when the function needs to modify the original </a:t>
            </a:r>
            <a:r>
              <a:rPr lang="en-CA" dirty="0" smtClean="0"/>
              <a:t>argument.</a:t>
            </a:r>
            <a:endParaRPr lang="en-CA" dirty="0"/>
          </a:p>
          <a:p>
            <a:r>
              <a:rPr lang="en-CA" dirty="0" smtClean="0"/>
              <a:t>Passing </a:t>
            </a:r>
            <a:r>
              <a:rPr lang="en-CA" dirty="0"/>
              <a:t>arrays and strings to </a:t>
            </a:r>
            <a:r>
              <a:rPr lang="en-CA" dirty="0" smtClean="0"/>
              <a:t>functions.</a:t>
            </a:r>
            <a:endParaRPr lang="en-CA" dirty="0"/>
          </a:p>
          <a:p>
            <a:r>
              <a:rPr lang="en-CA" dirty="0" smtClean="0"/>
              <a:t>Obtaining </a:t>
            </a:r>
            <a:r>
              <a:rPr lang="en-CA" dirty="0"/>
              <a:t>memory from the </a:t>
            </a:r>
            <a:r>
              <a:rPr lang="en-CA" dirty="0" smtClean="0"/>
              <a:t>system.</a:t>
            </a:r>
            <a:endParaRPr lang="en-CA" dirty="0"/>
          </a:p>
          <a:p>
            <a:r>
              <a:rPr lang="en-CA" dirty="0" smtClean="0"/>
              <a:t>Creating </a:t>
            </a:r>
            <a:r>
              <a:rPr lang="en-CA" dirty="0"/>
              <a:t>data structures such as linked </a:t>
            </a:r>
            <a:r>
              <a:rPr lang="en-CA" dirty="0" smtClean="0"/>
              <a:t>lists.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497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/>
              <a:t>Declaring Pointers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Pointers, like all variables, must be defined before they can be used. The </a:t>
            </a:r>
            <a:r>
              <a:rPr lang="en-CA" dirty="0" smtClean="0"/>
              <a:t>definition</a:t>
            </a:r>
          </a:p>
          <a:p>
            <a:pPr marL="0" indent="0">
              <a:buNone/>
            </a:pPr>
            <a:r>
              <a:rPr lang="en-CA" b="1" dirty="0" err="1"/>
              <a:t>int</a:t>
            </a:r>
            <a:r>
              <a:rPr lang="en-CA" b="1" dirty="0"/>
              <a:t> </a:t>
            </a:r>
            <a:r>
              <a:rPr lang="en-CA" dirty="0"/>
              <a:t>*</a:t>
            </a:r>
            <a:r>
              <a:rPr lang="en-CA" dirty="0" err="1"/>
              <a:t>countPtr</a:t>
            </a:r>
            <a:r>
              <a:rPr lang="en-CA" dirty="0"/>
              <a:t>, count</a:t>
            </a:r>
            <a:r>
              <a:rPr lang="en-CA" dirty="0" smtClean="0"/>
              <a:t>;</a:t>
            </a:r>
          </a:p>
          <a:p>
            <a:pPr marL="0" indent="0" algn="just">
              <a:buNone/>
            </a:pPr>
            <a:r>
              <a:rPr lang="en-CA" dirty="0" smtClean="0"/>
              <a:t>specifies that variable </a:t>
            </a:r>
            <a:r>
              <a:rPr lang="en-CA" dirty="0" err="1" smtClean="0"/>
              <a:t>countPtr</a:t>
            </a:r>
            <a:r>
              <a:rPr lang="en-CA" dirty="0" smtClean="0"/>
              <a:t> is of type </a:t>
            </a:r>
            <a:r>
              <a:rPr lang="en-CA" dirty="0" err="1" smtClean="0"/>
              <a:t>int</a:t>
            </a:r>
            <a:r>
              <a:rPr lang="en-CA" dirty="0" smtClean="0"/>
              <a:t> * (i.e., a pointer to an integer) and is read (right to left), “</a:t>
            </a:r>
            <a:r>
              <a:rPr lang="en-CA" dirty="0" err="1" smtClean="0"/>
              <a:t>countPtr</a:t>
            </a:r>
            <a:r>
              <a:rPr lang="en-CA" dirty="0" smtClean="0"/>
              <a:t> is a pointer to </a:t>
            </a:r>
            <a:r>
              <a:rPr lang="en-CA" dirty="0" err="1" smtClean="0"/>
              <a:t>int</a:t>
            </a:r>
            <a:r>
              <a:rPr lang="en-CA" dirty="0" smtClean="0"/>
              <a:t>” or “</a:t>
            </a:r>
            <a:r>
              <a:rPr lang="en-CA" dirty="0" err="1" smtClean="0"/>
              <a:t>countPtr</a:t>
            </a:r>
            <a:r>
              <a:rPr lang="en-CA" dirty="0" smtClean="0"/>
              <a:t> points to an object2 of type int.”</a:t>
            </a:r>
          </a:p>
          <a:p>
            <a:pPr marL="0" indent="0" algn="just">
              <a:buNone/>
            </a:pPr>
            <a:endParaRPr lang="en-CA" dirty="0" smtClean="0"/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60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The Address-of Operator </a:t>
            </a:r>
            <a:r>
              <a:rPr lang="en-CA" b="1" dirty="0" smtClean="0"/>
              <a:t>&amp;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CA" dirty="0"/>
              <a:t>You can find the address occupied by a variable by using the </a:t>
            </a:r>
            <a:r>
              <a:rPr lang="en-CA" i="1" dirty="0"/>
              <a:t>address-of </a:t>
            </a:r>
            <a:r>
              <a:rPr lang="en-CA" dirty="0"/>
              <a:t>operator &amp;. Here’s </a:t>
            </a:r>
            <a:r>
              <a:rPr lang="en-CA" dirty="0" smtClean="0"/>
              <a:t>a short </a:t>
            </a:r>
            <a:r>
              <a:rPr lang="en-CA" dirty="0"/>
              <a:t>program, VARADDR, that demonstrates how to do this</a:t>
            </a:r>
            <a:r>
              <a:rPr lang="en-CA" dirty="0" smtClean="0"/>
              <a:t>:</a:t>
            </a:r>
            <a:endParaRPr lang="en-CA" dirty="0"/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var1 = 11; //define and initialize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var2 = 22; //three variables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var3 = 33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&amp;var1 &lt;&lt; </a:t>
            </a:r>
            <a:r>
              <a:rPr lang="en-CA" dirty="0" err="1"/>
              <a:t>endl</a:t>
            </a:r>
            <a:r>
              <a:rPr lang="en-CA" dirty="0"/>
              <a:t> //print the </a:t>
            </a:r>
            <a:r>
              <a:rPr lang="en-CA" dirty="0" smtClean="0"/>
              <a:t>addresses    </a:t>
            </a:r>
            <a:r>
              <a:rPr lang="en-CA" sz="4100" b="1" dirty="0" smtClean="0">
                <a:solidFill>
                  <a:srgbClr val="FF0000"/>
                </a:solidFill>
              </a:rPr>
              <a:t>Output</a:t>
            </a:r>
            <a:endParaRPr lang="en-CA" sz="4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dirty="0"/>
              <a:t>&lt;&lt; &amp;var2 &lt;&lt; </a:t>
            </a:r>
            <a:r>
              <a:rPr lang="en-CA" dirty="0" err="1"/>
              <a:t>endl</a:t>
            </a:r>
            <a:r>
              <a:rPr lang="en-CA" dirty="0"/>
              <a:t> //of these variables</a:t>
            </a:r>
          </a:p>
          <a:p>
            <a:pPr marL="0" indent="0">
              <a:buNone/>
            </a:pPr>
            <a:r>
              <a:rPr lang="en-CA" dirty="0"/>
              <a:t>&lt;&lt; &amp;var3 &lt;&lt; 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/>
              <a:t>return 0;</a:t>
            </a:r>
          </a:p>
          <a:p>
            <a:pPr marL="0" indent="0">
              <a:buNone/>
            </a:pPr>
            <a:r>
              <a:rPr lang="en-CA" dirty="0"/>
              <a:t>}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2895" y="5015028"/>
            <a:ext cx="6439105" cy="1145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7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/>
              <a:t>Declaring Pointers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CA" dirty="0" smtClean="0"/>
              <a:t>Also, the </a:t>
            </a:r>
            <a:r>
              <a:rPr lang="en-CA" dirty="0"/>
              <a:t>variable count is defined to be an </a:t>
            </a:r>
            <a:r>
              <a:rPr lang="en-CA" dirty="0" err="1"/>
              <a:t>int</a:t>
            </a:r>
            <a:r>
              <a:rPr lang="en-CA" dirty="0"/>
              <a:t>, </a:t>
            </a:r>
            <a:r>
              <a:rPr lang="en-CA" i="1" dirty="0"/>
              <a:t>not </a:t>
            </a:r>
            <a:r>
              <a:rPr lang="en-CA" dirty="0"/>
              <a:t>a pointer to an int. The * applies </a:t>
            </a:r>
            <a:r>
              <a:rPr lang="en-CA" i="1" dirty="0"/>
              <a:t>only </a:t>
            </a:r>
            <a:r>
              <a:rPr lang="en-CA" dirty="0" smtClean="0"/>
              <a:t>to </a:t>
            </a:r>
            <a:r>
              <a:rPr lang="en-CA" dirty="0" err="1" smtClean="0"/>
              <a:t>countPtr</a:t>
            </a:r>
            <a:r>
              <a:rPr lang="en-CA" dirty="0" smtClean="0"/>
              <a:t> </a:t>
            </a:r>
            <a:r>
              <a:rPr lang="en-CA" dirty="0"/>
              <a:t>in the definition. When * is used in this manner in a definition, it indicates </a:t>
            </a:r>
            <a:r>
              <a:rPr lang="en-CA" dirty="0" smtClean="0"/>
              <a:t>that the </a:t>
            </a:r>
            <a:r>
              <a:rPr lang="en-CA" dirty="0"/>
              <a:t>variable being defined is a pointer. Pointers can be defined to point to objects of any type</a:t>
            </a:r>
            <a:r>
              <a:rPr lang="en-CA" dirty="0" smtClean="0"/>
              <a:t>.</a:t>
            </a:r>
          </a:p>
          <a:p>
            <a:pPr algn="just"/>
            <a:r>
              <a:rPr lang="en-CA" b="1" i="1" dirty="0">
                <a:solidFill>
                  <a:srgbClr val="FF0000"/>
                </a:solidFill>
              </a:rPr>
              <a:t>We prefer to include the letters </a:t>
            </a:r>
            <a:r>
              <a:rPr lang="en-CA" b="1" i="1" dirty="0" err="1">
                <a:solidFill>
                  <a:srgbClr val="FF0000"/>
                </a:solidFill>
              </a:rPr>
              <a:t>Ptr</a:t>
            </a:r>
            <a:r>
              <a:rPr lang="en-CA" b="1" i="1" dirty="0">
                <a:solidFill>
                  <a:srgbClr val="FF0000"/>
                </a:solidFill>
              </a:rPr>
              <a:t> in pointer variable names to make it clear that </a:t>
            </a:r>
            <a:r>
              <a:rPr lang="en-CA" b="1" i="1" dirty="0" smtClean="0">
                <a:solidFill>
                  <a:srgbClr val="FF0000"/>
                </a:solidFill>
              </a:rPr>
              <a:t>these variables </a:t>
            </a:r>
            <a:r>
              <a:rPr lang="en-CA" b="1" i="1" dirty="0">
                <a:solidFill>
                  <a:srgbClr val="FF0000"/>
                </a:solidFill>
              </a:rPr>
              <a:t>are pointers and need to be handled appropriately</a:t>
            </a:r>
            <a:r>
              <a:rPr lang="en-CA" b="1" i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CA" dirty="0" smtClean="0">
                <a:solidFill>
                  <a:srgbClr val="FF0000"/>
                </a:solidFill>
              </a:rPr>
              <a:t>float </a:t>
            </a:r>
            <a:r>
              <a:rPr lang="en-CA" dirty="0" err="1" smtClean="0">
                <a:solidFill>
                  <a:srgbClr val="FF0000"/>
                </a:solidFill>
              </a:rPr>
              <a:t>flovar</a:t>
            </a:r>
            <a:r>
              <a:rPr lang="en-CA" dirty="0" smtClean="0">
                <a:solidFill>
                  <a:srgbClr val="FF0000"/>
                </a:solidFill>
              </a:rPr>
              <a:t> = 98.6;</a:t>
            </a:r>
          </a:p>
          <a:p>
            <a:pPr marL="0" indent="0">
              <a:buNone/>
            </a:pPr>
            <a:r>
              <a:rPr lang="en-CA" dirty="0" err="1" smtClean="0">
                <a:solidFill>
                  <a:srgbClr val="FF0000"/>
                </a:solidFill>
              </a:rPr>
              <a:t>int</a:t>
            </a:r>
            <a:r>
              <a:rPr lang="en-CA" dirty="0" smtClean="0">
                <a:solidFill>
                  <a:srgbClr val="FF0000"/>
                </a:solidFill>
              </a:rPr>
              <a:t>* </a:t>
            </a:r>
            <a:r>
              <a:rPr lang="en-CA" dirty="0" err="1" smtClean="0">
                <a:solidFill>
                  <a:srgbClr val="FF0000"/>
                </a:solidFill>
              </a:rPr>
              <a:t>ptrint</a:t>
            </a:r>
            <a:r>
              <a:rPr lang="en-CA" dirty="0" smtClean="0">
                <a:solidFill>
                  <a:srgbClr val="FF0000"/>
                </a:solidFill>
              </a:rPr>
              <a:t> = &amp;</a:t>
            </a:r>
            <a:r>
              <a:rPr lang="en-CA" dirty="0" err="1" smtClean="0">
                <a:solidFill>
                  <a:srgbClr val="FF0000"/>
                </a:solidFill>
              </a:rPr>
              <a:t>flovar</a:t>
            </a:r>
            <a:r>
              <a:rPr lang="en-CA" dirty="0" smtClean="0">
                <a:solidFill>
                  <a:srgbClr val="FF0000"/>
                </a:solidFill>
              </a:rPr>
              <a:t>; //ERROR: can’t assign float* to </a:t>
            </a:r>
            <a:r>
              <a:rPr lang="en-CA" dirty="0" err="1" smtClean="0">
                <a:solidFill>
                  <a:srgbClr val="FF0000"/>
                </a:solidFill>
              </a:rPr>
              <a:t>int</a:t>
            </a:r>
            <a:r>
              <a:rPr lang="en-CA" dirty="0" smtClean="0">
                <a:solidFill>
                  <a:srgbClr val="FF0000"/>
                </a:solidFill>
              </a:rPr>
              <a:t>*</a:t>
            </a:r>
          </a:p>
          <a:p>
            <a:pPr marL="0" indent="0" algn="just">
              <a:buNone/>
            </a:pP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06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/>
              <a:t>Initializing and Assigning Values to Pointers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sv-SE" dirty="0"/>
              <a:t>int var1 = 11; //two integer variables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var2 = 22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&amp;var1 &lt;&lt; </a:t>
            </a:r>
            <a:r>
              <a:rPr lang="en-CA" dirty="0" err="1"/>
              <a:t>endl</a:t>
            </a:r>
            <a:r>
              <a:rPr lang="en-CA" dirty="0"/>
              <a:t> //print addresses of variables</a:t>
            </a:r>
          </a:p>
          <a:p>
            <a:pPr marL="0" indent="0">
              <a:buNone/>
            </a:pPr>
            <a:r>
              <a:rPr lang="en-CA" dirty="0"/>
              <a:t>&lt;&lt; &amp;var2 &lt;&lt; </a:t>
            </a:r>
            <a:r>
              <a:rPr lang="en-CA" dirty="0" err="1"/>
              <a:t>endl</a:t>
            </a:r>
            <a:r>
              <a:rPr lang="en-CA" dirty="0"/>
              <a:t> &lt;&lt; 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* </a:t>
            </a:r>
            <a:r>
              <a:rPr lang="en-CA" dirty="0" err="1"/>
              <a:t>ptr</a:t>
            </a:r>
            <a:r>
              <a:rPr lang="en-CA" dirty="0"/>
              <a:t>; //pointer to integers</a:t>
            </a:r>
          </a:p>
          <a:p>
            <a:pPr marL="0" indent="0">
              <a:buNone/>
            </a:pPr>
            <a:r>
              <a:rPr lang="da-DK" dirty="0"/>
              <a:t>ptr = &amp;var1; //pointer points to var1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</a:t>
            </a:r>
            <a:r>
              <a:rPr lang="en-CA" dirty="0" err="1"/>
              <a:t>ptr</a:t>
            </a:r>
            <a:r>
              <a:rPr lang="en-CA" dirty="0"/>
              <a:t> &lt;&lt; </a:t>
            </a:r>
            <a:r>
              <a:rPr lang="en-CA" dirty="0" err="1"/>
              <a:t>endl</a:t>
            </a:r>
            <a:r>
              <a:rPr lang="en-CA" dirty="0"/>
              <a:t>; //print pointer value</a:t>
            </a:r>
          </a:p>
          <a:p>
            <a:pPr marL="0" indent="0">
              <a:buNone/>
            </a:pPr>
            <a:r>
              <a:rPr lang="da-DK" dirty="0"/>
              <a:t>ptr = &amp;var2; //pointer points to var2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</a:t>
            </a:r>
            <a:r>
              <a:rPr lang="en-CA" dirty="0" err="1"/>
              <a:t>ptr</a:t>
            </a:r>
            <a:r>
              <a:rPr lang="en-CA" dirty="0"/>
              <a:t> &lt;&lt; </a:t>
            </a:r>
            <a:r>
              <a:rPr lang="en-CA" dirty="0" err="1"/>
              <a:t>endl</a:t>
            </a:r>
            <a:r>
              <a:rPr lang="en-CA" dirty="0"/>
              <a:t>; //print pointer value</a:t>
            </a:r>
          </a:p>
          <a:p>
            <a:pPr marL="0" indent="0">
              <a:buNone/>
            </a:pPr>
            <a:r>
              <a:rPr lang="en-CA" dirty="0"/>
              <a:t>return 0;</a:t>
            </a:r>
          </a:p>
          <a:p>
            <a:pPr marL="0" indent="0">
              <a:buNone/>
            </a:pPr>
            <a:r>
              <a:rPr lang="en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1455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Pointers to other variable types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The problem is that the compiler needs to know </a:t>
            </a:r>
            <a:r>
              <a:rPr lang="en-CA" i="1" dirty="0"/>
              <a:t>what kind of variable the pointer points to</a:t>
            </a:r>
            <a:r>
              <a:rPr lang="en-CA" dirty="0" smtClean="0"/>
              <a:t>. </a:t>
            </a:r>
            <a:r>
              <a:rPr lang="en-CA" dirty="0"/>
              <a:t>The syntax used in C++ allows </a:t>
            </a:r>
            <a:r>
              <a:rPr lang="en-CA" dirty="0" smtClean="0"/>
              <a:t>pointers to </a:t>
            </a:r>
            <a:r>
              <a:rPr lang="en-CA" dirty="0"/>
              <a:t>any type to be declared:</a:t>
            </a:r>
          </a:p>
          <a:p>
            <a:pPr marL="0" indent="0" algn="just">
              <a:buNone/>
            </a:pPr>
            <a:r>
              <a:rPr lang="en-CA" dirty="0"/>
              <a:t>char* </a:t>
            </a:r>
            <a:r>
              <a:rPr lang="en-CA" dirty="0" err="1"/>
              <a:t>cptr</a:t>
            </a:r>
            <a:r>
              <a:rPr lang="en-CA" dirty="0"/>
              <a:t>; // pointer to char</a:t>
            </a:r>
          </a:p>
          <a:p>
            <a:pPr marL="0" indent="0" algn="just">
              <a:buNone/>
            </a:pPr>
            <a:r>
              <a:rPr lang="en-CA" dirty="0" err="1"/>
              <a:t>int</a:t>
            </a:r>
            <a:r>
              <a:rPr lang="en-CA" dirty="0"/>
              <a:t>* </a:t>
            </a:r>
            <a:r>
              <a:rPr lang="en-CA" dirty="0" err="1"/>
              <a:t>iptr</a:t>
            </a:r>
            <a:r>
              <a:rPr lang="en-CA" dirty="0"/>
              <a:t>; // pointer to </a:t>
            </a:r>
            <a:r>
              <a:rPr lang="en-CA" dirty="0" err="1"/>
              <a:t>int</a:t>
            </a:r>
            <a:endParaRPr lang="en-CA" dirty="0"/>
          </a:p>
          <a:p>
            <a:pPr marL="0" indent="0" algn="just">
              <a:buNone/>
            </a:pPr>
            <a:r>
              <a:rPr lang="en-CA" dirty="0"/>
              <a:t>float* </a:t>
            </a:r>
            <a:r>
              <a:rPr lang="en-CA" dirty="0" err="1"/>
              <a:t>fptr</a:t>
            </a:r>
            <a:r>
              <a:rPr lang="en-CA" dirty="0"/>
              <a:t>; // pointer to float</a:t>
            </a:r>
          </a:p>
          <a:p>
            <a:pPr marL="0" indent="0" algn="just">
              <a:buNone/>
            </a:pPr>
            <a:r>
              <a:rPr lang="en-CA" dirty="0"/>
              <a:t>Distance* </a:t>
            </a:r>
            <a:r>
              <a:rPr lang="en-CA" dirty="0" err="1"/>
              <a:t>distptr</a:t>
            </a:r>
            <a:r>
              <a:rPr lang="en-CA" dirty="0"/>
              <a:t>; // pointer to user-defined Distance class</a:t>
            </a:r>
          </a:p>
          <a:p>
            <a:pPr marL="0" indent="0" algn="just">
              <a:buNone/>
            </a:pPr>
            <a:r>
              <a:rPr lang="en-CA" dirty="0"/>
              <a:t>and so on.</a:t>
            </a:r>
          </a:p>
        </p:txBody>
      </p:sp>
    </p:spTree>
    <p:extLst>
      <p:ext uri="{BB962C8B-B14F-4D97-AF65-F5344CB8AC3E}">
        <p14:creationId xmlns:p14="http://schemas.microsoft.com/office/powerpoint/2010/main" val="21378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455" y="69561"/>
            <a:ext cx="10515600" cy="1325563"/>
          </a:xfrm>
        </p:spPr>
        <p:txBody>
          <a:bodyPr/>
          <a:lstStyle/>
          <a:p>
            <a:r>
              <a:rPr lang="en-CA" b="1" dirty="0"/>
              <a:t>Accessing the Variable Pointed To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455" y="1154544"/>
            <a:ext cx="11471563" cy="570345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CA" dirty="0"/>
              <a:t>Suppose that we don’t know the name of a variable but we do know its address. Can we </a:t>
            </a:r>
            <a:r>
              <a:rPr lang="en-CA" dirty="0" smtClean="0"/>
              <a:t>access the </a:t>
            </a:r>
            <a:r>
              <a:rPr lang="en-CA" dirty="0"/>
              <a:t>contents of the variable</a:t>
            </a:r>
            <a:r>
              <a:rPr lang="en-CA" dirty="0" smtClean="0"/>
              <a:t>?</a:t>
            </a:r>
          </a:p>
          <a:p>
            <a:pPr marL="0" indent="0" algn="just">
              <a:buNone/>
            </a:pPr>
            <a:r>
              <a:rPr lang="en-CA" dirty="0"/>
              <a:t>There is a special syntax to access the value of a variable using its address instead of its name</a:t>
            </a:r>
            <a:r>
              <a:rPr lang="en-CA" dirty="0" smtClean="0"/>
              <a:t>.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sv-SE" dirty="0"/>
              <a:t>int var1 = 11; //two integer variables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var2 = 22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* </a:t>
            </a:r>
            <a:r>
              <a:rPr lang="en-CA" dirty="0" err="1"/>
              <a:t>ptr</a:t>
            </a:r>
            <a:r>
              <a:rPr lang="en-CA" dirty="0"/>
              <a:t>; //pointer to integers</a:t>
            </a:r>
          </a:p>
          <a:p>
            <a:pPr marL="0" indent="0">
              <a:buNone/>
            </a:pPr>
            <a:r>
              <a:rPr lang="da-DK" dirty="0"/>
              <a:t>ptr = &amp;var1; //pointer points to var1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*</a:t>
            </a:r>
            <a:r>
              <a:rPr lang="en-CA" dirty="0" err="1"/>
              <a:t>ptr</a:t>
            </a:r>
            <a:r>
              <a:rPr lang="en-CA" dirty="0"/>
              <a:t> &lt;&lt; </a:t>
            </a:r>
            <a:r>
              <a:rPr lang="en-CA" dirty="0" err="1"/>
              <a:t>endl</a:t>
            </a:r>
            <a:r>
              <a:rPr lang="en-CA" dirty="0"/>
              <a:t>; //print contents of pointer (11)</a:t>
            </a:r>
          </a:p>
          <a:p>
            <a:pPr marL="0" indent="0">
              <a:buNone/>
            </a:pPr>
            <a:r>
              <a:rPr lang="da-DK" dirty="0"/>
              <a:t>ptr = &amp;var2; //pointer points to var2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*</a:t>
            </a:r>
            <a:r>
              <a:rPr lang="en-CA" dirty="0" err="1"/>
              <a:t>ptr</a:t>
            </a:r>
            <a:r>
              <a:rPr lang="en-CA" dirty="0"/>
              <a:t> &lt;&lt; </a:t>
            </a:r>
            <a:r>
              <a:rPr lang="en-CA" dirty="0" err="1"/>
              <a:t>endl</a:t>
            </a:r>
            <a:r>
              <a:rPr lang="en-CA" dirty="0"/>
              <a:t>; //print contents of pointer (22)</a:t>
            </a:r>
          </a:p>
          <a:p>
            <a:pPr marL="0" indent="0">
              <a:buNone/>
            </a:pPr>
            <a:r>
              <a:rPr lang="en-CA" dirty="0"/>
              <a:t>return 0;</a:t>
            </a:r>
          </a:p>
          <a:p>
            <a:pPr marL="0" indent="0">
              <a:buNone/>
            </a:pPr>
            <a:r>
              <a:rPr lang="en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7080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952</Words>
  <Application>Microsoft Office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Programming Fundamentals </vt:lpstr>
      <vt:lpstr>Pointers in C++</vt:lpstr>
      <vt:lpstr>What are pointers for?</vt:lpstr>
      <vt:lpstr>Declaring Pointers</vt:lpstr>
      <vt:lpstr>The Address-of Operator &amp; </vt:lpstr>
      <vt:lpstr>Declaring Pointers</vt:lpstr>
      <vt:lpstr>Initializing and Assigning Values to Pointers</vt:lpstr>
      <vt:lpstr>Pointers to other variable types</vt:lpstr>
      <vt:lpstr>Accessing the Variable Pointed To</vt:lpstr>
      <vt:lpstr>Another Example </vt:lpstr>
      <vt:lpstr>Pointers and Arrays</vt:lpstr>
      <vt:lpstr>Another Example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Fundamentals </dc:title>
  <dc:creator>Microsoft account</dc:creator>
  <cp:lastModifiedBy>Microsoft account</cp:lastModifiedBy>
  <cp:revision>55</cp:revision>
  <dcterms:created xsi:type="dcterms:W3CDTF">2025-04-20T02:23:14Z</dcterms:created>
  <dcterms:modified xsi:type="dcterms:W3CDTF">2025-04-20T03:31:25Z</dcterms:modified>
</cp:coreProperties>
</file>