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3" r:id="rId5"/>
    <p:sldId id="268" r:id="rId6"/>
    <p:sldId id="269" r:id="rId7"/>
    <p:sldId id="270" r:id="rId8"/>
    <p:sldId id="264" r:id="rId9"/>
    <p:sldId id="265" r:id="rId10"/>
    <p:sldId id="266" r:id="rId11"/>
    <p:sldId id="267" r:id="rId12"/>
    <p:sldId id="260" r:id="rId13"/>
    <p:sldId id="261" r:id="rId14"/>
    <p:sldId id="262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9" d="100"/>
          <a:sy n="69" d="100"/>
        </p:scale>
        <p:origin x="5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540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4027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103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9361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891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944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6037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351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804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947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2278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F4A-6E47-4DED-9D3D-682A854CC4DA}" type="datetimeFigureOut">
              <a:rPr lang="en-CA" smtClean="0"/>
              <a:t>2025-04-20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144EA-724B-41FC-820F-D24A41F27B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22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smamushtaq@gcu.edu.p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Programming </a:t>
            </a:r>
            <a:r>
              <a:rPr lang="en-CA" dirty="0" smtClean="0"/>
              <a:t>Fundamentals</a:t>
            </a:r>
            <a:br>
              <a:rPr lang="en-CA" dirty="0" smtClean="0"/>
            </a:br>
            <a:r>
              <a:rPr lang="en-CA" dirty="0" smtClean="0"/>
              <a:t>Functions in C++</a:t>
            </a: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Ms. Asma </a:t>
            </a:r>
            <a:r>
              <a:rPr lang="en-CA" dirty="0" err="1" smtClean="0"/>
              <a:t>Mushtaq</a:t>
            </a:r>
            <a:endParaRPr lang="en-CA" dirty="0" smtClean="0"/>
          </a:p>
          <a:p>
            <a:r>
              <a:rPr lang="en-CA" dirty="0" smtClean="0">
                <a:hlinkClick r:id="rId2"/>
              </a:rPr>
              <a:t>asmamushtaq@gcu.edu.pk</a:t>
            </a: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3890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b="1" u="sng" dirty="0" smtClean="0"/>
              <a:t>Function Body</a:t>
            </a:r>
            <a:endParaRPr lang="en-CA" b="1" u="sng" dirty="0"/>
          </a:p>
          <a:p>
            <a:pPr algn="just"/>
            <a:r>
              <a:rPr lang="en-CA" dirty="0"/>
              <a:t>Enclosed in { }, it contains the statements that define what the function does.</a:t>
            </a:r>
          </a:p>
          <a:p>
            <a:pPr algn="just"/>
            <a:r>
              <a:rPr lang="en-CA" dirty="0" smtClean="0"/>
              <a:t>May </a:t>
            </a:r>
            <a:r>
              <a:rPr lang="en-CA" dirty="0"/>
              <a:t>include local variables, logic, return statements, etc.</a:t>
            </a:r>
          </a:p>
          <a:p>
            <a:pPr marL="0" indent="0" algn="just">
              <a:buNone/>
            </a:pPr>
            <a:r>
              <a:rPr lang="en-CA" b="1" u="sng" dirty="0" smtClean="0"/>
              <a:t>Example</a:t>
            </a:r>
          </a:p>
          <a:p>
            <a:pPr marL="0" indent="0" algn="just">
              <a:buNone/>
            </a:pP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 add(</a:t>
            </a: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 a, </a:t>
            </a: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 b)</a:t>
            </a:r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FF0000"/>
                </a:solidFill>
              </a:rPr>
              <a:t>{</a:t>
            </a:r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FF0000"/>
                </a:solidFill>
              </a:rPr>
              <a:t>    return a + b;</a:t>
            </a:r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FF0000"/>
                </a:solidFill>
              </a:rPr>
              <a:t>}</a:t>
            </a:r>
          </a:p>
          <a:p>
            <a:pPr marL="0" indent="0" algn="just">
              <a:buNone/>
            </a:pPr>
            <a:endParaRPr lang="en-CA" b="1" u="sng" dirty="0"/>
          </a:p>
        </p:txBody>
      </p:sp>
    </p:spTree>
    <p:extLst>
      <p:ext uri="{BB962C8B-B14F-4D97-AF65-F5344CB8AC3E}">
        <p14:creationId xmlns:p14="http://schemas.microsoft.com/office/powerpoint/2010/main" val="3413804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Function Components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2914" y="2100791"/>
            <a:ext cx="8926171" cy="380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393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Simple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 err="1"/>
              <a:t>starline</a:t>
            </a:r>
            <a:r>
              <a:rPr lang="en-CA" dirty="0"/>
              <a:t>(); </a:t>
            </a:r>
            <a:r>
              <a:rPr lang="en-CA" b="1" dirty="0">
                <a:solidFill>
                  <a:srgbClr val="FF0000"/>
                </a:solidFill>
              </a:rPr>
              <a:t>//call to function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“Data type Range” &lt;&lt; 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 err="1"/>
              <a:t>starline</a:t>
            </a:r>
            <a:r>
              <a:rPr lang="en-CA" dirty="0"/>
              <a:t>(); </a:t>
            </a:r>
            <a:r>
              <a:rPr lang="en-CA" b="1" dirty="0">
                <a:solidFill>
                  <a:srgbClr val="FF0000"/>
                </a:solidFill>
              </a:rPr>
              <a:t>//call to function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“char -128 to 127” &lt;&lt; </a:t>
            </a:r>
            <a:r>
              <a:rPr lang="en-CA" dirty="0" err="1"/>
              <a:t>endl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&lt;&lt; “short -32,768 to 32,767” &lt;&lt; </a:t>
            </a:r>
            <a:r>
              <a:rPr lang="en-CA" dirty="0" err="1"/>
              <a:t>endl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&lt;&lt; “</a:t>
            </a:r>
            <a:r>
              <a:rPr lang="en-CA" dirty="0" err="1"/>
              <a:t>int</a:t>
            </a:r>
            <a:r>
              <a:rPr lang="en-CA" dirty="0"/>
              <a:t> System dependent” &lt;&lt; </a:t>
            </a:r>
            <a:r>
              <a:rPr lang="en-CA" dirty="0" err="1"/>
              <a:t>endl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&lt;&lt; “long -2,147,483,648 to 2,147,483,647” &lt;&lt; 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 err="1"/>
              <a:t>starline</a:t>
            </a:r>
            <a:r>
              <a:rPr lang="en-CA" dirty="0"/>
              <a:t>(); </a:t>
            </a:r>
            <a:r>
              <a:rPr lang="en-CA" b="1" dirty="0">
                <a:solidFill>
                  <a:srgbClr val="FF0000"/>
                </a:solidFill>
              </a:rPr>
              <a:t>//call to function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 smtClean="0"/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2758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b="1" dirty="0" smtClean="0">
                <a:solidFill>
                  <a:srgbClr val="FF0000"/>
                </a:solidFill>
              </a:rPr>
              <a:t>function definition</a:t>
            </a:r>
          </a:p>
          <a:p>
            <a:pPr marL="0" indent="0">
              <a:buNone/>
            </a:pPr>
            <a:r>
              <a:rPr lang="en-CA" dirty="0" smtClean="0"/>
              <a:t>void </a:t>
            </a:r>
            <a:r>
              <a:rPr lang="en-CA" dirty="0" err="1" smtClean="0"/>
              <a:t>starline</a:t>
            </a:r>
            <a:r>
              <a:rPr lang="en-CA" dirty="0" smtClean="0"/>
              <a:t>() </a:t>
            </a:r>
            <a:r>
              <a:rPr lang="en-CA" b="1" dirty="0" smtClean="0">
                <a:solidFill>
                  <a:srgbClr val="FF0000"/>
                </a:solidFill>
              </a:rPr>
              <a:t>//function </a:t>
            </a:r>
            <a:r>
              <a:rPr lang="en-CA" b="1" dirty="0" err="1" smtClean="0">
                <a:solidFill>
                  <a:srgbClr val="FF0000"/>
                </a:solidFill>
              </a:rPr>
              <a:t>declarator</a:t>
            </a:r>
            <a:endParaRPr lang="en-CA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dirty="0" smtClean="0"/>
              <a:t>{</a:t>
            </a:r>
          </a:p>
          <a:p>
            <a:pPr marL="0" indent="0">
              <a:buNone/>
            </a:pPr>
            <a:r>
              <a:rPr lang="en-CA" dirty="0" smtClean="0"/>
              <a:t>for(</a:t>
            </a:r>
            <a:r>
              <a:rPr lang="en-CA" dirty="0" err="1" smtClean="0"/>
              <a:t>int</a:t>
            </a:r>
            <a:r>
              <a:rPr lang="en-CA" dirty="0" smtClean="0"/>
              <a:t> j=0; j&lt;45; </a:t>
            </a:r>
            <a:r>
              <a:rPr lang="en-CA" dirty="0" err="1" smtClean="0"/>
              <a:t>j++</a:t>
            </a:r>
            <a:r>
              <a:rPr lang="en-CA" dirty="0" smtClean="0"/>
              <a:t>) //function body</a:t>
            </a:r>
          </a:p>
          <a:p>
            <a:pPr marL="0" indent="0">
              <a:buNone/>
            </a:pPr>
            <a:r>
              <a:rPr lang="en-CA" dirty="0" err="1" smtClean="0"/>
              <a:t>cout</a:t>
            </a:r>
            <a:r>
              <a:rPr lang="en-CA" dirty="0" smtClean="0"/>
              <a:t> &lt;&lt; ‘*’;</a:t>
            </a:r>
          </a:p>
          <a:p>
            <a:pPr marL="0" indent="0">
              <a:buNone/>
            </a:pPr>
            <a:r>
              <a:rPr lang="en-CA" dirty="0" err="1" smtClean="0"/>
              <a:t>cout</a:t>
            </a:r>
            <a:r>
              <a:rPr lang="en-CA" dirty="0" smtClean="0"/>
              <a:t> &lt;&lt; </a:t>
            </a:r>
            <a:r>
              <a:rPr lang="en-CA" dirty="0" err="1" smtClean="0"/>
              <a:t>endl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smtClean="0"/>
              <a:t>}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4417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Output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7212" y="1690688"/>
            <a:ext cx="10209552" cy="45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38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/>
              <a:t>Eliminating the Declaration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The second approach to inserting a function into a program is to eliminate the function </a:t>
            </a:r>
            <a:r>
              <a:rPr lang="en-CA" dirty="0" smtClean="0"/>
              <a:t>declaration and </a:t>
            </a:r>
            <a:r>
              <a:rPr lang="en-CA" dirty="0"/>
              <a:t>place the function definition (the function itself) in the listing before the first call </a:t>
            </a:r>
            <a:r>
              <a:rPr lang="en-CA" dirty="0" smtClean="0"/>
              <a:t>to the </a:t>
            </a:r>
            <a:r>
              <a:rPr lang="en-CA" dirty="0"/>
              <a:t>function</a:t>
            </a:r>
            <a:r>
              <a:rPr lang="en-CA" dirty="0" smtClean="0"/>
              <a:t>.</a:t>
            </a: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0903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120072"/>
            <a:ext cx="11104418" cy="64931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CA" dirty="0"/>
              <a:t>// </a:t>
            </a:r>
            <a:r>
              <a:rPr lang="en-CA" dirty="0" err="1"/>
              <a:t>starline</a:t>
            </a:r>
            <a:r>
              <a:rPr lang="en-CA" dirty="0"/>
              <a:t>() //function definition</a:t>
            </a:r>
          </a:p>
          <a:p>
            <a:pPr marL="0" indent="0">
              <a:buNone/>
            </a:pPr>
            <a:r>
              <a:rPr lang="en-CA" dirty="0"/>
              <a:t>void </a:t>
            </a:r>
            <a:r>
              <a:rPr lang="en-CA" dirty="0" err="1"/>
              <a:t>starline</a:t>
            </a:r>
            <a:r>
              <a:rPr lang="en-CA" dirty="0"/>
              <a:t>()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/>
              <a:t>for(</a:t>
            </a:r>
            <a:r>
              <a:rPr lang="en-CA" dirty="0" err="1"/>
              <a:t>int</a:t>
            </a:r>
            <a:r>
              <a:rPr lang="en-CA" dirty="0"/>
              <a:t> j=0; j&lt;45; </a:t>
            </a:r>
            <a:r>
              <a:rPr lang="en-CA" dirty="0" err="1"/>
              <a:t>j++</a:t>
            </a:r>
            <a:r>
              <a:rPr lang="en-CA" dirty="0"/>
              <a:t>)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‘*’;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  <a:p>
            <a:pPr marL="0" indent="0">
              <a:buNone/>
            </a:pPr>
            <a:r>
              <a:rPr lang="en-CA" dirty="0"/>
              <a:t>//--------------------------------------------------------------</a:t>
            </a:r>
          </a:p>
          <a:p>
            <a:pPr marL="0" indent="0">
              <a:buNone/>
            </a:pPr>
            <a:r>
              <a:rPr lang="en-CA" dirty="0" err="1"/>
              <a:t>int</a:t>
            </a:r>
            <a:r>
              <a:rPr lang="en-CA" dirty="0"/>
              <a:t> main() //main() follows function</a:t>
            </a:r>
          </a:p>
          <a:p>
            <a:pPr marL="0" indent="0">
              <a:buNone/>
            </a:pPr>
            <a:r>
              <a:rPr lang="en-CA" dirty="0"/>
              <a:t>{</a:t>
            </a:r>
          </a:p>
          <a:p>
            <a:pPr marL="0" indent="0">
              <a:buNone/>
            </a:pPr>
            <a:r>
              <a:rPr lang="en-CA" dirty="0" err="1"/>
              <a:t>starline</a:t>
            </a:r>
            <a:r>
              <a:rPr lang="en-CA" dirty="0"/>
              <a:t>(); //call to function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“Data type Range” &lt;&lt; 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 err="1"/>
              <a:t>starline</a:t>
            </a:r>
            <a:r>
              <a:rPr lang="en-CA" dirty="0"/>
              <a:t>(); //call to function</a:t>
            </a:r>
          </a:p>
          <a:p>
            <a:pPr marL="0" indent="0">
              <a:buNone/>
            </a:pPr>
            <a:r>
              <a:rPr lang="en-CA" dirty="0" err="1"/>
              <a:t>cout</a:t>
            </a:r>
            <a:r>
              <a:rPr lang="en-CA" dirty="0"/>
              <a:t> &lt;&lt; “char -128 to 127” &lt;&lt; </a:t>
            </a:r>
            <a:r>
              <a:rPr lang="en-CA" dirty="0" err="1"/>
              <a:t>endl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&lt;&lt; “short -32,768 to 32,767” &lt;&lt; </a:t>
            </a:r>
            <a:r>
              <a:rPr lang="en-CA" dirty="0" err="1"/>
              <a:t>endl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&lt;&lt; “</a:t>
            </a:r>
            <a:r>
              <a:rPr lang="en-CA" dirty="0" err="1"/>
              <a:t>int</a:t>
            </a:r>
            <a:r>
              <a:rPr lang="en-CA" dirty="0"/>
              <a:t> System dependent” &lt;&lt; </a:t>
            </a:r>
            <a:r>
              <a:rPr lang="en-CA" dirty="0" err="1"/>
              <a:t>endl</a:t>
            </a:r>
            <a:endParaRPr lang="en-CA" dirty="0"/>
          </a:p>
          <a:p>
            <a:pPr marL="0" indent="0">
              <a:buNone/>
            </a:pPr>
            <a:r>
              <a:rPr lang="en-CA" dirty="0"/>
              <a:t>&lt;&lt; “long -2,147,483,648 to 2,147,483,647” &lt;&lt; </a:t>
            </a:r>
            <a:r>
              <a:rPr lang="en-CA" dirty="0" err="1"/>
              <a:t>endl</a:t>
            </a:r>
            <a:r>
              <a:rPr lang="en-CA" dirty="0"/>
              <a:t>;</a:t>
            </a:r>
          </a:p>
          <a:p>
            <a:pPr marL="0" indent="0">
              <a:buNone/>
            </a:pPr>
            <a:r>
              <a:rPr lang="en-CA" dirty="0" err="1"/>
              <a:t>starline</a:t>
            </a:r>
            <a:r>
              <a:rPr lang="en-CA" dirty="0"/>
              <a:t>(); //call to function</a:t>
            </a:r>
          </a:p>
          <a:p>
            <a:pPr marL="0" indent="0">
              <a:buNone/>
            </a:pPr>
            <a:r>
              <a:rPr lang="en-CA" dirty="0"/>
              <a:t>return 0;</a:t>
            </a:r>
          </a:p>
          <a:p>
            <a:pPr marL="0" indent="0">
              <a:buNone/>
            </a:pPr>
            <a:r>
              <a:rPr lang="en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123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What are the functions ?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CA" dirty="0"/>
              <a:t>A function groups a number of program statements into a unit and gives it a name</a:t>
            </a:r>
            <a:r>
              <a:rPr lang="en-CA" dirty="0" smtClean="0"/>
              <a:t>. </a:t>
            </a:r>
            <a:r>
              <a:rPr lang="en-CA" dirty="0"/>
              <a:t>This </a:t>
            </a:r>
            <a:r>
              <a:rPr lang="en-CA" dirty="0" smtClean="0"/>
              <a:t>unit can </a:t>
            </a:r>
            <a:r>
              <a:rPr lang="en-CA" dirty="0"/>
              <a:t>then be invoked from other parts of the program</a:t>
            </a:r>
            <a:r>
              <a:rPr lang="en-CA" dirty="0" smtClean="0"/>
              <a:t>.</a:t>
            </a:r>
            <a:endParaRPr lang="en-CA" dirty="0"/>
          </a:p>
          <a:p>
            <a:pPr algn="just"/>
            <a:r>
              <a:rPr lang="en-CA" dirty="0"/>
              <a:t>The most important reason to use functions is to aid in the conceptual organization of a </a:t>
            </a:r>
            <a:r>
              <a:rPr lang="en-CA" dirty="0" smtClean="0"/>
              <a:t>program. Dividing </a:t>
            </a:r>
            <a:r>
              <a:rPr lang="en-CA" dirty="0"/>
              <a:t>a program into functions </a:t>
            </a:r>
            <a:r>
              <a:rPr lang="en-CA" dirty="0" smtClean="0"/>
              <a:t>is, </a:t>
            </a:r>
            <a:r>
              <a:rPr lang="en-CA" dirty="0"/>
              <a:t>“The Big Picture</a:t>
            </a:r>
            <a:r>
              <a:rPr lang="en-CA" dirty="0" smtClean="0"/>
              <a:t>,” one </a:t>
            </a:r>
            <a:r>
              <a:rPr lang="en-CA" dirty="0"/>
              <a:t>of the major principles of structured programming</a:t>
            </a:r>
            <a:r>
              <a:rPr lang="en-CA" dirty="0" smtClean="0"/>
              <a:t>.</a:t>
            </a:r>
          </a:p>
          <a:p>
            <a:pPr algn="just"/>
            <a:endParaRPr lang="en-CA" dirty="0"/>
          </a:p>
          <a:p>
            <a:pPr algn="just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856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CA" dirty="0"/>
              <a:t>Another reason to use functions (and the reason they were invented, long ago) is to reduce </a:t>
            </a:r>
            <a:r>
              <a:rPr lang="en-CA" dirty="0" smtClean="0"/>
              <a:t>program size</a:t>
            </a:r>
            <a:r>
              <a:rPr lang="en-CA" dirty="0"/>
              <a:t>. Any sequence of instructions that appears in a program more than once is a </a:t>
            </a:r>
            <a:r>
              <a:rPr lang="en-CA" dirty="0" smtClean="0"/>
              <a:t>candidate for </a:t>
            </a:r>
            <a:r>
              <a:rPr lang="en-CA" dirty="0"/>
              <a:t>being made into a function. The function’s code is stored in only one place in </a:t>
            </a:r>
            <a:r>
              <a:rPr lang="en-CA" dirty="0" smtClean="0"/>
              <a:t>memory, even </a:t>
            </a:r>
            <a:r>
              <a:rPr lang="en-CA" dirty="0"/>
              <a:t>though the function is executed many times in the course of the program</a:t>
            </a:r>
            <a:r>
              <a:rPr lang="en-CA" dirty="0" smtClean="0"/>
              <a:t>.</a:t>
            </a:r>
          </a:p>
          <a:p>
            <a:pPr marL="0" indent="0" algn="just">
              <a:buNone/>
            </a:pP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365" y="3906400"/>
            <a:ext cx="3476250" cy="270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11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</a:t>
            </a:r>
            <a:r>
              <a:rPr lang="en-CA" dirty="0" smtClean="0"/>
              <a:t>ain </a:t>
            </a:r>
            <a:r>
              <a:rPr lang="en-CA" dirty="0"/>
              <a:t>P</a:t>
            </a:r>
            <a:r>
              <a:rPr lang="en-CA" dirty="0" smtClean="0"/>
              <a:t>arts of a Function in C++?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In </a:t>
            </a:r>
            <a:r>
              <a:rPr lang="en-CA" b="1" dirty="0" smtClean="0"/>
              <a:t>C++</a:t>
            </a:r>
            <a:r>
              <a:rPr lang="en-CA" dirty="0" smtClean="0"/>
              <a:t>, a function typically consists of several main parts that define how it works and interacts with other code. Here's a breakdown:</a:t>
            </a:r>
          </a:p>
          <a:p>
            <a:pPr marL="0" indent="0">
              <a:buNone/>
            </a:pPr>
            <a:r>
              <a:rPr lang="en-CA" b="1" u="sng" dirty="0" smtClean="0"/>
              <a:t>Return Type</a:t>
            </a:r>
            <a:endParaRPr lang="en-CA" b="1" u="sng" dirty="0"/>
          </a:p>
          <a:p>
            <a:pPr lvl="0"/>
            <a:r>
              <a:rPr lang="en-CA" dirty="0"/>
              <a:t>Specifies the </a:t>
            </a:r>
            <a:r>
              <a:rPr lang="en-CA" b="1" dirty="0"/>
              <a:t>type of value</a:t>
            </a:r>
            <a:r>
              <a:rPr lang="en-CA" dirty="0"/>
              <a:t> the function will return.</a:t>
            </a:r>
          </a:p>
          <a:p>
            <a:pPr lvl="0"/>
            <a:r>
              <a:rPr lang="en-CA" dirty="0"/>
              <a:t>If the function doesn't return anything, use void.</a:t>
            </a:r>
          </a:p>
          <a:p>
            <a:pPr marL="0" indent="0">
              <a:buNone/>
            </a:pPr>
            <a:r>
              <a:rPr lang="en-CA" b="1" u="sng" dirty="0" smtClean="0"/>
              <a:t>Example</a:t>
            </a:r>
          </a:p>
          <a:p>
            <a:pPr marL="0" indent="0">
              <a:buNone/>
            </a:pPr>
            <a:r>
              <a:rPr lang="en-CA" dirty="0" err="1" smtClean="0">
                <a:solidFill>
                  <a:srgbClr val="FF0000"/>
                </a:solidFill>
              </a:rPr>
              <a:t>int</a:t>
            </a:r>
            <a:r>
              <a:rPr lang="en-CA" dirty="0" smtClean="0">
                <a:solidFill>
                  <a:srgbClr val="FF0000"/>
                </a:solidFill>
              </a:rPr>
              <a:t> add(</a:t>
            </a:r>
            <a:r>
              <a:rPr lang="en-CA" dirty="0" err="1" smtClean="0">
                <a:solidFill>
                  <a:srgbClr val="FF0000"/>
                </a:solidFill>
              </a:rPr>
              <a:t>int</a:t>
            </a:r>
            <a:r>
              <a:rPr lang="en-CA" dirty="0" smtClean="0">
                <a:solidFill>
                  <a:srgbClr val="FF0000"/>
                </a:solidFill>
              </a:rPr>
              <a:t> a, </a:t>
            </a:r>
            <a:r>
              <a:rPr lang="en-CA" dirty="0" err="1" smtClean="0">
                <a:solidFill>
                  <a:srgbClr val="FF0000"/>
                </a:solidFill>
              </a:rPr>
              <a:t>int</a:t>
            </a:r>
            <a:r>
              <a:rPr lang="en-CA" dirty="0" smtClean="0">
                <a:solidFill>
                  <a:srgbClr val="FF0000"/>
                </a:solidFill>
              </a:rPr>
              <a:t> b);    // returns an </a:t>
            </a:r>
            <a:r>
              <a:rPr lang="en-CA" dirty="0" err="1" smtClean="0">
                <a:solidFill>
                  <a:srgbClr val="FF0000"/>
                </a:solidFill>
              </a:rPr>
              <a:t>int</a:t>
            </a:r>
            <a:endParaRPr lang="en-CA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CA" dirty="0" smtClean="0">
                <a:solidFill>
                  <a:srgbClr val="FF0000"/>
                </a:solidFill>
              </a:rPr>
              <a:t>void greet();             // returns nothing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92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Function Prototype (Declaration)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dirty="0" smtClean="0"/>
              <a:t>This tells the compiler about the function's name, return type, and parameters </a:t>
            </a:r>
            <a:r>
              <a:rPr lang="en-CA" b="1" dirty="0" smtClean="0"/>
              <a:t>before its actual definition</a:t>
            </a:r>
            <a:r>
              <a:rPr lang="en-CA" dirty="0" smtClean="0"/>
              <a:t>. It's usually written at the top of the program or in a header file.</a:t>
            </a:r>
          </a:p>
          <a:p>
            <a:pPr marL="0" indent="0" algn="ctr">
              <a:buNone/>
            </a:pPr>
            <a:r>
              <a:rPr lang="en-CA" b="1" dirty="0" err="1" smtClean="0"/>
              <a:t>return_type</a:t>
            </a:r>
            <a:r>
              <a:rPr lang="en-CA" b="1" dirty="0" smtClean="0"/>
              <a:t> </a:t>
            </a:r>
            <a:r>
              <a:rPr lang="en-CA" b="1" dirty="0" err="1" smtClean="0"/>
              <a:t>function_name</a:t>
            </a:r>
            <a:r>
              <a:rPr lang="en-CA" b="1" dirty="0" smtClean="0"/>
              <a:t>(</a:t>
            </a:r>
            <a:r>
              <a:rPr lang="en-CA" b="1" dirty="0" err="1" smtClean="0"/>
              <a:t>parameter_list</a:t>
            </a:r>
            <a:r>
              <a:rPr lang="en-CA" b="1" dirty="0" smtClean="0"/>
              <a:t>);</a:t>
            </a:r>
          </a:p>
          <a:p>
            <a:pPr marL="0" indent="0" algn="just">
              <a:buNone/>
            </a:pPr>
            <a:r>
              <a:rPr lang="en-CA" b="1" dirty="0" smtClean="0"/>
              <a:t>Example</a:t>
            </a:r>
          </a:p>
          <a:p>
            <a:pPr marL="0" indent="0" algn="just">
              <a:buNone/>
            </a:pP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 add(</a:t>
            </a: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, </a:t>
            </a: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);  // function prototype</a:t>
            </a:r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FF0000"/>
                </a:solidFill>
              </a:rPr>
              <a:t>Note: </a:t>
            </a:r>
            <a:r>
              <a:rPr lang="en-CA" dirty="0" smtClean="0"/>
              <a:t>You don’t need to include parameter names in the prototype, just types are enough.</a:t>
            </a:r>
          </a:p>
          <a:p>
            <a:pPr marL="0" indent="0" algn="just">
              <a:buNone/>
            </a:pPr>
            <a:r>
              <a:rPr lang="en-CA" dirty="0"/>
              <a:t>(You can also use the keyword void in </a:t>
            </a:r>
            <a:r>
              <a:rPr lang="en-CA" dirty="0" smtClean="0"/>
              <a:t>parentheses to </a:t>
            </a:r>
            <a:r>
              <a:rPr lang="en-CA" dirty="0"/>
              <a:t>indicate that the function takes no arguments, as is often done in C, but leaving </a:t>
            </a:r>
            <a:r>
              <a:rPr lang="en-CA" dirty="0" smtClean="0"/>
              <a:t>them empty </a:t>
            </a:r>
            <a:r>
              <a:rPr lang="en-CA" dirty="0"/>
              <a:t>is the more common practice in C++.)</a:t>
            </a:r>
            <a:endParaRPr lang="en-CA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8875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Function Definition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CA" dirty="0" smtClean="0"/>
              <a:t>This is where the actual logic of the function is written. It matches the prototype in terms of return type, name, and parameters.</a:t>
            </a:r>
          </a:p>
          <a:p>
            <a:pPr marL="0" indent="0" algn="just">
              <a:buNone/>
            </a:pPr>
            <a:r>
              <a:rPr lang="en-CA" b="1" u="sng" dirty="0" smtClean="0"/>
              <a:t>Syntax: </a:t>
            </a:r>
          </a:p>
          <a:p>
            <a:pPr marL="0" indent="0" algn="just">
              <a:buNone/>
            </a:pPr>
            <a:r>
              <a:rPr lang="en-CA" b="1" dirty="0" err="1" smtClean="0"/>
              <a:t>return_type</a:t>
            </a:r>
            <a:r>
              <a:rPr lang="en-CA" b="1" dirty="0" smtClean="0"/>
              <a:t> </a:t>
            </a:r>
            <a:r>
              <a:rPr lang="en-CA" b="1" dirty="0" err="1" smtClean="0"/>
              <a:t>function_name</a:t>
            </a:r>
            <a:r>
              <a:rPr lang="en-CA" b="1" dirty="0" smtClean="0"/>
              <a:t>(</a:t>
            </a:r>
            <a:r>
              <a:rPr lang="en-CA" b="1" dirty="0" err="1" smtClean="0"/>
              <a:t>parameter_list</a:t>
            </a:r>
            <a:r>
              <a:rPr lang="en-CA" b="1" dirty="0" smtClean="0"/>
              <a:t>) </a:t>
            </a:r>
          </a:p>
          <a:p>
            <a:pPr marL="0" indent="0" algn="just">
              <a:buNone/>
            </a:pPr>
            <a:r>
              <a:rPr lang="en-CA" b="1" dirty="0" smtClean="0"/>
              <a:t>{</a:t>
            </a:r>
          </a:p>
          <a:p>
            <a:pPr marL="0" indent="0" algn="just">
              <a:buNone/>
            </a:pPr>
            <a:r>
              <a:rPr lang="en-CA" b="1" dirty="0" smtClean="0"/>
              <a:t>    // function body (logic)</a:t>
            </a:r>
          </a:p>
          <a:p>
            <a:pPr marL="0" indent="0" algn="just">
              <a:buNone/>
            </a:pPr>
            <a:r>
              <a:rPr lang="en-CA" b="1" dirty="0" smtClean="0"/>
              <a:t>}</a:t>
            </a:r>
          </a:p>
          <a:p>
            <a:pPr marL="0" indent="0" algn="just">
              <a:buNone/>
            </a:pPr>
            <a:r>
              <a:rPr lang="en-CA" b="1" u="sng" dirty="0" smtClean="0"/>
              <a:t>Example </a:t>
            </a:r>
          </a:p>
          <a:p>
            <a:pPr marL="0" indent="0" algn="just">
              <a:buNone/>
            </a:pP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 add(</a:t>
            </a: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 a, </a:t>
            </a: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 b) </a:t>
            </a:r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FF0000"/>
                </a:solidFill>
              </a:rPr>
              <a:t>{</a:t>
            </a:r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FF0000"/>
                </a:solidFill>
              </a:rPr>
              <a:t>    return a + b;</a:t>
            </a:r>
          </a:p>
          <a:p>
            <a:pPr marL="0" indent="0" algn="just">
              <a:buNone/>
            </a:pPr>
            <a:r>
              <a:rPr lang="en-CA" b="1" dirty="0" smtClean="0">
                <a:solidFill>
                  <a:srgbClr val="FF0000"/>
                </a:solidFill>
              </a:rPr>
              <a:t>}</a:t>
            </a:r>
          </a:p>
          <a:p>
            <a:pPr marL="0" indent="0" algn="just">
              <a:buNone/>
            </a:pPr>
            <a:endParaRPr lang="en-CA" b="1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2971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Function Call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/>
              <a:t>This is where you use the function — typically in main() or another function — by passing actual arguments.</a:t>
            </a:r>
          </a:p>
          <a:p>
            <a:pPr marL="0" indent="0">
              <a:buNone/>
            </a:pPr>
            <a:r>
              <a:rPr lang="en-CA" b="1" u="sng" dirty="0" smtClean="0"/>
              <a:t>Syntax:</a:t>
            </a:r>
          </a:p>
          <a:p>
            <a:pPr marL="0" indent="0">
              <a:buNone/>
            </a:pPr>
            <a:r>
              <a:rPr lang="en-CA" dirty="0" err="1" smtClean="0"/>
              <a:t>function_name</a:t>
            </a:r>
            <a:r>
              <a:rPr lang="en-CA" dirty="0" smtClean="0"/>
              <a:t>(</a:t>
            </a:r>
            <a:r>
              <a:rPr lang="en-CA" dirty="0" err="1" smtClean="0"/>
              <a:t>argument_list</a:t>
            </a:r>
            <a:r>
              <a:rPr lang="en-CA" dirty="0" smtClean="0"/>
              <a:t>);</a:t>
            </a:r>
          </a:p>
          <a:p>
            <a:pPr marL="0" indent="0">
              <a:buNone/>
            </a:pPr>
            <a:r>
              <a:rPr lang="en-CA" b="1" u="sng" dirty="0" smtClean="0"/>
              <a:t>Example</a:t>
            </a:r>
          </a:p>
          <a:p>
            <a:pPr marL="0" indent="0">
              <a:buNone/>
            </a:pPr>
            <a:r>
              <a:rPr lang="en-CA" b="1" dirty="0" err="1" smtClean="0">
                <a:solidFill>
                  <a:srgbClr val="FF0000"/>
                </a:solidFill>
              </a:rPr>
              <a:t>int</a:t>
            </a:r>
            <a:r>
              <a:rPr lang="en-CA" b="1" dirty="0" smtClean="0">
                <a:solidFill>
                  <a:srgbClr val="FF0000"/>
                </a:solidFill>
              </a:rPr>
              <a:t> result = add(5, 3);  // function call</a:t>
            </a:r>
          </a:p>
          <a:p>
            <a:pPr marL="0" indent="0">
              <a:buNone/>
            </a:pPr>
            <a:endParaRPr lang="en-CA" b="1" u="sng" dirty="0"/>
          </a:p>
        </p:txBody>
      </p:sp>
    </p:spTree>
    <p:extLst>
      <p:ext uri="{BB962C8B-B14F-4D97-AF65-F5344CB8AC3E}">
        <p14:creationId xmlns:p14="http://schemas.microsoft.com/office/powerpoint/2010/main" val="211335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u="sng" dirty="0" smtClean="0"/>
              <a:t>Function Name</a:t>
            </a:r>
          </a:p>
          <a:p>
            <a:pPr algn="just"/>
            <a:r>
              <a:rPr lang="en-CA" dirty="0"/>
              <a:t>Identifies the function.</a:t>
            </a:r>
          </a:p>
          <a:p>
            <a:pPr algn="just"/>
            <a:r>
              <a:rPr lang="en-CA" dirty="0" smtClean="0"/>
              <a:t>Should </a:t>
            </a:r>
            <a:r>
              <a:rPr lang="en-CA" dirty="0"/>
              <a:t>follow naming rules (no spaces, start with a letter or underscore, etc.)</a:t>
            </a:r>
          </a:p>
          <a:p>
            <a:pPr marL="0" indent="0">
              <a:buNone/>
            </a:pPr>
            <a:r>
              <a:rPr lang="en-CA" b="1" u="sng" dirty="0" smtClean="0"/>
              <a:t>Example</a:t>
            </a:r>
          </a:p>
          <a:p>
            <a:r>
              <a:rPr lang="en-CA" b="1" u="sng" dirty="0" err="1" smtClean="0">
                <a:solidFill>
                  <a:srgbClr val="FF0000"/>
                </a:solidFill>
              </a:rPr>
              <a:t>int</a:t>
            </a:r>
            <a:r>
              <a:rPr lang="en-CA" b="1" u="sng" dirty="0" smtClean="0">
                <a:solidFill>
                  <a:srgbClr val="FF0000"/>
                </a:solidFill>
              </a:rPr>
              <a:t> add(</a:t>
            </a:r>
            <a:r>
              <a:rPr lang="en-CA" b="1" u="sng" dirty="0" err="1" smtClean="0">
                <a:solidFill>
                  <a:srgbClr val="FF0000"/>
                </a:solidFill>
              </a:rPr>
              <a:t>int</a:t>
            </a:r>
            <a:r>
              <a:rPr lang="en-CA" b="1" u="sng" dirty="0" smtClean="0">
                <a:solidFill>
                  <a:srgbClr val="FF0000"/>
                </a:solidFill>
              </a:rPr>
              <a:t> a, </a:t>
            </a:r>
            <a:r>
              <a:rPr lang="en-CA" b="1" u="sng" dirty="0" err="1" smtClean="0">
                <a:solidFill>
                  <a:srgbClr val="FF0000"/>
                </a:solidFill>
              </a:rPr>
              <a:t>int</a:t>
            </a:r>
            <a:r>
              <a:rPr lang="en-CA" b="1" u="sng" dirty="0" smtClean="0">
                <a:solidFill>
                  <a:srgbClr val="FF0000"/>
                </a:solidFill>
              </a:rPr>
              <a:t> b);     // 'add' is the function name</a:t>
            </a:r>
            <a:endParaRPr lang="en-CA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926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b="1" u="sng" dirty="0" smtClean="0"/>
              <a:t>Parameter List</a:t>
            </a:r>
            <a:endParaRPr lang="en-CA" b="1" u="sng" dirty="0"/>
          </a:p>
          <a:p>
            <a:r>
              <a:rPr lang="en-CA" dirty="0"/>
              <a:t>Inside parentheses (), it specifies the input(s) the function takes.</a:t>
            </a:r>
          </a:p>
          <a:p>
            <a:r>
              <a:rPr lang="en-CA" dirty="0" smtClean="0"/>
              <a:t>Each </a:t>
            </a:r>
            <a:r>
              <a:rPr lang="en-CA" dirty="0"/>
              <a:t>parameter has a type and a name</a:t>
            </a:r>
            <a:r>
              <a:rPr lang="en-CA" dirty="0" smtClean="0"/>
              <a:t>.</a:t>
            </a:r>
          </a:p>
          <a:p>
            <a:pPr marL="0" indent="0">
              <a:buNone/>
            </a:pPr>
            <a:r>
              <a:rPr lang="en-CA" b="1" u="sng" dirty="0" smtClean="0"/>
              <a:t>Example</a:t>
            </a:r>
          </a:p>
          <a:p>
            <a:pPr marL="0" indent="0">
              <a:buNone/>
            </a:pPr>
            <a:r>
              <a:rPr lang="en-CA" b="1" u="sng" dirty="0" err="1" smtClean="0">
                <a:solidFill>
                  <a:srgbClr val="FF0000"/>
                </a:solidFill>
              </a:rPr>
              <a:t>int</a:t>
            </a:r>
            <a:r>
              <a:rPr lang="en-CA" b="1" u="sng" dirty="0" smtClean="0">
                <a:solidFill>
                  <a:srgbClr val="FF0000"/>
                </a:solidFill>
              </a:rPr>
              <a:t> add(</a:t>
            </a:r>
            <a:r>
              <a:rPr lang="en-CA" b="1" u="sng" dirty="0" err="1" smtClean="0">
                <a:solidFill>
                  <a:srgbClr val="FF0000"/>
                </a:solidFill>
              </a:rPr>
              <a:t>int</a:t>
            </a:r>
            <a:r>
              <a:rPr lang="en-CA" b="1" u="sng" dirty="0" smtClean="0">
                <a:solidFill>
                  <a:srgbClr val="FF0000"/>
                </a:solidFill>
              </a:rPr>
              <a:t> a, </a:t>
            </a:r>
            <a:r>
              <a:rPr lang="en-CA" b="1" u="sng" dirty="0" err="1" smtClean="0">
                <a:solidFill>
                  <a:srgbClr val="FF0000"/>
                </a:solidFill>
              </a:rPr>
              <a:t>int</a:t>
            </a:r>
            <a:r>
              <a:rPr lang="en-CA" b="1" u="sng" dirty="0" smtClean="0">
                <a:solidFill>
                  <a:srgbClr val="FF0000"/>
                </a:solidFill>
              </a:rPr>
              <a:t> b);     // two parameters: a and b of type </a:t>
            </a:r>
            <a:r>
              <a:rPr lang="en-CA" b="1" u="sng" dirty="0" err="1" smtClean="0">
                <a:solidFill>
                  <a:srgbClr val="FF0000"/>
                </a:solidFill>
              </a:rPr>
              <a:t>int</a:t>
            </a:r>
            <a:endParaRPr lang="en-CA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b="1" u="sng" dirty="0"/>
          </a:p>
        </p:txBody>
      </p:sp>
    </p:spTree>
    <p:extLst>
      <p:ext uri="{BB962C8B-B14F-4D97-AF65-F5344CB8AC3E}">
        <p14:creationId xmlns:p14="http://schemas.microsoft.com/office/powerpoint/2010/main" val="695586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809</Words>
  <Application>Microsoft Office PowerPoint</Application>
  <PresentationFormat>Widescreen</PresentationFormat>
  <Paragraphs>102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Programming Fundamentals Functions in C++ </vt:lpstr>
      <vt:lpstr>What are the functions ? </vt:lpstr>
      <vt:lpstr>PowerPoint Presentation</vt:lpstr>
      <vt:lpstr>Main Parts of a Function in C++?</vt:lpstr>
      <vt:lpstr>Function Prototype (Declaration)</vt:lpstr>
      <vt:lpstr>Function Definition</vt:lpstr>
      <vt:lpstr>Function Call</vt:lpstr>
      <vt:lpstr>PowerPoint Presentation</vt:lpstr>
      <vt:lpstr>PowerPoint Presentation</vt:lpstr>
      <vt:lpstr>PowerPoint Presentation</vt:lpstr>
      <vt:lpstr>Function Components</vt:lpstr>
      <vt:lpstr>Simple Functions</vt:lpstr>
      <vt:lpstr>PowerPoint Presentation</vt:lpstr>
      <vt:lpstr>Output</vt:lpstr>
      <vt:lpstr>Eliminating the Declaration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Fundamentals Functions in C++ </dc:title>
  <dc:creator>Microsoft account</dc:creator>
  <cp:lastModifiedBy>Microsoft account</cp:lastModifiedBy>
  <cp:revision>54</cp:revision>
  <dcterms:created xsi:type="dcterms:W3CDTF">2025-04-20T03:31:50Z</dcterms:created>
  <dcterms:modified xsi:type="dcterms:W3CDTF">2025-04-20T03:59:31Z</dcterms:modified>
</cp:coreProperties>
</file>