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3" r:id="rId7"/>
    <p:sldId id="264" r:id="rId8"/>
    <p:sldId id="262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57CDD-BAD1-4CA3-B160-E2325EDAA6E6}" type="datetimeFigureOut">
              <a:rPr lang="en-CA" smtClean="0"/>
              <a:t>2025-03-12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203-9050-448B-8036-D80ADC7075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1008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57CDD-BAD1-4CA3-B160-E2325EDAA6E6}" type="datetimeFigureOut">
              <a:rPr lang="en-CA" smtClean="0"/>
              <a:t>2025-03-12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203-9050-448B-8036-D80ADC7075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123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57CDD-BAD1-4CA3-B160-E2325EDAA6E6}" type="datetimeFigureOut">
              <a:rPr lang="en-CA" smtClean="0"/>
              <a:t>2025-03-12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203-9050-448B-8036-D80ADC7075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813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57CDD-BAD1-4CA3-B160-E2325EDAA6E6}" type="datetimeFigureOut">
              <a:rPr lang="en-CA" smtClean="0"/>
              <a:t>2025-03-12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203-9050-448B-8036-D80ADC7075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386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57CDD-BAD1-4CA3-B160-E2325EDAA6E6}" type="datetimeFigureOut">
              <a:rPr lang="en-CA" smtClean="0"/>
              <a:t>2025-03-12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203-9050-448B-8036-D80ADC7075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9717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57CDD-BAD1-4CA3-B160-E2325EDAA6E6}" type="datetimeFigureOut">
              <a:rPr lang="en-CA" smtClean="0"/>
              <a:t>2025-03-12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203-9050-448B-8036-D80ADC7075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8249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57CDD-BAD1-4CA3-B160-E2325EDAA6E6}" type="datetimeFigureOut">
              <a:rPr lang="en-CA" smtClean="0"/>
              <a:t>2025-03-12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203-9050-448B-8036-D80ADC7075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91646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57CDD-BAD1-4CA3-B160-E2325EDAA6E6}" type="datetimeFigureOut">
              <a:rPr lang="en-CA" smtClean="0"/>
              <a:t>2025-03-12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203-9050-448B-8036-D80ADC7075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5879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57CDD-BAD1-4CA3-B160-E2325EDAA6E6}" type="datetimeFigureOut">
              <a:rPr lang="en-CA" smtClean="0"/>
              <a:t>2025-03-12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203-9050-448B-8036-D80ADC7075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4167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57CDD-BAD1-4CA3-B160-E2325EDAA6E6}" type="datetimeFigureOut">
              <a:rPr lang="en-CA" smtClean="0"/>
              <a:t>2025-03-12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203-9050-448B-8036-D80ADC7075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3524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57CDD-BAD1-4CA3-B160-E2325EDAA6E6}" type="datetimeFigureOut">
              <a:rPr lang="en-CA" smtClean="0"/>
              <a:t>2025-03-12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203-9050-448B-8036-D80ADC7075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16676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57CDD-BAD1-4CA3-B160-E2325EDAA6E6}" type="datetimeFigureOut">
              <a:rPr lang="en-CA" smtClean="0"/>
              <a:t>2025-03-12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2A203-9050-448B-8036-D80ADC7075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90205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smamushtaq@gcu.edu.p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Programming Fundamentals 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Ms. Asma </a:t>
            </a:r>
            <a:r>
              <a:rPr lang="en-CA" dirty="0" err="1" smtClean="0"/>
              <a:t>Mushtaq</a:t>
            </a:r>
            <a:endParaRPr lang="en-CA" dirty="0" smtClean="0"/>
          </a:p>
          <a:p>
            <a:r>
              <a:rPr lang="en-CA" dirty="0" smtClean="0">
                <a:hlinkClick r:id="rId2"/>
              </a:rPr>
              <a:t>asmamushtaq@gcu.edu.pk</a:t>
            </a:r>
            <a:endParaRPr lang="en-CA" dirty="0" smtClean="0"/>
          </a:p>
          <a:p>
            <a:r>
              <a:rPr lang="en-CA" dirty="0" smtClean="0"/>
              <a:t>LECTURE 4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693888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CA" dirty="0"/>
              <a:t>An </a:t>
            </a:r>
            <a:r>
              <a:rPr lang="en-CA" i="1" dirty="0"/>
              <a:t>enumeration </a:t>
            </a:r>
            <a:r>
              <a:rPr lang="en-CA" dirty="0"/>
              <a:t>is a list of all possible values. This is unlike the specification of an </a:t>
            </a:r>
            <a:r>
              <a:rPr lang="en-CA" dirty="0" err="1"/>
              <a:t>int</a:t>
            </a:r>
            <a:r>
              <a:rPr lang="en-CA" dirty="0"/>
              <a:t>, </a:t>
            </a:r>
            <a:r>
              <a:rPr lang="en-CA" dirty="0" smtClean="0"/>
              <a:t>for example</a:t>
            </a:r>
            <a:r>
              <a:rPr lang="en-CA" dirty="0"/>
              <a:t>, which is given in terms of a range of values. In an </a:t>
            </a:r>
            <a:r>
              <a:rPr lang="en-CA" dirty="0" err="1"/>
              <a:t>enum</a:t>
            </a:r>
            <a:r>
              <a:rPr lang="en-CA" dirty="0"/>
              <a:t> you must give a </a:t>
            </a:r>
            <a:r>
              <a:rPr lang="en-CA" dirty="0" smtClean="0"/>
              <a:t>specific name </a:t>
            </a:r>
            <a:r>
              <a:rPr lang="en-CA" dirty="0"/>
              <a:t>to every possible </a:t>
            </a:r>
            <a:r>
              <a:rPr lang="en-CA" dirty="0" smtClean="0"/>
              <a:t>value. </a:t>
            </a:r>
          </a:p>
          <a:p>
            <a:pPr marL="0" indent="0" algn="just">
              <a:buNone/>
            </a:pPr>
            <a:r>
              <a:rPr lang="en-CA" b="1" dirty="0">
                <a:solidFill>
                  <a:srgbClr val="FF0000"/>
                </a:solidFill>
              </a:rPr>
              <a:t>The use of arithmetic and relational operators doesn’t make much sense with some </a:t>
            </a:r>
            <a:r>
              <a:rPr lang="en-CA" b="1" dirty="0" err="1">
                <a:solidFill>
                  <a:srgbClr val="FF0000"/>
                </a:solidFill>
              </a:rPr>
              <a:t>enum</a:t>
            </a:r>
            <a:r>
              <a:rPr lang="en-CA" b="1" dirty="0">
                <a:solidFill>
                  <a:srgbClr val="FF0000"/>
                </a:solidFill>
              </a:rPr>
              <a:t> </a:t>
            </a:r>
            <a:r>
              <a:rPr lang="en-CA" b="1" dirty="0" smtClean="0">
                <a:solidFill>
                  <a:srgbClr val="FF0000"/>
                </a:solidFill>
              </a:rPr>
              <a:t>types. For </a:t>
            </a:r>
            <a:r>
              <a:rPr lang="en-CA" b="1" dirty="0">
                <a:solidFill>
                  <a:srgbClr val="FF0000"/>
                </a:solidFill>
              </a:rPr>
              <a:t>example, if you have the </a:t>
            </a:r>
            <a:r>
              <a:rPr lang="en-CA" b="1" dirty="0" smtClean="0">
                <a:solidFill>
                  <a:srgbClr val="FF0000"/>
                </a:solidFill>
              </a:rPr>
              <a:t>declaration:</a:t>
            </a:r>
            <a:endParaRPr lang="en-CA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CA" b="1" dirty="0" err="1">
                <a:solidFill>
                  <a:srgbClr val="FF0000"/>
                </a:solidFill>
              </a:rPr>
              <a:t>enum</a:t>
            </a:r>
            <a:r>
              <a:rPr lang="en-CA" b="1" dirty="0">
                <a:solidFill>
                  <a:srgbClr val="FF0000"/>
                </a:solidFill>
              </a:rPr>
              <a:t> pets { cat, dog, hamster, canary, ocelot </a:t>
            </a:r>
            <a:r>
              <a:rPr lang="en-CA" b="1" dirty="0" smtClean="0">
                <a:solidFill>
                  <a:srgbClr val="FF0000"/>
                </a:solidFill>
              </a:rPr>
              <a:t>};</a:t>
            </a:r>
          </a:p>
          <a:p>
            <a:pPr marL="0" indent="0" algn="just">
              <a:buNone/>
            </a:pPr>
            <a:r>
              <a:rPr lang="en-CA" dirty="0"/>
              <a:t>then it may not be clear what expressions like dog + canary or (cat &lt; hamster) mean.</a:t>
            </a:r>
            <a:endParaRPr lang="en-CA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30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CA" dirty="0"/>
              <a:t>Enumerations are treated internally as integers. This explains why you can perform </a:t>
            </a:r>
            <a:r>
              <a:rPr lang="en-CA" dirty="0" smtClean="0"/>
              <a:t>arithmetic and </a:t>
            </a:r>
            <a:r>
              <a:rPr lang="en-CA" dirty="0"/>
              <a:t>relational operations on them. Ordinarily the first name in the list is given the value 0, </a:t>
            </a:r>
            <a:r>
              <a:rPr lang="en-CA" dirty="0" smtClean="0"/>
              <a:t>the next </a:t>
            </a:r>
            <a:r>
              <a:rPr lang="en-CA" dirty="0"/>
              <a:t>name is given the value 1, and so on.</a:t>
            </a:r>
          </a:p>
        </p:txBody>
      </p:sp>
    </p:spTree>
    <p:extLst>
      <p:ext uri="{BB962C8B-B14F-4D97-AF65-F5344CB8AC3E}">
        <p14:creationId xmlns:p14="http://schemas.microsoft.com/office/powerpoint/2010/main" val="1288390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Structures Within Structures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CA" dirty="0" err="1"/>
              <a:t>struct</a:t>
            </a:r>
            <a:r>
              <a:rPr lang="en-CA" dirty="0"/>
              <a:t> Distance //English distance</a:t>
            </a:r>
          </a:p>
          <a:p>
            <a:pPr marL="0" indent="0">
              <a:buNone/>
            </a:pPr>
            <a:r>
              <a:rPr lang="en-CA" dirty="0"/>
              <a:t>{</a:t>
            </a:r>
          </a:p>
          <a:p>
            <a:pPr marL="0" indent="0">
              <a:buNone/>
            </a:pPr>
            <a:r>
              <a:rPr lang="en-CA" dirty="0" err="1"/>
              <a:t>int</a:t>
            </a:r>
            <a:r>
              <a:rPr lang="en-CA" dirty="0"/>
              <a:t> feet</a:t>
            </a:r>
            <a:r>
              <a:rPr lang="en-CA" dirty="0" smtClean="0"/>
              <a:t>;</a:t>
            </a:r>
          </a:p>
          <a:p>
            <a:pPr marL="0" indent="0">
              <a:buNone/>
            </a:pPr>
            <a:r>
              <a:rPr lang="en-CA" dirty="0"/>
              <a:t>float inches;</a:t>
            </a:r>
          </a:p>
          <a:p>
            <a:pPr marL="0" indent="0">
              <a:buNone/>
            </a:pPr>
            <a:r>
              <a:rPr lang="en-CA" dirty="0"/>
              <a:t>};</a:t>
            </a:r>
          </a:p>
          <a:p>
            <a:pPr marL="0" indent="0">
              <a:buNone/>
            </a:pPr>
            <a:r>
              <a:rPr lang="en-CA" dirty="0" err="1" smtClean="0"/>
              <a:t>struct</a:t>
            </a:r>
            <a:r>
              <a:rPr lang="en-CA" dirty="0" smtClean="0"/>
              <a:t> </a:t>
            </a:r>
            <a:r>
              <a:rPr lang="en-CA" dirty="0"/>
              <a:t>Room //rectangular area</a:t>
            </a:r>
          </a:p>
          <a:p>
            <a:pPr marL="0" indent="0">
              <a:buNone/>
            </a:pPr>
            <a:r>
              <a:rPr lang="en-CA" dirty="0"/>
              <a:t>{</a:t>
            </a:r>
          </a:p>
          <a:p>
            <a:pPr marL="0" indent="0">
              <a:buNone/>
            </a:pPr>
            <a:r>
              <a:rPr lang="en-CA" dirty="0"/>
              <a:t>Distance length; //length of rectangle</a:t>
            </a:r>
          </a:p>
          <a:p>
            <a:pPr marL="0" indent="0">
              <a:buNone/>
            </a:pPr>
            <a:r>
              <a:rPr lang="en-CA" dirty="0"/>
              <a:t>Distance width; //width of rectangle</a:t>
            </a:r>
          </a:p>
          <a:p>
            <a:pPr marL="0" indent="0">
              <a:buNone/>
            </a:pPr>
            <a:r>
              <a:rPr lang="en-CA" dirty="0" smtClean="0"/>
              <a:t>};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15849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323273"/>
            <a:ext cx="10947400" cy="585369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CA" dirty="0" err="1"/>
              <a:t>int</a:t>
            </a:r>
            <a:r>
              <a:rPr lang="en-CA" dirty="0"/>
              <a:t> main()</a:t>
            </a:r>
          </a:p>
          <a:p>
            <a:pPr marL="0" indent="0">
              <a:buNone/>
            </a:pPr>
            <a:r>
              <a:rPr lang="en-CA" dirty="0"/>
              <a:t>{</a:t>
            </a:r>
          </a:p>
          <a:p>
            <a:pPr marL="0" indent="0">
              <a:buNone/>
            </a:pPr>
            <a:r>
              <a:rPr lang="en-CA" dirty="0"/>
              <a:t>Room dining; //define a room</a:t>
            </a:r>
          </a:p>
          <a:p>
            <a:pPr marL="0" indent="0">
              <a:buNone/>
            </a:pPr>
            <a:r>
              <a:rPr lang="en-CA" dirty="0" err="1"/>
              <a:t>dining.length.feet</a:t>
            </a:r>
            <a:r>
              <a:rPr lang="en-CA" dirty="0"/>
              <a:t> = 13; //assign values to room</a:t>
            </a:r>
          </a:p>
          <a:p>
            <a:pPr marL="0" indent="0">
              <a:buNone/>
            </a:pPr>
            <a:r>
              <a:rPr lang="en-CA" dirty="0" err="1"/>
              <a:t>dining.length.inches</a:t>
            </a:r>
            <a:r>
              <a:rPr lang="en-CA" dirty="0"/>
              <a:t> = 6.5;</a:t>
            </a:r>
          </a:p>
          <a:p>
            <a:pPr marL="0" indent="0">
              <a:buNone/>
            </a:pPr>
            <a:r>
              <a:rPr lang="en-CA" dirty="0" err="1"/>
              <a:t>dining.width.feet</a:t>
            </a:r>
            <a:r>
              <a:rPr lang="en-CA" dirty="0"/>
              <a:t> = 10;</a:t>
            </a:r>
          </a:p>
          <a:p>
            <a:pPr marL="0" indent="0">
              <a:buNone/>
            </a:pPr>
            <a:r>
              <a:rPr lang="en-CA" dirty="0" err="1"/>
              <a:t>dining.width.inches</a:t>
            </a:r>
            <a:r>
              <a:rPr lang="en-CA" dirty="0"/>
              <a:t> = 0.0;</a:t>
            </a:r>
          </a:p>
          <a:p>
            <a:pPr marL="0" indent="0">
              <a:buNone/>
            </a:pPr>
            <a:r>
              <a:rPr lang="en-CA" dirty="0"/>
              <a:t>//convert length &amp; width</a:t>
            </a:r>
          </a:p>
          <a:p>
            <a:pPr marL="0" indent="0">
              <a:buNone/>
            </a:pPr>
            <a:r>
              <a:rPr lang="en-CA" dirty="0"/>
              <a:t>float l = </a:t>
            </a:r>
            <a:r>
              <a:rPr lang="en-CA" dirty="0" err="1"/>
              <a:t>dining.length.feet</a:t>
            </a:r>
            <a:r>
              <a:rPr lang="en-CA" dirty="0"/>
              <a:t> + </a:t>
            </a:r>
            <a:r>
              <a:rPr lang="en-CA" dirty="0" err="1"/>
              <a:t>dining.length.inches</a:t>
            </a:r>
            <a:r>
              <a:rPr lang="en-CA" dirty="0"/>
              <a:t>/12;</a:t>
            </a:r>
          </a:p>
          <a:p>
            <a:pPr marL="0" indent="0">
              <a:buNone/>
            </a:pPr>
            <a:r>
              <a:rPr lang="en-CA" dirty="0"/>
              <a:t>float w = </a:t>
            </a:r>
            <a:r>
              <a:rPr lang="en-CA" dirty="0" err="1"/>
              <a:t>dining.width.feet</a:t>
            </a:r>
            <a:r>
              <a:rPr lang="en-CA" dirty="0"/>
              <a:t> + </a:t>
            </a:r>
            <a:r>
              <a:rPr lang="en-CA" dirty="0" err="1"/>
              <a:t>dining.width.inches</a:t>
            </a:r>
            <a:r>
              <a:rPr lang="en-CA" dirty="0"/>
              <a:t>/12;</a:t>
            </a:r>
          </a:p>
          <a:p>
            <a:pPr marL="0" indent="0">
              <a:buNone/>
            </a:pPr>
            <a:r>
              <a:rPr lang="en-CA" dirty="0"/>
              <a:t>//find area and display it</a:t>
            </a:r>
          </a:p>
          <a:p>
            <a:pPr marL="0" indent="0">
              <a:buNone/>
            </a:pPr>
            <a:r>
              <a:rPr lang="en-CA" dirty="0" err="1"/>
              <a:t>cout</a:t>
            </a:r>
            <a:r>
              <a:rPr lang="en-CA" dirty="0"/>
              <a:t> &lt;&lt; “Dining room area is “ &lt;&lt; l * w</a:t>
            </a:r>
          </a:p>
          <a:p>
            <a:pPr marL="0" indent="0">
              <a:buNone/>
            </a:pPr>
            <a:r>
              <a:rPr lang="en-CA" dirty="0"/>
              <a:t>&lt;&lt; “ square feet\n” ;</a:t>
            </a:r>
          </a:p>
          <a:p>
            <a:pPr marL="0" indent="0">
              <a:buNone/>
            </a:pPr>
            <a:r>
              <a:rPr lang="en-CA" dirty="0"/>
              <a:t>return 0;</a:t>
            </a:r>
          </a:p>
          <a:p>
            <a:pPr marL="0" indent="0">
              <a:buNone/>
            </a:pPr>
            <a:r>
              <a:rPr lang="en-CA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68196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273" y="221673"/>
            <a:ext cx="11030527" cy="5955290"/>
          </a:xfrm>
        </p:spPr>
        <p:txBody>
          <a:bodyPr/>
          <a:lstStyle/>
          <a:p>
            <a:pPr marL="0" indent="0">
              <a:buNone/>
            </a:pPr>
            <a:r>
              <a:rPr lang="en-CA" b="1" u="sng" dirty="0" smtClean="0"/>
              <a:t>Example </a:t>
            </a:r>
          </a:p>
          <a:p>
            <a:pPr marL="0" indent="0">
              <a:buNone/>
            </a:pPr>
            <a:r>
              <a:rPr lang="en-CA" dirty="0" err="1" smtClean="0"/>
              <a:t>struct</a:t>
            </a:r>
            <a:r>
              <a:rPr lang="en-CA" dirty="0" smtClean="0"/>
              <a:t> Address {</a:t>
            </a:r>
          </a:p>
          <a:p>
            <a:pPr marL="0" indent="0">
              <a:buNone/>
            </a:pPr>
            <a:r>
              <a:rPr lang="en-CA" dirty="0" smtClean="0"/>
              <a:t>    string city;</a:t>
            </a:r>
          </a:p>
          <a:p>
            <a:pPr marL="0" indent="0">
              <a:buNone/>
            </a:pPr>
            <a:r>
              <a:rPr lang="en-CA" dirty="0" smtClean="0"/>
              <a:t>    </a:t>
            </a:r>
            <a:r>
              <a:rPr lang="en-CA" dirty="0" err="1" smtClean="0"/>
              <a:t>int</a:t>
            </a:r>
            <a:r>
              <a:rPr lang="en-CA" dirty="0" smtClean="0"/>
              <a:t> </a:t>
            </a:r>
            <a:r>
              <a:rPr lang="en-CA" dirty="0" err="1" smtClean="0"/>
              <a:t>zipCode</a:t>
            </a:r>
            <a:r>
              <a:rPr lang="en-CA" dirty="0" smtClean="0"/>
              <a:t>;</a:t>
            </a:r>
          </a:p>
          <a:p>
            <a:pPr marL="0" indent="0">
              <a:buNone/>
            </a:pPr>
            <a:r>
              <a:rPr lang="en-CA" dirty="0" smtClean="0"/>
              <a:t>};</a:t>
            </a:r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r>
              <a:rPr lang="en-CA" dirty="0" err="1" smtClean="0"/>
              <a:t>struct</a:t>
            </a:r>
            <a:r>
              <a:rPr lang="en-CA" dirty="0" smtClean="0"/>
              <a:t> Person {</a:t>
            </a:r>
          </a:p>
          <a:p>
            <a:pPr marL="0" indent="0">
              <a:buNone/>
            </a:pPr>
            <a:r>
              <a:rPr lang="en-CA" dirty="0" smtClean="0"/>
              <a:t>    string name;</a:t>
            </a:r>
          </a:p>
          <a:p>
            <a:pPr marL="0" indent="0">
              <a:buNone/>
            </a:pPr>
            <a:r>
              <a:rPr lang="en-CA" dirty="0" smtClean="0"/>
              <a:t>    </a:t>
            </a:r>
            <a:r>
              <a:rPr lang="en-CA" dirty="0" err="1" smtClean="0"/>
              <a:t>int</a:t>
            </a:r>
            <a:r>
              <a:rPr lang="en-CA" dirty="0" smtClean="0"/>
              <a:t> age;</a:t>
            </a:r>
          </a:p>
          <a:p>
            <a:pPr marL="0" indent="0">
              <a:buNone/>
            </a:pPr>
            <a:r>
              <a:rPr lang="en-CA" dirty="0" smtClean="0"/>
              <a:t>    Address </a:t>
            </a:r>
            <a:r>
              <a:rPr lang="en-CA" dirty="0" err="1" smtClean="0"/>
              <a:t>addr</a:t>
            </a:r>
            <a:r>
              <a:rPr lang="en-CA" dirty="0" smtClean="0"/>
              <a:t>;  // Nested structure</a:t>
            </a:r>
          </a:p>
          <a:p>
            <a:pPr marL="0" indent="0">
              <a:buNone/>
            </a:pPr>
            <a:r>
              <a:rPr lang="en-CA" dirty="0" smtClean="0"/>
              <a:t>};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61857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691" y="286327"/>
            <a:ext cx="10975109" cy="58906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CA" dirty="0" err="1" smtClean="0"/>
              <a:t>int</a:t>
            </a:r>
            <a:r>
              <a:rPr lang="en-CA" dirty="0" smtClean="0"/>
              <a:t> main() {</a:t>
            </a:r>
          </a:p>
          <a:p>
            <a:pPr marL="0" indent="0">
              <a:buNone/>
            </a:pPr>
            <a:r>
              <a:rPr lang="en-CA" dirty="0" smtClean="0"/>
              <a:t>    Person p1;</a:t>
            </a:r>
          </a:p>
          <a:p>
            <a:pPr marL="0" indent="0">
              <a:buNone/>
            </a:pPr>
            <a:r>
              <a:rPr lang="en-CA" dirty="0" smtClean="0"/>
              <a:t>    p1.name = "John";</a:t>
            </a:r>
          </a:p>
          <a:p>
            <a:pPr marL="0" indent="0">
              <a:buNone/>
            </a:pPr>
            <a:r>
              <a:rPr lang="en-CA" dirty="0" smtClean="0"/>
              <a:t>    p1.age = 30;</a:t>
            </a:r>
          </a:p>
          <a:p>
            <a:pPr marL="0" indent="0">
              <a:buNone/>
            </a:pPr>
            <a:r>
              <a:rPr lang="en-CA" dirty="0" smtClean="0"/>
              <a:t>    p1.addr.city = "New York";</a:t>
            </a:r>
          </a:p>
          <a:p>
            <a:pPr marL="0" indent="0">
              <a:buNone/>
            </a:pPr>
            <a:r>
              <a:rPr lang="en-CA" dirty="0" smtClean="0"/>
              <a:t>    p1.addr.zipCode = 10001;</a:t>
            </a:r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r>
              <a:rPr lang="en-CA" dirty="0" smtClean="0"/>
              <a:t>    </a:t>
            </a:r>
            <a:r>
              <a:rPr lang="en-CA" dirty="0" err="1" smtClean="0"/>
              <a:t>cout</a:t>
            </a:r>
            <a:r>
              <a:rPr lang="en-CA" dirty="0" smtClean="0"/>
              <a:t> &lt;&lt; "Name: " &lt;&lt; p1.name &lt;&lt; </a:t>
            </a:r>
            <a:r>
              <a:rPr lang="en-CA" dirty="0" err="1" smtClean="0"/>
              <a:t>endl</a:t>
            </a:r>
            <a:r>
              <a:rPr lang="en-CA" dirty="0" smtClean="0"/>
              <a:t>;</a:t>
            </a:r>
          </a:p>
          <a:p>
            <a:pPr marL="0" indent="0">
              <a:buNone/>
            </a:pPr>
            <a:r>
              <a:rPr lang="en-CA" dirty="0" smtClean="0"/>
              <a:t>    </a:t>
            </a:r>
            <a:r>
              <a:rPr lang="en-CA" dirty="0" err="1" smtClean="0"/>
              <a:t>cout</a:t>
            </a:r>
            <a:r>
              <a:rPr lang="en-CA" dirty="0" smtClean="0"/>
              <a:t> &lt;&lt; "Age: " &lt;&lt; p1.age &lt;&lt; </a:t>
            </a:r>
            <a:r>
              <a:rPr lang="en-CA" dirty="0" err="1" smtClean="0"/>
              <a:t>endl</a:t>
            </a:r>
            <a:r>
              <a:rPr lang="en-CA" dirty="0" smtClean="0"/>
              <a:t>;</a:t>
            </a:r>
          </a:p>
          <a:p>
            <a:pPr marL="0" indent="0">
              <a:buNone/>
            </a:pPr>
            <a:r>
              <a:rPr lang="en-CA" dirty="0" smtClean="0"/>
              <a:t>    </a:t>
            </a:r>
            <a:r>
              <a:rPr lang="en-CA" dirty="0" err="1" smtClean="0"/>
              <a:t>cout</a:t>
            </a:r>
            <a:r>
              <a:rPr lang="en-CA" dirty="0" smtClean="0"/>
              <a:t> &lt;&lt; "City: " &lt;&lt; p1.addr.city &lt;&lt; </a:t>
            </a:r>
            <a:r>
              <a:rPr lang="en-CA" dirty="0" err="1" smtClean="0"/>
              <a:t>endl</a:t>
            </a:r>
            <a:r>
              <a:rPr lang="en-CA" dirty="0" smtClean="0"/>
              <a:t>;</a:t>
            </a:r>
          </a:p>
          <a:p>
            <a:pPr marL="0" indent="0">
              <a:buNone/>
            </a:pPr>
            <a:r>
              <a:rPr lang="en-CA" dirty="0" smtClean="0"/>
              <a:t>    </a:t>
            </a:r>
            <a:r>
              <a:rPr lang="en-CA" dirty="0" err="1" smtClean="0"/>
              <a:t>cout</a:t>
            </a:r>
            <a:r>
              <a:rPr lang="en-CA" dirty="0" smtClean="0"/>
              <a:t> &lt;&lt; "ZIP Code: " &lt;&lt; p1.addr.zipCode &lt;&lt; </a:t>
            </a:r>
            <a:r>
              <a:rPr lang="en-CA" dirty="0" err="1" smtClean="0"/>
              <a:t>endl</a:t>
            </a:r>
            <a:r>
              <a:rPr lang="en-CA" dirty="0" smtClean="0"/>
              <a:t>;</a:t>
            </a:r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r>
              <a:rPr lang="en-CA" dirty="0" smtClean="0"/>
              <a:t>    return 0;</a:t>
            </a:r>
          </a:p>
          <a:p>
            <a:pPr marL="0" indent="0">
              <a:buNone/>
            </a:pPr>
            <a:r>
              <a:rPr lang="en-CA" dirty="0" smtClean="0"/>
              <a:t>}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92972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Initializing Nested Structures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Room dining = { {13, 6.5}, {10, 0.0} };</a:t>
            </a:r>
          </a:p>
        </p:txBody>
      </p:sp>
    </p:spTree>
    <p:extLst>
      <p:ext uri="{BB962C8B-B14F-4D97-AF65-F5344CB8AC3E}">
        <p14:creationId xmlns:p14="http://schemas.microsoft.com/office/powerpoint/2010/main" val="500277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Enumerations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CA" dirty="0"/>
              <a:t>A </a:t>
            </a:r>
            <a:r>
              <a:rPr lang="en-CA" dirty="0" smtClean="0"/>
              <a:t>different approach </a:t>
            </a:r>
            <a:r>
              <a:rPr lang="en-CA" dirty="0"/>
              <a:t>to defining your own data type is the </a:t>
            </a:r>
            <a:r>
              <a:rPr lang="en-CA" i="1" dirty="0"/>
              <a:t>enumeration</a:t>
            </a:r>
            <a:r>
              <a:rPr lang="en-CA" dirty="0"/>
              <a:t>. This feature of C++ is </a:t>
            </a:r>
            <a:r>
              <a:rPr lang="en-CA" dirty="0" smtClean="0"/>
              <a:t>less crucial </a:t>
            </a:r>
            <a:r>
              <a:rPr lang="en-CA" dirty="0"/>
              <a:t>than structures</a:t>
            </a:r>
            <a:r>
              <a:rPr lang="en-CA" dirty="0" smtClean="0"/>
              <a:t>.</a:t>
            </a:r>
          </a:p>
          <a:p>
            <a:pPr marL="0" indent="0" algn="just">
              <a:buNone/>
            </a:pPr>
            <a:r>
              <a:rPr lang="en-CA" b="1" dirty="0"/>
              <a:t>Days of the </a:t>
            </a:r>
            <a:r>
              <a:rPr lang="en-CA" b="1" dirty="0" smtClean="0"/>
              <a:t>Week</a:t>
            </a:r>
          </a:p>
          <a:p>
            <a:pPr marL="0" indent="0" algn="just">
              <a:buNone/>
            </a:pPr>
            <a:r>
              <a:rPr lang="en-CA" dirty="0"/>
              <a:t>Enumerated types work when you know in advance a finite (usually short) list of values that </a:t>
            </a:r>
            <a:r>
              <a:rPr lang="en-CA" dirty="0" smtClean="0"/>
              <a:t>a data </a:t>
            </a:r>
            <a:r>
              <a:rPr lang="en-CA" dirty="0"/>
              <a:t>type can take on. Here’s an example program, DAYENUM, that uses an enumeration for </a:t>
            </a:r>
            <a:r>
              <a:rPr lang="en-CA" dirty="0" smtClean="0"/>
              <a:t>the days </a:t>
            </a:r>
            <a:r>
              <a:rPr lang="en-CA" dirty="0"/>
              <a:t>of the week:</a:t>
            </a:r>
          </a:p>
        </p:txBody>
      </p:sp>
    </p:spTree>
    <p:extLst>
      <p:ext uri="{BB962C8B-B14F-4D97-AF65-F5344CB8AC3E}">
        <p14:creationId xmlns:p14="http://schemas.microsoft.com/office/powerpoint/2010/main" val="3296591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Enumerations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CA" dirty="0" err="1"/>
              <a:t>enum</a:t>
            </a:r>
            <a:r>
              <a:rPr lang="en-CA" dirty="0"/>
              <a:t> </a:t>
            </a:r>
            <a:r>
              <a:rPr lang="en-CA" dirty="0" err="1"/>
              <a:t>days_of_week</a:t>
            </a:r>
            <a:r>
              <a:rPr lang="en-CA" dirty="0"/>
              <a:t> { Sun, Mon, Tue, Wed, Thu, Fri, Sat };</a:t>
            </a:r>
          </a:p>
          <a:p>
            <a:pPr marL="0" indent="0">
              <a:buNone/>
            </a:pPr>
            <a:r>
              <a:rPr lang="en-CA" dirty="0" err="1"/>
              <a:t>int</a:t>
            </a:r>
            <a:r>
              <a:rPr lang="en-CA" dirty="0"/>
              <a:t> main()</a:t>
            </a:r>
          </a:p>
          <a:p>
            <a:pPr marL="0" indent="0">
              <a:buNone/>
            </a:pPr>
            <a:r>
              <a:rPr lang="en-CA" dirty="0"/>
              <a:t>{</a:t>
            </a:r>
          </a:p>
          <a:p>
            <a:pPr marL="0" indent="0">
              <a:buNone/>
            </a:pPr>
            <a:r>
              <a:rPr lang="en-CA" dirty="0" err="1"/>
              <a:t>days_of_week</a:t>
            </a:r>
            <a:r>
              <a:rPr lang="en-CA" dirty="0"/>
              <a:t> day1, day2; </a:t>
            </a:r>
            <a:r>
              <a:rPr lang="en-CA" b="1" dirty="0">
                <a:solidFill>
                  <a:srgbClr val="FF0000"/>
                </a:solidFill>
              </a:rPr>
              <a:t>//define </a:t>
            </a:r>
            <a:r>
              <a:rPr lang="en-CA" b="1" dirty="0" smtClean="0">
                <a:solidFill>
                  <a:srgbClr val="FF0000"/>
                </a:solidFill>
              </a:rPr>
              <a:t>variables of </a:t>
            </a:r>
            <a:r>
              <a:rPr lang="en-CA" b="1" dirty="0">
                <a:solidFill>
                  <a:srgbClr val="FF0000"/>
                </a:solidFill>
              </a:rPr>
              <a:t>type </a:t>
            </a:r>
            <a:r>
              <a:rPr lang="en-CA" b="1" dirty="0" err="1" smtClean="0">
                <a:solidFill>
                  <a:srgbClr val="FF0000"/>
                </a:solidFill>
              </a:rPr>
              <a:t>days_of_week</a:t>
            </a:r>
            <a:endParaRPr lang="en-CA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CA" dirty="0"/>
              <a:t>day1 = Mon; //give values to</a:t>
            </a:r>
          </a:p>
          <a:p>
            <a:pPr marL="0" indent="0" algn="just">
              <a:buNone/>
            </a:pPr>
            <a:r>
              <a:rPr lang="en-CA" dirty="0"/>
              <a:t>day2 = Thu; //variables</a:t>
            </a:r>
          </a:p>
          <a:p>
            <a:pPr marL="0" indent="0" algn="just">
              <a:buNone/>
            </a:pPr>
            <a:r>
              <a:rPr lang="en-CA" dirty="0" err="1"/>
              <a:t>int</a:t>
            </a:r>
            <a:r>
              <a:rPr lang="en-CA" dirty="0"/>
              <a:t> diff = day2 - day1; //can do integer arithmetic</a:t>
            </a:r>
          </a:p>
          <a:p>
            <a:pPr marL="0" indent="0" algn="just">
              <a:buNone/>
            </a:pPr>
            <a:r>
              <a:rPr lang="en-CA" dirty="0" err="1"/>
              <a:t>cout</a:t>
            </a:r>
            <a:r>
              <a:rPr lang="en-CA" dirty="0"/>
              <a:t> &lt;&lt; “Days between = “ &lt;&lt; diff &lt;&lt; </a:t>
            </a:r>
            <a:r>
              <a:rPr lang="en-CA" dirty="0" err="1"/>
              <a:t>endl</a:t>
            </a:r>
            <a:r>
              <a:rPr lang="en-CA" dirty="0"/>
              <a:t>;</a:t>
            </a:r>
          </a:p>
          <a:p>
            <a:pPr marL="0" indent="0" algn="just">
              <a:buNone/>
            </a:pPr>
            <a:r>
              <a:rPr lang="en-CA" dirty="0"/>
              <a:t>if(day1 &lt; day2) //can do comparisons</a:t>
            </a:r>
          </a:p>
          <a:p>
            <a:pPr marL="0" indent="0" algn="just">
              <a:buNone/>
            </a:pPr>
            <a:r>
              <a:rPr lang="en-CA" dirty="0" err="1"/>
              <a:t>cout</a:t>
            </a:r>
            <a:r>
              <a:rPr lang="en-CA" dirty="0"/>
              <a:t> &lt;&lt; “day1 comes before day2\n”;</a:t>
            </a:r>
          </a:p>
          <a:p>
            <a:pPr marL="0" indent="0" algn="just">
              <a:buNone/>
            </a:pPr>
            <a:r>
              <a:rPr lang="en-CA" dirty="0"/>
              <a:t>return 0;</a:t>
            </a:r>
          </a:p>
          <a:p>
            <a:pPr marL="0" indent="0" algn="just">
              <a:buNone/>
            </a:pPr>
            <a:r>
              <a:rPr lang="en-CA" dirty="0"/>
              <a:t>}</a:t>
            </a:r>
            <a:endParaRPr lang="en-CA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736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Explanation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CA" dirty="0"/>
              <a:t>An </a:t>
            </a:r>
            <a:r>
              <a:rPr lang="en-CA" dirty="0" err="1"/>
              <a:t>enum</a:t>
            </a:r>
            <a:r>
              <a:rPr lang="en-CA" dirty="0"/>
              <a:t> declaration defines the set of all names that will be permissible values of the </a:t>
            </a:r>
            <a:r>
              <a:rPr lang="en-CA" dirty="0" smtClean="0"/>
              <a:t>type. These </a:t>
            </a:r>
            <a:r>
              <a:rPr lang="en-CA" dirty="0"/>
              <a:t>permissible values are called </a:t>
            </a:r>
            <a:r>
              <a:rPr lang="en-CA" i="1" dirty="0"/>
              <a:t>enumerators</a:t>
            </a:r>
            <a:r>
              <a:rPr lang="en-CA" dirty="0"/>
              <a:t>. The </a:t>
            </a:r>
            <a:r>
              <a:rPr lang="en-CA" dirty="0" err="1"/>
              <a:t>enum</a:t>
            </a:r>
            <a:r>
              <a:rPr lang="en-CA" dirty="0"/>
              <a:t> type </a:t>
            </a:r>
            <a:r>
              <a:rPr lang="en-CA" dirty="0" err="1"/>
              <a:t>days_of_week</a:t>
            </a:r>
            <a:r>
              <a:rPr lang="en-CA" dirty="0"/>
              <a:t> has </a:t>
            </a:r>
            <a:r>
              <a:rPr lang="en-CA" dirty="0" smtClean="0"/>
              <a:t>seven enumerators</a:t>
            </a:r>
            <a:r>
              <a:rPr lang="en-CA" dirty="0"/>
              <a:t>: Sun, Mon, Tue, and so on, up to Sat</a:t>
            </a:r>
            <a:r>
              <a:rPr lang="en-CA" dirty="0" smtClean="0"/>
              <a:t>.</a:t>
            </a:r>
          </a:p>
          <a:p>
            <a:pPr marL="0" indent="0" algn="just">
              <a:buNone/>
            </a:pP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3422865"/>
            <a:ext cx="7621064" cy="313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332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622</Words>
  <Application>Microsoft Office PowerPoint</Application>
  <PresentationFormat>Widescreen</PresentationFormat>
  <Paragraphs>81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Programming Fundamentals </vt:lpstr>
      <vt:lpstr>Structures Within Structures</vt:lpstr>
      <vt:lpstr>PowerPoint Presentation</vt:lpstr>
      <vt:lpstr>PowerPoint Presentation</vt:lpstr>
      <vt:lpstr>PowerPoint Presentation</vt:lpstr>
      <vt:lpstr>Initializing Nested Structures</vt:lpstr>
      <vt:lpstr>Enumerations</vt:lpstr>
      <vt:lpstr>Enumerations</vt:lpstr>
      <vt:lpstr>Explanation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29</cp:revision>
  <dcterms:created xsi:type="dcterms:W3CDTF">2025-03-12T15:54:06Z</dcterms:created>
  <dcterms:modified xsi:type="dcterms:W3CDTF">2025-03-12T18:21:54Z</dcterms:modified>
</cp:coreProperties>
</file>