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7" r:id="rId20"/>
    <p:sldId id="278" r:id="rId21"/>
    <p:sldId id="279" r:id="rId22"/>
    <p:sldId id="281" r:id="rId23"/>
    <p:sldId id="282" r:id="rId24"/>
    <p:sldId id="283" r:id="rId25"/>
    <p:sldId id="284" r:id="rId26"/>
    <p:sldId id="285" r:id="rId27"/>
    <p:sldId id="286" r:id="rId28"/>
    <p:sldId id="287" r:id="rId29"/>
    <p:sldId id="288" r:id="rId30"/>
    <p:sldId id="297" r:id="rId31"/>
    <p:sldId id="298" r:id="rId32"/>
    <p:sldId id="289" r:id="rId33"/>
    <p:sldId id="290" r:id="rId34"/>
    <p:sldId id="291" r:id="rId35"/>
    <p:sldId id="292" r:id="rId36"/>
    <p:sldId id="293" r:id="rId37"/>
    <p:sldId id="294" r:id="rId38"/>
    <p:sldId id="295" r:id="rId39"/>
    <p:sldId id="296"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B5E86D65-5B4E-4298-8075-03224EADD63E}" type="datetimeFigureOut">
              <a:rPr lang="en-CA" smtClean="0"/>
              <a:t>2025-05-05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337EA82-5711-4262-856C-FB05B8EF0759}" type="slidenum">
              <a:rPr lang="en-CA" smtClean="0"/>
              <a:t>‹#›</a:t>
            </a:fld>
            <a:endParaRPr lang="en-CA"/>
          </a:p>
        </p:txBody>
      </p:sp>
    </p:spTree>
    <p:extLst>
      <p:ext uri="{BB962C8B-B14F-4D97-AF65-F5344CB8AC3E}">
        <p14:creationId xmlns:p14="http://schemas.microsoft.com/office/powerpoint/2010/main" val="2203172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B5E86D65-5B4E-4298-8075-03224EADD63E}" type="datetimeFigureOut">
              <a:rPr lang="en-CA" smtClean="0"/>
              <a:t>2025-05-05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337EA82-5711-4262-856C-FB05B8EF0759}" type="slidenum">
              <a:rPr lang="en-CA" smtClean="0"/>
              <a:t>‹#›</a:t>
            </a:fld>
            <a:endParaRPr lang="en-CA"/>
          </a:p>
        </p:txBody>
      </p:sp>
    </p:spTree>
    <p:extLst>
      <p:ext uri="{BB962C8B-B14F-4D97-AF65-F5344CB8AC3E}">
        <p14:creationId xmlns:p14="http://schemas.microsoft.com/office/powerpoint/2010/main" val="2523596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B5E86D65-5B4E-4298-8075-03224EADD63E}" type="datetimeFigureOut">
              <a:rPr lang="en-CA" smtClean="0"/>
              <a:t>2025-05-05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337EA82-5711-4262-856C-FB05B8EF0759}" type="slidenum">
              <a:rPr lang="en-CA" smtClean="0"/>
              <a:t>‹#›</a:t>
            </a:fld>
            <a:endParaRPr lang="en-CA"/>
          </a:p>
        </p:txBody>
      </p:sp>
    </p:spTree>
    <p:extLst>
      <p:ext uri="{BB962C8B-B14F-4D97-AF65-F5344CB8AC3E}">
        <p14:creationId xmlns:p14="http://schemas.microsoft.com/office/powerpoint/2010/main" val="2276579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B5E86D65-5B4E-4298-8075-03224EADD63E}" type="datetimeFigureOut">
              <a:rPr lang="en-CA" smtClean="0"/>
              <a:t>2025-05-05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337EA82-5711-4262-856C-FB05B8EF0759}" type="slidenum">
              <a:rPr lang="en-CA" smtClean="0"/>
              <a:t>‹#›</a:t>
            </a:fld>
            <a:endParaRPr lang="en-CA"/>
          </a:p>
        </p:txBody>
      </p:sp>
    </p:spTree>
    <p:extLst>
      <p:ext uri="{BB962C8B-B14F-4D97-AF65-F5344CB8AC3E}">
        <p14:creationId xmlns:p14="http://schemas.microsoft.com/office/powerpoint/2010/main" val="1017442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E86D65-5B4E-4298-8075-03224EADD63E}" type="datetimeFigureOut">
              <a:rPr lang="en-CA" smtClean="0"/>
              <a:t>2025-05-05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337EA82-5711-4262-856C-FB05B8EF0759}" type="slidenum">
              <a:rPr lang="en-CA" smtClean="0"/>
              <a:t>‹#›</a:t>
            </a:fld>
            <a:endParaRPr lang="en-CA"/>
          </a:p>
        </p:txBody>
      </p:sp>
    </p:spTree>
    <p:extLst>
      <p:ext uri="{BB962C8B-B14F-4D97-AF65-F5344CB8AC3E}">
        <p14:creationId xmlns:p14="http://schemas.microsoft.com/office/powerpoint/2010/main" val="311696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B5E86D65-5B4E-4298-8075-03224EADD63E}" type="datetimeFigureOut">
              <a:rPr lang="en-CA" smtClean="0"/>
              <a:t>2025-05-05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337EA82-5711-4262-856C-FB05B8EF0759}" type="slidenum">
              <a:rPr lang="en-CA" smtClean="0"/>
              <a:t>‹#›</a:t>
            </a:fld>
            <a:endParaRPr lang="en-CA"/>
          </a:p>
        </p:txBody>
      </p:sp>
    </p:spTree>
    <p:extLst>
      <p:ext uri="{BB962C8B-B14F-4D97-AF65-F5344CB8AC3E}">
        <p14:creationId xmlns:p14="http://schemas.microsoft.com/office/powerpoint/2010/main" val="2851246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B5E86D65-5B4E-4298-8075-03224EADD63E}" type="datetimeFigureOut">
              <a:rPr lang="en-CA" smtClean="0"/>
              <a:t>2025-05-05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9337EA82-5711-4262-856C-FB05B8EF0759}" type="slidenum">
              <a:rPr lang="en-CA" smtClean="0"/>
              <a:t>‹#›</a:t>
            </a:fld>
            <a:endParaRPr lang="en-CA"/>
          </a:p>
        </p:txBody>
      </p:sp>
    </p:spTree>
    <p:extLst>
      <p:ext uri="{BB962C8B-B14F-4D97-AF65-F5344CB8AC3E}">
        <p14:creationId xmlns:p14="http://schemas.microsoft.com/office/powerpoint/2010/main" val="246327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B5E86D65-5B4E-4298-8075-03224EADD63E}" type="datetimeFigureOut">
              <a:rPr lang="en-CA" smtClean="0"/>
              <a:t>2025-05-05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9337EA82-5711-4262-856C-FB05B8EF0759}" type="slidenum">
              <a:rPr lang="en-CA" smtClean="0"/>
              <a:t>‹#›</a:t>
            </a:fld>
            <a:endParaRPr lang="en-CA"/>
          </a:p>
        </p:txBody>
      </p:sp>
    </p:spTree>
    <p:extLst>
      <p:ext uri="{BB962C8B-B14F-4D97-AF65-F5344CB8AC3E}">
        <p14:creationId xmlns:p14="http://schemas.microsoft.com/office/powerpoint/2010/main" val="2253745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E86D65-5B4E-4298-8075-03224EADD63E}" type="datetimeFigureOut">
              <a:rPr lang="en-CA" smtClean="0"/>
              <a:t>2025-05-05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9337EA82-5711-4262-856C-FB05B8EF0759}" type="slidenum">
              <a:rPr lang="en-CA" smtClean="0"/>
              <a:t>‹#›</a:t>
            </a:fld>
            <a:endParaRPr lang="en-CA"/>
          </a:p>
        </p:txBody>
      </p:sp>
    </p:spTree>
    <p:extLst>
      <p:ext uri="{BB962C8B-B14F-4D97-AF65-F5344CB8AC3E}">
        <p14:creationId xmlns:p14="http://schemas.microsoft.com/office/powerpoint/2010/main" val="657249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E86D65-5B4E-4298-8075-03224EADD63E}" type="datetimeFigureOut">
              <a:rPr lang="en-CA" smtClean="0"/>
              <a:t>2025-05-05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337EA82-5711-4262-856C-FB05B8EF0759}" type="slidenum">
              <a:rPr lang="en-CA" smtClean="0"/>
              <a:t>‹#›</a:t>
            </a:fld>
            <a:endParaRPr lang="en-CA"/>
          </a:p>
        </p:txBody>
      </p:sp>
    </p:spTree>
    <p:extLst>
      <p:ext uri="{BB962C8B-B14F-4D97-AF65-F5344CB8AC3E}">
        <p14:creationId xmlns:p14="http://schemas.microsoft.com/office/powerpoint/2010/main" val="2688819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E86D65-5B4E-4298-8075-03224EADD63E}" type="datetimeFigureOut">
              <a:rPr lang="en-CA" smtClean="0"/>
              <a:t>2025-05-05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337EA82-5711-4262-856C-FB05B8EF0759}" type="slidenum">
              <a:rPr lang="en-CA" smtClean="0"/>
              <a:t>‹#›</a:t>
            </a:fld>
            <a:endParaRPr lang="en-CA"/>
          </a:p>
        </p:txBody>
      </p:sp>
    </p:spTree>
    <p:extLst>
      <p:ext uri="{BB962C8B-B14F-4D97-AF65-F5344CB8AC3E}">
        <p14:creationId xmlns:p14="http://schemas.microsoft.com/office/powerpoint/2010/main" val="1014905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86D65-5B4E-4298-8075-03224EADD63E}" type="datetimeFigureOut">
              <a:rPr lang="en-CA" smtClean="0"/>
              <a:t>2025-05-05</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37EA82-5711-4262-856C-FB05B8EF0759}" type="slidenum">
              <a:rPr lang="en-CA" smtClean="0"/>
              <a:t>‹#›</a:t>
            </a:fld>
            <a:endParaRPr lang="en-CA"/>
          </a:p>
        </p:txBody>
      </p:sp>
    </p:spTree>
    <p:extLst>
      <p:ext uri="{BB962C8B-B14F-4D97-AF65-F5344CB8AC3E}">
        <p14:creationId xmlns:p14="http://schemas.microsoft.com/office/powerpoint/2010/main" val="36227877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743200" y="1828800"/>
            <a:ext cx="7391400" cy="3581400"/>
          </a:xfrm>
        </p:spPr>
        <p:txBody>
          <a:bodyPr>
            <a:normAutofit/>
          </a:bodyPr>
          <a:lstStyle/>
          <a:p>
            <a:pPr algn="ctr"/>
            <a:r>
              <a:rPr lang="en-US" sz="4000" u="sng"/>
              <a:t>Programming Fundamentals Functions</a:t>
            </a:r>
            <a:endParaRPr lang="en-US" sz="4000" u="sng" dirty="0"/>
          </a:p>
          <a:p>
            <a:pPr algn="ctr"/>
            <a:r>
              <a:rPr lang="en-US" sz="4000" dirty="0"/>
              <a:t>			</a:t>
            </a:r>
          </a:p>
          <a:p>
            <a:pPr algn="ctr"/>
            <a:r>
              <a:rPr lang="en-US" sz="4000" dirty="0"/>
              <a:t>			</a:t>
            </a:r>
          </a:p>
          <a:p>
            <a:pPr algn="ctr"/>
            <a:r>
              <a:rPr lang="en-US" sz="4000" dirty="0"/>
              <a:t>				</a:t>
            </a:r>
          </a:p>
        </p:txBody>
      </p:sp>
    </p:spTree>
    <p:extLst>
      <p:ext uri="{BB962C8B-B14F-4D97-AF65-F5344CB8AC3E}">
        <p14:creationId xmlns:p14="http://schemas.microsoft.com/office/powerpoint/2010/main" val="23151396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800" dirty="0"/>
              <a:t>Write the output of the following program</a:t>
            </a:r>
            <a:br>
              <a:rPr lang="en-US" sz="2800" dirty="0"/>
            </a:br>
            <a:endParaRPr lang="en-US" sz="2800" dirty="0"/>
          </a:p>
        </p:txBody>
      </p:sp>
      <p:sp>
        <p:nvSpPr>
          <p:cNvPr id="2" name="Content Placeholder 1"/>
          <p:cNvSpPr>
            <a:spLocks noGrp="1"/>
          </p:cNvSpPr>
          <p:nvPr>
            <p:ph idx="1"/>
          </p:nvPr>
        </p:nvSpPr>
        <p:spPr>
          <a:xfrm>
            <a:off x="332509" y="1066801"/>
            <a:ext cx="9878291" cy="5648035"/>
          </a:xfrm>
        </p:spPr>
        <p:txBody>
          <a:bodyPr>
            <a:normAutofit fontScale="85000" lnSpcReduction="20000"/>
          </a:bodyPr>
          <a:lstStyle/>
          <a:p>
            <a:pPr marL="0" indent="0">
              <a:buNone/>
            </a:pPr>
            <a:r>
              <a:rPr lang="en-US" dirty="0"/>
              <a:t>#include&lt;</a:t>
            </a:r>
            <a:r>
              <a:rPr lang="en-US" dirty="0" err="1"/>
              <a:t>iostream.h</a:t>
            </a:r>
            <a:r>
              <a:rPr lang="en-US" dirty="0"/>
              <a:t>&gt;</a:t>
            </a:r>
          </a:p>
          <a:p>
            <a:pPr marL="0" indent="0">
              <a:buNone/>
            </a:pPr>
            <a:r>
              <a:rPr lang="en-US" dirty="0"/>
              <a:t>#include&lt;</a:t>
            </a:r>
            <a:r>
              <a:rPr lang="en-US" dirty="0" err="1"/>
              <a:t>conio.h</a:t>
            </a:r>
            <a:r>
              <a:rPr lang="en-US" dirty="0"/>
              <a:t>&gt;</a:t>
            </a:r>
          </a:p>
          <a:p>
            <a:pPr marL="0" indent="0">
              <a:buNone/>
            </a:pPr>
            <a:r>
              <a:rPr lang="en-US" dirty="0"/>
              <a:t>void x(</a:t>
            </a:r>
            <a:r>
              <a:rPr lang="en-US" dirty="0" err="1"/>
              <a:t>int</a:t>
            </a:r>
            <a:r>
              <a:rPr lang="en-US" dirty="0"/>
              <a:t> &amp;</a:t>
            </a:r>
            <a:r>
              <a:rPr lang="en-US" dirty="0" err="1"/>
              <a:t>a,int</a:t>
            </a:r>
            <a:r>
              <a:rPr lang="en-US" dirty="0"/>
              <a:t> &amp;b)</a:t>
            </a:r>
          </a:p>
          <a:p>
            <a:pPr marL="0" indent="0">
              <a:buNone/>
            </a:pPr>
            <a:r>
              <a:rPr lang="en-US" dirty="0" smtClean="0"/>
              <a:t>{</a:t>
            </a:r>
            <a:endParaRPr lang="en-US" dirty="0"/>
          </a:p>
          <a:p>
            <a:pPr marL="0" indent="0">
              <a:buNone/>
            </a:pPr>
            <a:r>
              <a:rPr lang="en-US" dirty="0"/>
              <a:t>a=</a:t>
            </a:r>
            <a:r>
              <a:rPr lang="en-US" dirty="0" err="1"/>
              <a:t>a+b</a:t>
            </a:r>
            <a:r>
              <a:rPr lang="en-US" dirty="0"/>
              <a:t>;</a:t>
            </a:r>
          </a:p>
          <a:p>
            <a:pPr marL="0" indent="0">
              <a:buNone/>
            </a:pPr>
            <a:r>
              <a:rPr lang="en-US" dirty="0"/>
              <a:t>b=a-b;</a:t>
            </a:r>
          </a:p>
          <a:p>
            <a:pPr marL="0" indent="0">
              <a:buNone/>
            </a:pPr>
            <a:r>
              <a:rPr lang="en-US" dirty="0"/>
              <a:t>a=a-b</a:t>
            </a:r>
            <a:r>
              <a:rPr lang="en-US" dirty="0" smtClean="0"/>
              <a:t>;</a:t>
            </a:r>
            <a:endParaRPr lang="en-US" dirty="0"/>
          </a:p>
          <a:p>
            <a:pPr marL="0" indent="0">
              <a:buNone/>
            </a:pPr>
            <a:r>
              <a:rPr lang="en-US" dirty="0"/>
              <a:t>}</a:t>
            </a:r>
          </a:p>
          <a:p>
            <a:pPr marL="0" indent="0">
              <a:buNone/>
            </a:pPr>
            <a:r>
              <a:rPr lang="en-US" dirty="0"/>
              <a:t>void main()</a:t>
            </a:r>
          </a:p>
          <a:p>
            <a:pPr marL="0" indent="0">
              <a:buNone/>
            </a:pPr>
            <a:r>
              <a:rPr lang="en-US" dirty="0"/>
              <a:t>{</a:t>
            </a:r>
          </a:p>
          <a:p>
            <a:pPr marL="0" indent="0">
              <a:buNone/>
            </a:pPr>
            <a:r>
              <a:rPr lang="en-US" dirty="0" err="1"/>
              <a:t>int</a:t>
            </a:r>
            <a:r>
              <a:rPr lang="en-US" dirty="0"/>
              <a:t> </a:t>
            </a:r>
            <a:r>
              <a:rPr lang="en-US" dirty="0" smtClean="0"/>
              <a:t>u=4,v=18</a:t>
            </a:r>
            <a:r>
              <a:rPr lang="en-US" dirty="0"/>
              <a:t>;</a:t>
            </a:r>
          </a:p>
          <a:p>
            <a:pPr marL="0" indent="0">
              <a:buNone/>
            </a:pPr>
            <a:r>
              <a:rPr lang="en-US" dirty="0" smtClean="0"/>
              <a:t>x(</a:t>
            </a:r>
            <a:r>
              <a:rPr lang="en-US" dirty="0" err="1" smtClean="0"/>
              <a:t>u,v</a:t>
            </a:r>
            <a:r>
              <a:rPr lang="en-US" dirty="0" smtClean="0"/>
              <a:t>);</a:t>
            </a:r>
            <a:endParaRPr lang="en-US" dirty="0"/>
          </a:p>
          <a:p>
            <a:pPr marL="0" indent="0">
              <a:buNone/>
            </a:pPr>
            <a:r>
              <a:rPr lang="en-US" dirty="0" err="1"/>
              <a:t>cout</a:t>
            </a:r>
            <a:r>
              <a:rPr lang="en-US" dirty="0" smtClean="0"/>
              <a:t>&lt;&lt;u&lt;&lt;","&lt;&lt;</a:t>
            </a:r>
            <a:r>
              <a:rPr lang="en-US" dirty="0"/>
              <a:t>v</a:t>
            </a:r>
            <a:r>
              <a:rPr lang="en-US" dirty="0" smtClean="0"/>
              <a:t>;</a:t>
            </a:r>
            <a:endParaRPr lang="en-US" dirty="0"/>
          </a:p>
          <a:p>
            <a:pPr marL="0" indent="0">
              <a:buNone/>
            </a:pPr>
            <a:r>
              <a:rPr lang="en-US" dirty="0" smtClean="0"/>
              <a:t>}</a:t>
            </a:r>
            <a:endParaRPr lang="en-US" dirty="0"/>
          </a:p>
          <a:p>
            <a:endParaRPr lang="en-US" dirty="0"/>
          </a:p>
        </p:txBody>
      </p:sp>
    </p:spTree>
    <p:extLst>
      <p:ext uri="{BB962C8B-B14F-4D97-AF65-F5344CB8AC3E}">
        <p14:creationId xmlns:p14="http://schemas.microsoft.com/office/powerpoint/2010/main" val="36073649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chemeClr val="tx1"/>
                </a:solidFill>
              </a:rPr>
              <a:t>Constant Arguments</a:t>
            </a:r>
            <a:endParaRPr lang="en-US" dirty="0"/>
          </a:p>
        </p:txBody>
      </p:sp>
      <p:sp>
        <p:nvSpPr>
          <p:cNvPr id="2" name="Content Placeholder 1"/>
          <p:cNvSpPr>
            <a:spLocks noGrp="1"/>
          </p:cNvSpPr>
          <p:nvPr>
            <p:ph idx="1"/>
          </p:nvPr>
        </p:nvSpPr>
        <p:spPr/>
        <p:txBody>
          <a:bodyPr/>
          <a:lstStyle/>
          <a:p>
            <a:pPr algn="just"/>
            <a:r>
              <a:rPr lang="en-US" dirty="0"/>
              <a:t>In general, pass-by-reference parameter passing allows the called function to modify the actual parameters. However, sometimes it is the case that the programmer does not want the actual parameters to be modified. Nevertheless, pass-by-reference may be the preferred method for performance reasons.</a:t>
            </a:r>
          </a:p>
        </p:txBody>
      </p:sp>
    </p:spTree>
    <p:extLst>
      <p:ext uri="{BB962C8B-B14F-4D97-AF65-F5344CB8AC3E}">
        <p14:creationId xmlns:p14="http://schemas.microsoft.com/office/powerpoint/2010/main" val="10308024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tx1"/>
                </a:solidFill>
              </a:rPr>
              <a:t>Constant Arguments</a:t>
            </a:r>
            <a:endParaRPr lang="en-US" dirty="0">
              <a:solidFill>
                <a:schemeClr val="tx1"/>
              </a:solidFill>
            </a:endParaRPr>
          </a:p>
        </p:txBody>
      </p:sp>
      <p:sp>
        <p:nvSpPr>
          <p:cNvPr id="2" name="Content Placeholder 1"/>
          <p:cNvSpPr>
            <a:spLocks noGrp="1"/>
          </p:cNvSpPr>
          <p:nvPr>
            <p:ph idx="1"/>
          </p:nvPr>
        </p:nvSpPr>
        <p:spPr/>
        <p:txBody>
          <a:bodyPr/>
          <a:lstStyle/>
          <a:p>
            <a:pPr algn="just"/>
            <a:r>
              <a:rPr lang="en-US" dirty="0" smtClean="0"/>
              <a:t>A C++ function may have constant argument(s). These arguments are treated as constants. These values can not be modified by the function.</a:t>
            </a:r>
          </a:p>
          <a:p>
            <a:pPr algn="just"/>
            <a:r>
              <a:rPr lang="en-US" dirty="0" smtClean="0"/>
              <a:t>For making the arguments constant to a function, we should use the keyword </a:t>
            </a:r>
            <a:r>
              <a:rPr lang="en-US" dirty="0" err="1" smtClean="0">
                <a:solidFill>
                  <a:schemeClr val="accent1"/>
                </a:solidFill>
              </a:rPr>
              <a:t>const</a:t>
            </a:r>
            <a:r>
              <a:rPr lang="en-US" dirty="0" smtClean="0"/>
              <a:t> as given below in the function prototype:</a:t>
            </a:r>
          </a:p>
          <a:p>
            <a:pPr marL="0" indent="0" algn="ctr">
              <a:buNone/>
            </a:pPr>
            <a:r>
              <a:rPr lang="en-US" dirty="0" smtClean="0">
                <a:solidFill>
                  <a:srgbClr val="FF0000"/>
                </a:solidFill>
              </a:rPr>
              <a:t>Void max(</a:t>
            </a:r>
            <a:r>
              <a:rPr lang="en-US" dirty="0" err="1" smtClean="0">
                <a:solidFill>
                  <a:srgbClr val="FF0000"/>
                </a:solidFill>
              </a:rPr>
              <a:t>const</a:t>
            </a:r>
            <a:r>
              <a:rPr lang="en-US" dirty="0" smtClean="0">
                <a:solidFill>
                  <a:srgbClr val="FF0000"/>
                </a:solidFill>
              </a:rPr>
              <a:t> float x, </a:t>
            </a:r>
            <a:r>
              <a:rPr lang="en-US" dirty="0" err="1" smtClean="0">
                <a:solidFill>
                  <a:srgbClr val="FF0000"/>
                </a:solidFill>
              </a:rPr>
              <a:t>const</a:t>
            </a:r>
            <a:r>
              <a:rPr lang="en-US" dirty="0" smtClean="0">
                <a:solidFill>
                  <a:srgbClr val="FF0000"/>
                </a:solidFill>
              </a:rPr>
              <a:t> float y, </a:t>
            </a:r>
            <a:r>
              <a:rPr lang="en-US" dirty="0" err="1" smtClean="0">
                <a:solidFill>
                  <a:srgbClr val="FF0000"/>
                </a:solidFill>
              </a:rPr>
              <a:t>const</a:t>
            </a:r>
            <a:r>
              <a:rPr lang="en-US" dirty="0" smtClean="0">
                <a:solidFill>
                  <a:srgbClr val="FF0000"/>
                </a:solidFill>
              </a:rPr>
              <a:t> float z);</a:t>
            </a:r>
            <a:endParaRPr lang="en-US" dirty="0">
              <a:solidFill>
                <a:srgbClr val="FF0000"/>
              </a:solidFill>
            </a:endParaRPr>
          </a:p>
        </p:txBody>
      </p:sp>
    </p:spTree>
    <p:extLst>
      <p:ext uri="{BB962C8B-B14F-4D97-AF65-F5344CB8AC3E}">
        <p14:creationId xmlns:p14="http://schemas.microsoft.com/office/powerpoint/2010/main" val="13345299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Example:</a:t>
            </a:r>
            <a:endParaRPr lang="en-US" dirty="0"/>
          </a:p>
        </p:txBody>
      </p:sp>
      <p:sp>
        <p:nvSpPr>
          <p:cNvPr id="2" name="Content Placeholder 1"/>
          <p:cNvSpPr>
            <a:spLocks noGrp="1"/>
          </p:cNvSpPr>
          <p:nvPr>
            <p:ph idx="1"/>
          </p:nvPr>
        </p:nvSpPr>
        <p:spPr>
          <a:xfrm>
            <a:off x="277091" y="1394691"/>
            <a:ext cx="11076709" cy="4782272"/>
          </a:xfrm>
        </p:spPr>
        <p:txBody>
          <a:bodyPr>
            <a:normAutofit fontScale="70000" lnSpcReduction="20000"/>
          </a:bodyPr>
          <a:lstStyle/>
          <a:p>
            <a:pPr marL="0" indent="0">
              <a:buNone/>
            </a:pPr>
            <a:r>
              <a:rPr lang="en-US" dirty="0"/>
              <a:t>#include&lt;</a:t>
            </a:r>
            <a:r>
              <a:rPr lang="en-US" dirty="0" err="1"/>
              <a:t>iostream.h</a:t>
            </a:r>
            <a:r>
              <a:rPr lang="en-US" dirty="0"/>
              <a:t>&gt;</a:t>
            </a:r>
          </a:p>
          <a:p>
            <a:pPr marL="0" indent="0">
              <a:buNone/>
            </a:pPr>
            <a:r>
              <a:rPr lang="en-US" dirty="0"/>
              <a:t>#include&lt;</a:t>
            </a:r>
            <a:r>
              <a:rPr lang="en-US" dirty="0" err="1"/>
              <a:t>conio.h</a:t>
            </a:r>
            <a:r>
              <a:rPr lang="en-US" dirty="0"/>
              <a:t>&gt;</a:t>
            </a:r>
          </a:p>
          <a:p>
            <a:pPr marL="0" indent="0">
              <a:buNone/>
            </a:pPr>
            <a:r>
              <a:rPr lang="en-US" dirty="0"/>
              <a:t>void Two (</a:t>
            </a:r>
            <a:r>
              <a:rPr lang="en-US" dirty="0" err="1"/>
              <a:t>int</a:t>
            </a:r>
            <a:r>
              <a:rPr lang="en-US" dirty="0"/>
              <a:t> </a:t>
            </a:r>
            <a:r>
              <a:rPr lang="en-US" dirty="0" err="1"/>
              <a:t>const</a:t>
            </a:r>
            <a:r>
              <a:rPr lang="en-US" dirty="0"/>
              <a:t>&amp; x)</a:t>
            </a:r>
          </a:p>
          <a:p>
            <a:pPr marL="0" indent="0">
              <a:buNone/>
            </a:pPr>
            <a:r>
              <a:rPr lang="en-US" dirty="0"/>
              <a:t>{</a:t>
            </a:r>
          </a:p>
          <a:p>
            <a:pPr marL="0" indent="0">
              <a:buNone/>
            </a:pPr>
            <a:r>
              <a:rPr lang="en-US" dirty="0"/>
              <a:t>    x = 2; </a:t>
            </a:r>
            <a:r>
              <a:rPr lang="en-US" dirty="0">
                <a:solidFill>
                  <a:schemeClr val="accent1"/>
                </a:solidFill>
              </a:rPr>
              <a:t>// Not allowed.</a:t>
            </a:r>
          </a:p>
          <a:p>
            <a:pPr marL="0" indent="0">
              <a:buNone/>
            </a:pPr>
            <a:r>
              <a:rPr lang="en-US" dirty="0"/>
              <a:t>    </a:t>
            </a:r>
            <a:r>
              <a:rPr lang="en-US" dirty="0" err="1"/>
              <a:t>cout</a:t>
            </a:r>
            <a:r>
              <a:rPr lang="en-US" dirty="0"/>
              <a:t> &lt;&lt; x &lt;&lt; </a:t>
            </a:r>
            <a:r>
              <a:rPr lang="en-US" dirty="0" err="1"/>
              <a:t>endl</a:t>
            </a:r>
            <a:r>
              <a:rPr lang="en-US" dirty="0"/>
              <a:t>; // This is ok.</a:t>
            </a:r>
          </a:p>
          <a:p>
            <a:pPr marL="0" indent="0">
              <a:buNone/>
            </a:pPr>
            <a:r>
              <a:rPr lang="en-US" dirty="0"/>
              <a:t>}</a:t>
            </a:r>
          </a:p>
          <a:p>
            <a:pPr marL="0" indent="0">
              <a:buNone/>
            </a:pPr>
            <a:r>
              <a:rPr lang="en-US" dirty="0"/>
              <a:t>main()</a:t>
            </a:r>
          </a:p>
          <a:p>
            <a:pPr marL="0" indent="0">
              <a:buNone/>
            </a:pPr>
            <a:r>
              <a:rPr lang="en-US" dirty="0"/>
              <a:t>{</a:t>
            </a:r>
          </a:p>
          <a:p>
            <a:pPr marL="0" indent="0">
              <a:buNone/>
            </a:pPr>
            <a:r>
              <a:rPr lang="en-US" dirty="0" err="1"/>
              <a:t>clrscr</a:t>
            </a:r>
            <a:r>
              <a:rPr lang="en-US" dirty="0" smtClean="0"/>
              <a:t>();</a:t>
            </a:r>
          </a:p>
          <a:p>
            <a:pPr marL="0" indent="0">
              <a:buNone/>
            </a:pPr>
            <a:r>
              <a:rPr lang="en-US" dirty="0" err="1" smtClean="0"/>
              <a:t>Int</a:t>
            </a:r>
            <a:r>
              <a:rPr lang="en-US" dirty="0" smtClean="0"/>
              <a:t> x=5</a:t>
            </a:r>
            <a:endParaRPr lang="en-US" dirty="0"/>
          </a:p>
          <a:p>
            <a:pPr marL="0" indent="0">
              <a:buNone/>
            </a:pPr>
            <a:r>
              <a:rPr lang="en-US" dirty="0" smtClean="0"/>
              <a:t>Two(x);</a:t>
            </a:r>
            <a:endParaRPr lang="en-US" dirty="0"/>
          </a:p>
          <a:p>
            <a:pPr marL="0" indent="0">
              <a:buNone/>
            </a:pPr>
            <a:r>
              <a:rPr lang="en-US" dirty="0" err="1"/>
              <a:t>getch</a:t>
            </a:r>
            <a:r>
              <a:rPr lang="en-US" dirty="0"/>
              <a:t>();</a:t>
            </a:r>
          </a:p>
          <a:p>
            <a:pPr marL="0" indent="0">
              <a:buNone/>
            </a:pPr>
            <a:r>
              <a:rPr lang="en-US" dirty="0"/>
              <a:t>}</a:t>
            </a:r>
          </a:p>
          <a:p>
            <a:pPr marL="0" indent="0">
              <a:buNone/>
            </a:pPr>
            <a:endParaRPr lang="en-US" dirty="0"/>
          </a:p>
        </p:txBody>
      </p:sp>
    </p:spTree>
    <p:extLst>
      <p:ext uri="{BB962C8B-B14F-4D97-AF65-F5344CB8AC3E}">
        <p14:creationId xmlns:p14="http://schemas.microsoft.com/office/powerpoint/2010/main" val="18346848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tx1"/>
                </a:solidFill>
              </a:rPr>
              <a:t>Default Arguments</a:t>
            </a:r>
            <a:endParaRPr lang="en-US" dirty="0">
              <a:solidFill>
                <a:schemeClr val="tx1"/>
              </a:solidFill>
            </a:endParaRPr>
          </a:p>
        </p:txBody>
      </p:sp>
      <p:sp>
        <p:nvSpPr>
          <p:cNvPr id="2" name="Content Placeholder 1"/>
          <p:cNvSpPr>
            <a:spLocks noGrp="1"/>
          </p:cNvSpPr>
          <p:nvPr>
            <p:ph idx="1"/>
          </p:nvPr>
        </p:nvSpPr>
        <p:spPr/>
        <p:txBody>
          <a:bodyPr/>
          <a:lstStyle/>
          <a:p>
            <a:pPr algn="just"/>
            <a:r>
              <a:rPr lang="en-US" dirty="0" smtClean="0"/>
              <a:t>When a function is called for execution, the values as arguments are also provided with the function call. You can also provide default values for arguments at the time of function declaration. Specifying the values of arguments at the time of function declaration is called default arguments.</a:t>
            </a:r>
          </a:p>
          <a:p>
            <a:pPr algn="just"/>
            <a:r>
              <a:rPr lang="en-US" dirty="0" smtClean="0"/>
              <a:t>The default arguments must be the right most arguments in a function’s parameter list.</a:t>
            </a:r>
            <a:endParaRPr lang="en-US" dirty="0"/>
          </a:p>
        </p:txBody>
      </p:sp>
    </p:spTree>
    <p:extLst>
      <p:ext uri="{BB962C8B-B14F-4D97-AF65-F5344CB8AC3E}">
        <p14:creationId xmlns:p14="http://schemas.microsoft.com/office/powerpoint/2010/main" val="41732270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2" name="Content Placeholder 1"/>
          <p:cNvSpPr>
            <a:spLocks noGrp="1"/>
          </p:cNvSpPr>
          <p:nvPr>
            <p:ph idx="1"/>
          </p:nvPr>
        </p:nvSpPr>
        <p:spPr/>
        <p:txBody>
          <a:bodyPr/>
          <a:lstStyle/>
          <a:p>
            <a:pPr algn="just"/>
            <a:r>
              <a:rPr lang="en-US" dirty="0" smtClean="0"/>
              <a:t>Default arguments are extremely useful when extending an existing function to include more features that require additional arguments.</a:t>
            </a:r>
            <a:endParaRPr lang="en-US" dirty="0"/>
          </a:p>
        </p:txBody>
      </p:sp>
    </p:spTree>
    <p:extLst>
      <p:ext uri="{BB962C8B-B14F-4D97-AF65-F5344CB8AC3E}">
        <p14:creationId xmlns:p14="http://schemas.microsoft.com/office/powerpoint/2010/main" val="40687537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Example </a:t>
            </a:r>
            <a:endParaRPr lang="en-US" dirty="0"/>
          </a:p>
        </p:txBody>
      </p:sp>
      <p:sp>
        <p:nvSpPr>
          <p:cNvPr id="2" name="Content Placeholder 1"/>
          <p:cNvSpPr>
            <a:spLocks noGrp="1"/>
          </p:cNvSpPr>
          <p:nvPr>
            <p:ph idx="1"/>
          </p:nvPr>
        </p:nvSpPr>
        <p:spPr>
          <a:xfrm>
            <a:off x="563418" y="1293091"/>
            <a:ext cx="9723582" cy="5107709"/>
          </a:xfrm>
        </p:spPr>
        <p:txBody>
          <a:bodyPr>
            <a:normAutofit fontScale="77500" lnSpcReduction="20000"/>
          </a:bodyPr>
          <a:lstStyle/>
          <a:p>
            <a:pPr marL="0" indent="0">
              <a:buNone/>
            </a:pPr>
            <a:r>
              <a:rPr lang="en-US" dirty="0"/>
              <a:t>#include&lt;</a:t>
            </a:r>
            <a:r>
              <a:rPr lang="en-US" dirty="0" err="1"/>
              <a:t>iostream.h</a:t>
            </a:r>
            <a:r>
              <a:rPr lang="en-US" dirty="0"/>
              <a:t>&gt;</a:t>
            </a:r>
          </a:p>
          <a:p>
            <a:pPr marL="0" indent="0">
              <a:buNone/>
            </a:pPr>
            <a:r>
              <a:rPr lang="en-US" dirty="0"/>
              <a:t>#include&lt;</a:t>
            </a:r>
            <a:r>
              <a:rPr lang="en-US" dirty="0" err="1"/>
              <a:t>conio.h</a:t>
            </a:r>
            <a:r>
              <a:rPr lang="en-US" dirty="0"/>
              <a:t>&gt;</a:t>
            </a:r>
          </a:p>
          <a:p>
            <a:pPr marL="0" indent="0">
              <a:buNone/>
            </a:pPr>
            <a:r>
              <a:rPr lang="en-US" dirty="0" err="1"/>
              <a:t>int</a:t>
            </a:r>
            <a:r>
              <a:rPr lang="en-US" dirty="0"/>
              <a:t> main()</a:t>
            </a:r>
          </a:p>
          <a:p>
            <a:pPr marL="0" indent="0">
              <a:buNone/>
            </a:pPr>
            <a:r>
              <a:rPr lang="en-US" dirty="0"/>
              <a:t>{</a:t>
            </a:r>
          </a:p>
          <a:p>
            <a:pPr marL="0" indent="0">
              <a:buNone/>
            </a:pPr>
            <a:r>
              <a:rPr lang="en-US" dirty="0" err="1"/>
              <a:t>int</a:t>
            </a:r>
            <a:r>
              <a:rPr lang="en-US" dirty="0"/>
              <a:t> compute(</a:t>
            </a:r>
            <a:r>
              <a:rPr lang="en-US" dirty="0" err="1"/>
              <a:t>int,int,int</a:t>
            </a:r>
            <a:r>
              <a:rPr lang="en-US" dirty="0"/>
              <a:t>=1);</a:t>
            </a:r>
          </a:p>
          <a:p>
            <a:pPr marL="0" indent="0">
              <a:buNone/>
            </a:pPr>
            <a:r>
              <a:rPr lang="en-US" dirty="0" err="1"/>
              <a:t>cout</a:t>
            </a:r>
            <a:r>
              <a:rPr lang="en-US" dirty="0"/>
              <a:t>&lt;&lt;"using two arguments:"&lt;&lt;compute(12,7)&lt;&lt;</a:t>
            </a:r>
            <a:r>
              <a:rPr lang="en-US" dirty="0" err="1"/>
              <a:t>endl</a:t>
            </a:r>
            <a:r>
              <a:rPr lang="en-US" dirty="0"/>
              <a:t>;</a:t>
            </a:r>
          </a:p>
          <a:p>
            <a:pPr marL="0" indent="0">
              <a:buNone/>
            </a:pPr>
            <a:r>
              <a:rPr lang="en-US" dirty="0" err="1"/>
              <a:t>cout</a:t>
            </a:r>
            <a:r>
              <a:rPr lang="en-US" dirty="0"/>
              <a:t>&lt;&lt;"using three arguments:"&lt;&lt;compute(12,7,40)&lt;&lt;</a:t>
            </a:r>
            <a:r>
              <a:rPr lang="en-US" dirty="0" err="1"/>
              <a:t>endl</a:t>
            </a:r>
            <a:r>
              <a:rPr lang="en-US" dirty="0"/>
              <a:t>;</a:t>
            </a:r>
          </a:p>
          <a:p>
            <a:pPr marL="0" indent="0">
              <a:buNone/>
            </a:pPr>
            <a:r>
              <a:rPr lang="en-US" dirty="0"/>
              <a:t>return 0;</a:t>
            </a:r>
          </a:p>
          <a:p>
            <a:pPr marL="0" indent="0">
              <a:buNone/>
            </a:pPr>
            <a:r>
              <a:rPr lang="en-US" dirty="0"/>
              <a:t>}</a:t>
            </a:r>
          </a:p>
          <a:p>
            <a:pPr marL="0" indent="0">
              <a:buNone/>
            </a:pPr>
            <a:r>
              <a:rPr lang="en-US" dirty="0" err="1"/>
              <a:t>int</a:t>
            </a:r>
            <a:r>
              <a:rPr lang="en-US" dirty="0"/>
              <a:t> compute(</a:t>
            </a:r>
            <a:r>
              <a:rPr lang="en-US" dirty="0" err="1"/>
              <a:t>int</a:t>
            </a:r>
            <a:r>
              <a:rPr lang="en-US" dirty="0"/>
              <a:t> </a:t>
            </a:r>
            <a:r>
              <a:rPr lang="en-US" dirty="0" err="1"/>
              <a:t>length,int</a:t>
            </a:r>
            <a:r>
              <a:rPr lang="en-US" dirty="0"/>
              <a:t> </a:t>
            </a:r>
            <a:r>
              <a:rPr lang="en-US" dirty="0" err="1"/>
              <a:t>width,int</a:t>
            </a:r>
            <a:r>
              <a:rPr lang="en-US" dirty="0"/>
              <a:t> height)</a:t>
            </a:r>
          </a:p>
          <a:p>
            <a:pPr marL="0" indent="0">
              <a:buNone/>
            </a:pPr>
            <a:r>
              <a:rPr lang="en-US" dirty="0"/>
              <a:t>{</a:t>
            </a:r>
          </a:p>
          <a:p>
            <a:pPr marL="0" indent="0">
              <a:buNone/>
            </a:pPr>
            <a:r>
              <a:rPr lang="en-US" dirty="0" err="1"/>
              <a:t>int</a:t>
            </a:r>
            <a:r>
              <a:rPr lang="en-US" dirty="0"/>
              <a:t> result=length*width*height;</a:t>
            </a:r>
          </a:p>
          <a:p>
            <a:pPr marL="0" indent="0">
              <a:buNone/>
            </a:pPr>
            <a:r>
              <a:rPr lang="en-US" dirty="0"/>
              <a:t>return result;</a:t>
            </a:r>
          </a:p>
          <a:p>
            <a:pPr marL="0" indent="0">
              <a:buNone/>
            </a:pPr>
            <a:r>
              <a:rPr lang="en-US" dirty="0"/>
              <a:t>}</a:t>
            </a:r>
          </a:p>
        </p:txBody>
      </p:sp>
    </p:spTree>
    <p:extLst>
      <p:ext uri="{BB962C8B-B14F-4D97-AF65-F5344CB8AC3E}">
        <p14:creationId xmlns:p14="http://schemas.microsoft.com/office/powerpoint/2010/main" val="34759131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81200" y="274638"/>
            <a:ext cx="7543800" cy="715962"/>
          </a:xfrm>
        </p:spPr>
        <p:txBody>
          <a:bodyPr>
            <a:normAutofit/>
          </a:bodyPr>
          <a:lstStyle/>
          <a:p>
            <a:r>
              <a:rPr lang="en-US" dirty="0" smtClean="0"/>
              <a:t>Example</a:t>
            </a:r>
            <a:endParaRPr lang="en-US" dirty="0"/>
          </a:p>
        </p:txBody>
      </p:sp>
      <p:sp>
        <p:nvSpPr>
          <p:cNvPr id="2" name="Content Placeholder 1"/>
          <p:cNvSpPr>
            <a:spLocks noGrp="1"/>
          </p:cNvSpPr>
          <p:nvPr>
            <p:ph idx="1"/>
          </p:nvPr>
        </p:nvSpPr>
        <p:spPr>
          <a:xfrm>
            <a:off x="258618" y="785091"/>
            <a:ext cx="10180782" cy="5222201"/>
          </a:xfrm>
        </p:spPr>
        <p:txBody>
          <a:bodyPr>
            <a:noAutofit/>
          </a:bodyPr>
          <a:lstStyle/>
          <a:p>
            <a:pPr marL="0" indent="0">
              <a:buNone/>
            </a:pPr>
            <a:r>
              <a:rPr lang="en-US" sz="1600" dirty="0" err="1"/>
              <a:t>int</a:t>
            </a:r>
            <a:r>
              <a:rPr lang="en-US" sz="1600" dirty="0"/>
              <a:t> </a:t>
            </a:r>
            <a:r>
              <a:rPr lang="en-US" sz="1600" dirty="0" err="1"/>
              <a:t>calc</a:t>
            </a:r>
            <a:r>
              <a:rPr lang="en-US" sz="1600" dirty="0"/>
              <a:t>(</a:t>
            </a:r>
            <a:r>
              <a:rPr lang="en-US" sz="1600" dirty="0" err="1"/>
              <a:t>int</a:t>
            </a:r>
            <a:r>
              <a:rPr lang="en-US" sz="1600" dirty="0"/>
              <a:t> u)</a:t>
            </a:r>
          </a:p>
          <a:p>
            <a:pPr marL="0" indent="0">
              <a:buNone/>
            </a:pPr>
            <a:r>
              <a:rPr lang="en-US" sz="1600" dirty="0"/>
              <a:t>{</a:t>
            </a:r>
          </a:p>
          <a:p>
            <a:pPr marL="0" indent="0">
              <a:buNone/>
            </a:pPr>
            <a:r>
              <a:rPr lang="en-US" sz="1600" dirty="0"/>
              <a:t>if(u%2==0)</a:t>
            </a:r>
          </a:p>
          <a:p>
            <a:pPr marL="0" indent="0">
              <a:buNone/>
            </a:pPr>
            <a:r>
              <a:rPr lang="en-US" sz="1600" dirty="0"/>
              <a:t>return u+10;</a:t>
            </a:r>
          </a:p>
          <a:p>
            <a:pPr marL="0" indent="0">
              <a:buNone/>
            </a:pPr>
            <a:r>
              <a:rPr lang="en-US" sz="1600" dirty="0"/>
              <a:t>else</a:t>
            </a:r>
          </a:p>
          <a:p>
            <a:pPr marL="0" indent="0">
              <a:buNone/>
            </a:pPr>
            <a:r>
              <a:rPr lang="en-US" sz="1600" dirty="0"/>
              <a:t>return u*2;</a:t>
            </a:r>
          </a:p>
          <a:p>
            <a:pPr marL="0" indent="0">
              <a:buNone/>
            </a:pPr>
            <a:r>
              <a:rPr lang="en-US" sz="1600" dirty="0"/>
              <a:t>}</a:t>
            </a:r>
          </a:p>
          <a:p>
            <a:pPr marL="0" indent="0">
              <a:buNone/>
            </a:pPr>
            <a:r>
              <a:rPr lang="en-US" sz="1600" dirty="0"/>
              <a:t>void pattern(char </a:t>
            </a:r>
            <a:r>
              <a:rPr lang="en-US" sz="1600" dirty="0" err="1"/>
              <a:t>m,int</a:t>
            </a:r>
            <a:r>
              <a:rPr lang="en-US" sz="1600" dirty="0"/>
              <a:t> b=2)</a:t>
            </a:r>
          </a:p>
          <a:p>
            <a:pPr marL="0" indent="0">
              <a:buNone/>
            </a:pPr>
            <a:r>
              <a:rPr lang="en-US" sz="1600" dirty="0"/>
              <a:t>{</a:t>
            </a:r>
          </a:p>
          <a:p>
            <a:pPr marL="0" indent="0">
              <a:buNone/>
            </a:pPr>
            <a:r>
              <a:rPr lang="en-US" sz="1600" dirty="0"/>
              <a:t>for(</a:t>
            </a:r>
            <a:r>
              <a:rPr lang="en-US" sz="1600" dirty="0" err="1"/>
              <a:t>int</a:t>
            </a:r>
            <a:r>
              <a:rPr lang="en-US" sz="1600" dirty="0"/>
              <a:t> count=0;count&lt;</a:t>
            </a:r>
            <a:r>
              <a:rPr lang="en-US" sz="1600" dirty="0" err="1"/>
              <a:t>b;count</a:t>
            </a:r>
            <a:r>
              <a:rPr lang="en-US" sz="1600" dirty="0"/>
              <a:t>++)</a:t>
            </a:r>
          </a:p>
          <a:p>
            <a:pPr marL="0" indent="0">
              <a:buNone/>
            </a:pPr>
            <a:r>
              <a:rPr lang="en-US" sz="1600" dirty="0" err="1"/>
              <a:t>cout</a:t>
            </a:r>
            <a:r>
              <a:rPr lang="en-US" sz="1600" dirty="0"/>
              <a:t>&lt;&lt;</a:t>
            </a:r>
            <a:r>
              <a:rPr lang="en-US" sz="1600" dirty="0" err="1"/>
              <a:t>calc</a:t>
            </a:r>
            <a:r>
              <a:rPr lang="en-US" sz="1600" dirty="0"/>
              <a:t>(count)&lt;&lt;m;</a:t>
            </a:r>
          </a:p>
          <a:p>
            <a:pPr marL="0" indent="0">
              <a:buNone/>
            </a:pPr>
            <a:r>
              <a:rPr lang="en-US" sz="1600" dirty="0" err="1"/>
              <a:t>cout</a:t>
            </a:r>
            <a:r>
              <a:rPr lang="en-US" sz="1600" dirty="0"/>
              <a:t>&lt;&lt;</a:t>
            </a:r>
            <a:r>
              <a:rPr lang="en-US" sz="1600" dirty="0" err="1"/>
              <a:t>endl</a:t>
            </a:r>
            <a:r>
              <a:rPr lang="en-US" sz="1600" dirty="0"/>
              <a:t>;</a:t>
            </a:r>
          </a:p>
          <a:p>
            <a:pPr marL="0" indent="0">
              <a:buNone/>
            </a:pPr>
            <a:r>
              <a:rPr lang="en-US" sz="1600" dirty="0"/>
              <a:t>}</a:t>
            </a:r>
          </a:p>
          <a:p>
            <a:pPr marL="0" indent="0">
              <a:buNone/>
            </a:pPr>
            <a:r>
              <a:rPr lang="en-US" sz="1600" dirty="0"/>
              <a:t>void main()</a:t>
            </a:r>
          </a:p>
          <a:p>
            <a:pPr marL="0" indent="0">
              <a:buNone/>
            </a:pPr>
            <a:r>
              <a:rPr lang="en-US" sz="1600" dirty="0"/>
              <a:t>{</a:t>
            </a:r>
          </a:p>
          <a:p>
            <a:pPr marL="0" indent="0">
              <a:buNone/>
            </a:pPr>
            <a:r>
              <a:rPr lang="en-US" sz="1600" dirty="0"/>
              <a:t>pattern('*');</a:t>
            </a:r>
          </a:p>
          <a:p>
            <a:pPr marL="0" indent="0">
              <a:buNone/>
            </a:pPr>
            <a:r>
              <a:rPr lang="en-US" sz="1600" dirty="0"/>
              <a:t>pattern('#',4);</a:t>
            </a:r>
          </a:p>
          <a:p>
            <a:pPr marL="0" indent="0">
              <a:buNone/>
            </a:pPr>
            <a:r>
              <a:rPr lang="en-US" sz="1600" dirty="0"/>
              <a:t>pattern('@',3);</a:t>
            </a:r>
          </a:p>
          <a:p>
            <a:pPr marL="0" indent="0">
              <a:buNone/>
            </a:pPr>
            <a:r>
              <a:rPr lang="en-US" sz="1600" dirty="0"/>
              <a:t>}</a:t>
            </a:r>
          </a:p>
          <a:p>
            <a:endParaRPr lang="en-US" sz="1400" dirty="0"/>
          </a:p>
        </p:txBody>
      </p:sp>
    </p:spTree>
    <p:extLst>
      <p:ext uri="{BB962C8B-B14F-4D97-AF65-F5344CB8AC3E}">
        <p14:creationId xmlns:p14="http://schemas.microsoft.com/office/powerpoint/2010/main" val="10594349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chemeClr val="tx1"/>
                </a:solidFill>
              </a:rPr>
              <a:t>Inline Functions</a:t>
            </a:r>
          </a:p>
        </p:txBody>
      </p:sp>
      <p:sp>
        <p:nvSpPr>
          <p:cNvPr id="2" name="Content Placeholder 1"/>
          <p:cNvSpPr>
            <a:spLocks noGrp="1"/>
          </p:cNvSpPr>
          <p:nvPr>
            <p:ph idx="1"/>
          </p:nvPr>
        </p:nvSpPr>
        <p:spPr/>
        <p:txBody>
          <a:bodyPr/>
          <a:lstStyle/>
          <a:p>
            <a:pPr algn="just"/>
            <a:r>
              <a:rPr lang="en-US" dirty="0"/>
              <a:t>These are the functions designed to speed up program execution. An inline function is expanded(i.e. the function code is replaced when a call to the inline function is made) in the line where it is invoked</a:t>
            </a:r>
            <a:r>
              <a:rPr lang="en-US" dirty="0" smtClean="0"/>
              <a:t>.</a:t>
            </a:r>
          </a:p>
          <a:p>
            <a:pPr algn="just"/>
            <a:r>
              <a:rPr lang="en-US" dirty="0" smtClean="0"/>
              <a:t>Placing the qualifier “inline” before a function’s return type in the function definition advices the compiler to generate a copy of the function’s code in place to avoid a function call.</a:t>
            </a:r>
            <a:endParaRPr lang="en-US" dirty="0" smtClean="0">
              <a:solidFill>
                <a:schemeClr val="accent1"/>
              </a:solidFill>
            </a:endParaRPr>
          </a:p>
          <a:p>
            <a:pPr algn="just"/>
            <a:r>
              <a:rPr lang="en-US" dirty="0" smtClean="0">
                <a:solidFill>
                  <a:schemeClr val="accent1"/>
                </a:solidFill>
              </a:rPr>
              <a:t>The inline qualifier should be used only with small, frequently used functions.</a:t>
            </a:r>
          </a:p>
          <a:p>
            <a:pPr algn="just"/>
            <a:r>
              <a:rPr lang="en-US" dirty="0" smtClean="0">
                <a:solidFill>
                  <a:schemeClr val="accent1"/>
                </a:solidFill>
              </a:rPr>
              <a:t>Using inline functions can reduce the execution time but can increase program size. </a:t>
            </a:r>
          </a:p>
          <a:p>
            <a:endParaRPr lang="en-US" dirty="0" smtClean="0"/>
          </a:p>
          <a:p>
            <a:pPr algn="just"/>
            <a:endParaRPr lang="en-US" dirty="0" smtClean="0"/>
          </a:p>
          <a:p>
            <a:pPr algn="just"/>
            <a:endParaRPr lang="en-US" dirty="0"/>
          </a:p>
          <a:p>
            <a:pPr marL="109728" indent="0">
              <a:buNone/>
            </a:pPr>
            <a:endParaRPr lang="en-US" dirty="0"/>
          </a:p>
        </p:txBody>
      </p:sp>
    </p:spTree>
    <p:extLst>
      <p:ext uri="{BB962C8B-B14F-4D97-AF65-F5344CB8AC3E}">
        <p14:creationId xmlns:p14="http://schemas.microsoft.com/office/powerpoint/2010/main" val="32805480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400" dirty="0"/>
              <a:t>Conditions for using inline functions</a:t>
            </a:r>
          </a:p>
        </p:txBody>
      </p:sp>
      <p:sp>
        <p:nvSpPr>
          <p:cNvPr id="2" name="Content Placeholder 1"/>
          <p:cNvSpPr>
            <a:spLocks noGrp="1"/>
          </p:cNvSpPr>
          <p:nvPr>
            <p:ph idx="1"/>
          </p:nvPr>
        </p:nvSpPr>
        <p:spPr/>
        <p:txBody>
          <a:bodyPr/>
          <a:lstStyle/>
          <a:p>
            <a:pPr marL="109728" indent="0" algn="just">
              <a:buNone/>
            </a:pPr>
            <a:r>
              <a:rPr lang="en-US" dirty="0" smtClean="0"/>
              <a:t>You should use an inline function only when both these conditions are true</a:t>
            </a:r>
          </a:p>
          <a:p>
            <a:pPr marL="109728" indent="0" algn="just">
              <a:buNone/>
            </a:pPr>
            <a:endParaRPr lang="en-US" dirty="0" smtClean="0"/>
          </a:p>
          <a:p>
            <a:pPr algn="just"/>
            <a:r>
              <a:rPr lang="en-US" sz="2600" dirty="0"/>
              <a:t>The number of statements is small(one </a:t>
            </a:r>
            <a:r>
              <a:rPr lang="en-US" sz="2600" dirty="0" smtClean="0"/>
              <a:t>or two </a:t>
            </a:r>
            <a:r>
              <a:rPr lang="en-US" sz="2600" dirty="0"/>
              <a:t>lines in the body of the function)</a:t>
            </a:r>
          </a:p>
          <a:p>
            <a:pPr algn="just"/>
            <a:r>
              <a:rPr lang="en-US" sz="2600" dirty="0"/>
              <a:t>The function is called on few occasions.</a:t>
            </a:r>
          </a:p>
        </p:txBody>
      </p:sp>
    </p:spTree>
    <p:extLst>
      <p:ext uri="{BB962C8B-B14F-4D97-AF65-F5344CB8AC3E}">
        <p14:creationId xmlns:p14="http://schemas.microsoft.com/office/powerpoint/2010/main" val="37708227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tx1"/>
                </a:solidFill>
              </a:rPr>
              <a:t>Passing Arguments to a Function</a:t>
            </a:r>
          </a:p>
        </p:txBody>
      </p:sp>
      <p:sp>
        <p:nvSpPr>
          <p:cNvPr id="3" name="Content Placeholder 2"/>
          <p:cNvSpPr>
            <a:spLocks noGrp="1"/>
          </p:cNvSpPr>
          <p:nvPr>
            <p:ph idx="1"/>
          </p:nvPr>
        </p:nvSpPr>
        <p:spPr/>
        <p:txBody>
          <a:bodyPr>
            <a:normAutofit/>
          </a:bodyPr>
          <a:lstStyle/>
          <a:p>
            <a:pPr marL="118872" indent="0" algn="just">
              <a:buNone/>
            </a:pPr>
            <a:r>
              <a:rPr lang="en-US" dirty="0"/>
              <a:t>Two ways to pass arguments to functions in many programming languages are</a:t>
            </a:r>
          </a:p>
          <a:p>
            <a:pPr algn="just"/>
            <a:r>
              <a:rPr lang="en-US" dirty="0"/>
              <a:t>By value</a:t>
            </a:r>
          </a:p>
          <a:p>
            <a:pPr algn="just"/>
            <a:r>
              <a:rPr lang="en-US" dirty="0"/>
              <a:t>By reference</a:t>
            </a:r>
          </a:p>
          <a:p>
            <a:pPr algn="just"/>
            <a:endParaRPr lang="en-US" dirty="0"/>
          </a:p>
          <a:p>
            <a:pPr marL="0" indent="0" algn="just">
              <a:buNone/>
            </a:pPr>
            <a:endParaRPr lang="en-US" dirty="0"/>
          </a:p>
        </p:txBody>
      </p:sp>
    </p:spTree>
    <p:extLst>
      <p:ext uri="{BB962C8B-B14F-4D97-AF65-F5344CB8AC3E}">
        <p14:creationId xmlns:p14="http://schemas.microsoft.com/office/powerpoint/2010/main" val="16188834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tx1"/>
                </a:solidFill>
              </a:rPr>
              <a:t>Example</a:t>
            </a:r>
            <a:endParaRPr lang="en-US" dirty="0">
              <a:solidFill>
                <a:schemeClr val="tx1"/>
              </a:solidFill>
            </a:endParaRPr>
          </a:p>
        </p:txBody>
      </p:sp>
      <p:sp>
        <p:nvSpPr>
          <p:cNvPr id="2" name="Content Placeholder 1"/>
          <p:cNvSpPr>
            <a:spLocks noGrp="1"/>
          </p:cNvSpPr>
          <p:nvPr>
            <p:ph idx="1"/>
          </p:nvPr>
        </p:nvSpPr>
        <p:spPr/>
        <p:txBody>
          <a:bodyPr>
            <a:normAutofit fontScale="62500" lnSpcReduction="20000"/>
          </a:bodyPr>
          <a:lstStyle/>
          <a:p>
            <a:pPr marL="109728" indent="0">
              <a:buNone/>
            </a:pPr>
            <a:r>
              <a:rPr lang="en-US" dirty="0"/>
              <a:t>#include&lt;</a:t>
            </a:r>
            <a:r>
              <a:rPr lang="en-US" dirty="0" err="1"/>
              <a:t>iostream.h</a:t>
            </a:r>
            <a:r>
              <a:rPr lang="en-US" dirty="0"/>
              <a:t>&gt;</a:t>
            </a:r>
          </a:p>
          <a:p>
            <a:pPr marL="109728" indent="0">
              <a:buNone/>
            </a:pPr>
            <a:r>
              <a:rPr lang="en-US" dirty="0"/>
              <a:t>#include&lt;</a:t>
            </a:r>
            <a:r>
              <a:rPr lang="en-US" dirty="0" err="1"/>
              <a:t>conio.h</a:t>
            </a:r>
            <a:r>
              <a:rPr lang="en-US" dirty="0"/>
              <a:t>&gt;</a:t>
            </a:r>
          </a:p>
          <a:p>
            <a:pPr marL="109728" indent="0">
              <a:buNone/>
            </a:pPr>
            <a:r>
              <a:rPr lang="en-US" dirty="0"/>
              <a:t>inline long cube(</a:t>
            </a:r>
            <a:r>
              <a:rPr lang="en-US" dirty="0" err="1"/>
              <a:t>int</a:t>
            </a:r>
            <a:r>
              <a:rPr lang="en-US" dirty="0"/>
              <a:t> x)</a:t>
            </a:r>
          </a:p>
          <a:p>
            <a:pPr marL="109728" indent="0">
              <a:buNone/>
            </a:pPr>
            <a:r>
              <a:rPr lang="en-US" dirty="0"/>
              <a:t>{</a:t>
            </a:r>
          </a:p>
          <a:p>
            <a:pPr marL="109728" indent="0">
              <a:buNone/>
            </a:pPr>
            <a:r>
              <a:rPr lang="en-US" dirty="0"/>
              <a:t>return x*x*x;</a:t>
            </a:r>
          </a:p>
          <a:p>
            <a:pPr marL="109728" indent="0">
              <a:buNone/>
            </a:pPr>
            <a:r>
              <a:rPr lang="en-US" dirty="0"/>
              <a:t>}</a:t>
            </a:r>
          </a:p>
          <a:p>
            <a:pPr marL="109728" indent="0">
              <a:buNone/>
            </a:pPr>
            <a:r>
              <a:rPr lang="en-US" dirty="0"/>
              <a:t>void main()</a:t>
            </a:r>
          </a:p>
          <a:p>
            <a:pPr marL="109728" indent="0">
              <a:buNone/>
            </a:pPr>
            <a:r>
              <a:rPr lang="en-US" dirty="0"/>
              <a:t>{</a:t>
            </a:r>
          </a:p>
          <a:p>
            <a:pPr marL="109728" indent="0">
              <a:buNone/>
            </a:pPr>
            <a:r>
              <a:rPr lang="en-US" dirty="0" err="1"/>
              <a:t>clrscr</a:t>
            </a:r>
            <a:r>
              <a:rPr lang="en-US" dirty="0"/>
              <a:t>();</a:t>
            </a:r>
          </a:p>
          <a:p>
            <a:pPr marL="109728" indent="0">
              <a:buNone/>
            </a:pPr>
            <a:r>
              <a:rPr lang="en-US" dirty="0" err="1"/>
              <a:t>int</a:t>
            </a:r>
            <a:r>
              <a:rPr lang="en-US" dirty="0"/>
              <a:t> </a:t>
            </a:r>
            <a:r>
              <a:rPr lang="en-US" dirty="0" smtClean="0"/>
              <a:t>n;</a:t>
            </a:r>
          </a:p>
          <a:p>
            <a:pPr marL="109728" indent="0">
              <a:buNone/>
            </a:pPr>
            <a:r>
              <a:rPr lang="en-US" dirty="0" err="1" smtClean="0"/>
              <a:t>cout</a:t>
            </a:r>
            <a:r>
              <a:rPr lang="en-US" dirty="0" smtClean="0"/>
              <a:t>&lt;&lt;"enter any integer value"&lt;&lt;</a:t>
            </a:r>
            <a:r>
              <a:rPr lang="en-US" dirty="0" err="1" smtClean="0"/>
              <a:t>endl</a:t>
            </a:r>
            <a:r>
              <a:rPr lang="en-US" dirty="0" smtClean="0"/>
              <a:t>;</a:t>
            </a:r>
          </a:p>
          <a:p>
            <a:pPr marL="109728" indent="0">
              <a:buNone/>
            </a:pPr>
            <a:r>
              <a:rPr lang="en-US" dirty="0" err="1" smtClean="0"/>
              <a:t>cin</a:t>
            </a:r>
            <a:r>
              <a:rPr lang="en-US" dirty="0"/>
              <a:t>&gt;&gt;n;</a:t>
            </a:r>
          </a:p>
          <a:p>
            <a:pPr marL="109728" indent="0">
              <a:buNone/>
            </a:pPr>
            <a:r>
              <a:rPr lang="en-US" dirty="0" err="1"/>
              <a:t>cout</a:t>
            </a:r>
            <a:r>
              <a:rPr lang="en-US" dirty="0"/>
              <a:t>&lt;&lt;"cube of integer"&lt;&lt;" " &lt;&lt;n&lt;&lt;" " &lt;&lt; "is</a:t>
            </a:r>
            <a:r>
              <a:rPr lang="en-US" dirty="0" smtClean="0"/>
              <a:t>"&lt;&lt;“ “&lt;&lt;</a:t>
            </a:r>
            <a:r>
              <a:rPr lang="en-US" dirty="0"/>
              <a:t>cube(n);</a:t>
            </a:r>
          </a:p>
          <a:p>
            <a:endParaRPr lang="en-US" dirty="0"/>
          </a:p>
        </p:txBody>
      </p:sp>
    </p:spTree>
    <p:extLst>
      <p:ext uri="{BB962C8B-B14F-4D97-AF65-F5344CB8AC3E}">
        <p14:creationId xmlns:p14="http://schemas.microsoft.com/office/powerpoint/2010/main" val="1745590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tx1"/>
                </a:solidFill>
              </a:rPr>
              <a:t>Function Overloading</a:t>
            </a:r>
            <a:endParaRPr lang="en-US" dirty="0">
              <a:solidFill>
                <a:schemeClr val="tx1"/>
              </a:solidFill>
            </a:endParaRPr>
          </a:p>
        </p:txBody>
      </p:sp>
      <p:sp>
        <p:nvSpPr>
          <p:cNvPr id="2" name="Content Placeholder 1"/>
          <p:cNvSpPr>
            <a:spLocks noGrp="1"/>
          </p:cNvSpPr>
          <p:nvPr>
            <p:ph idx="1"/>
          </p:nvPr>
        </p:nvSpPr>
        <p:spPr/>
        <p:txBody>
          <a:bodyPr>
            <a:normAutofit lnSpcReduction="10000"/>
          </a:bodyPr>
          <a:lstStyle/>
          <a:p>
            <a:pPr algn="just"/>
            <a:r>
              <a:rPr lang="en-US" dirty="0" smtClean="0"/>
              <a:t>The capability of C++ to handle several functions of the same name is called </a:t>
            </a:r>
            <a:r>
              <a:rPr lang="en-US" dirty="0" smtClean="0">
                <a:solidFill>
                  <a:schemeClr val="accent1"/>
                </a:solidFill>
              </a:rPr>
              <a:t>function overloading</a:t>
            </a:r>
            <a:r>
              <a:rPr lang="en-US" dirty="0" smtClean="0"/>
              <a:t>.</a:t>
            </a:r>
          </a:p>
          <a:p>
            <a:pPr algn="just"/>
            <a:r>
              <a:rPr lang="en-US" dirty="0" smtClean="0"/>
              <a:t>Function overloading is commonly used to create several functions of the same name that perform the similar tasks, but on different data types.</a:t>
            </a:r>
          </a:p>
          <a:p>
            <a:pPr algn="just"/>
            <a:r>
              <a:rPr lang="en-US" dirty="0" smtClean="0"/>
              <a:t>Overloading functions are distinguished by their signatures. </a:t>
            </a:r>
          </a:p>
          <a:p>
            <a:pPr algn="just"/>
            <a:r>
              <a:rPr lang="en-US" dirty="0" smtClean="0"/>
              <a:t>Overloaded functions can have different return types, but if they do, they must also have different parameter lists.</a:t>
            </a:r>
          </a:p>
          <a:p>
            <a:pPr algn="just"/>
            <a:r>
              <a:rPr lang="en-US" dirty="0" smtClean="0"/>
              <a:t>You can not have two functions with same signatures and different return types.</a:t>
            </a:r>
          </a:p>
          <a:p>
            <a:pPr marL="109728" indent="0" algn="just">
              <a:buNone/>
            </a:pPr>
            <a:endParaRPr lang="en-US" dirty="0" smtClean="0"/>
          </a:p>
          <a:p>
            <a:pPr algn="just"/>
            <a:endParaRPr lang="en-US" dirty="0" smtClean="0"/>
          </a:p>
          <a:p>
            <a:pPr algn="just"/>
            <a:endParaRPr lang="en-US" dirty="0" smtClean="0"/>
          </a:p>
        </p:txBody>
      </p:sp>
    </p:spTree>
    <p:extLst>
      <p:ext uri="{BB962C8B-B14F-4D97-AF65-F5344CB8AC3E}">
        <p14:creationId xmlns:p14="http://schemas.microsoft.com/office/powerpoint/2010/main" val="38812496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81200" y="274638"/>
            <a:ext cx="8001000" cy="868362"/>
          </a:xfrm>
        </p:spPr>
        <p:txBody>
          <a:bodyPr/>
          <a:lstStyle/>
          <a:p>
            <a:r>
              <a:rPr lang="en-US" dirty="0" smtClean="0">
                <a:solidFill>
                  <a:schemeClr val="tx1"/>
                </a:solidFill>
              </a:rPr>
              <a:t>Example</a:t>
            </a:r>
            <a:endParaRPr lang="en-US" dirty="0">
              <a:solidFill>
                <a:schemeClr val="tx1"/>
              </a:solidFill>
            </a:endParaRPr>
          </a:p>
        </p:txBody>
      </p:sp>
      <p:sp>
        <p:nvSpPr>
          <p:cNvPr id="2" name="Content Placeholder 1"/>
          <p:cNvSpPr>
            <a:spLocks noGrp="1"/>
          </p:cNvSpPr>
          <p:nvPr>
            <p:ph idx="1"/>
          </p:nvPr>
        </p:nvSpPr>
        <p:spPr>
          <a:xfrm>
            <a:off x="387927" y="1143000"/>
            <a:ext cx="11739418" cy="5715000"/>
          </a:xfrm>
        </p:spPr>
        <p:txBody>
          <a:bodyPr>
            <a:normAutofit fontScale="62500" lnSpcReduction="20000"/>
          </a:bodyPr>
          <a:lstStyle/>
          <a:p>
            <a:pPr marL="0" indent="0">
              <a:buNone/>
            </a:pPr>
            <a:r>
              <a:rPr lang="en-US" dirty="0"/>
              <a:t>#include&lt;</a:t>
            </a:r>
            <a:r>
              <a:rPr lang="en-US" dirty="0" err="1"/>
              <a:t>iostream.h</a:t>
            </a:r>
            <a:r>
              <a:rPr lang="en-US" dirty="0"/>
              <a:t>&gt;</a:t>
            </a:r>
          </a:p>
          <a:p>
            <a:pPr marL="0" indent="0">
              <a:buNone/>
            </a:pPr>
            <a:r>
              <a:rPr lang="en-US" dirty="0"/>
              <a:t>#include&lt;</a:t>
            </a:r>
            <a:r>
              <a:rPr lang="en-US" dirty="0" err="1"/>
              <a:t>conio.h</a:t>
            </a:r>
            <a:r>
              <a:rPr lang="en-US" dirty="0"/>
              <a:t>&gt;</a:t>
            </a:r>
          </a:p>
          <a:p>
            <a:pPr marL="0" indent="0">
              <a:buNone/>
            </a:pPr>
            <a:r>
              <a:rPr lang="en-US" dirty="0" err="1"/>
              <a:t>int</a:t>
            </a:r>
            <a:r>
              <a:rPr lang="en-US" dirty="0"/>
              <a:t> square(</a:t>
            </a:r>
            <a:r>
              <a:rPr lang="en-US" dirty="0" err="1"/>
              <a:t>int</a:t>
            </a:r>
            <a:r>
              <a:rPr lang="en-US" dirty="0"/>
              <a:t> x)</a:t>
            </a:r>
          </a:p>
          <a:p>
            <a:pPr marL="0" indent="0">
              <a:buNone/>
            </a:pPr>
            <a:r>
              <a:rPr lang="en-US" dirty="0"/>
              <a:t>{</a:t>
            </a:r>
          </a:p>
          <a:p>
            <a:pPr marL="0" indent="0">
              <a:buNone/>
            </a:pPr>
            <a:r>
              <a:rPr lang="en-US" dirty="0"/>
              <a:t>return x*x;</a:t>
            </a:r>
          </a:p>
          <a:p>
            <a:pPr marL="0" indent="0">
              <a:buNone/>
            </a:pPr>
            <a:r>
              <a:rPr lang="en-US" dirty="0"/>
              <a:t>}</a:t>
            </a:r>
          </a:p>
          <a:p>
            <a:pPr marL="0" indent="0">
              <a:buNone/>
            </a:pPr>
            <a:r>
              <a:rPr lang="en-US" dirty="0"/>
              <a:t>double square(double x)</a:t>
            </a:r>
          </a:p>
          <a:p>
            <a:pPr marL="0" indent="0">
              <a:buNone/>
            </a:pPr>
            <a:r>
              <a:rPr lang="en-US" dirty="0" smtClean="0"/>
              <a:t>{</a:t>
            </a:r>
          </a:p>
          <a:p>
            <a:pPr marL="0" indent="0">
              <a:buNone/>
            </a:pPr>
            <a:endParaRPr lang="en-US" dirty="0"/>
          </a:p>
          <a:p>
            <a:pPr marL="0" indent="0">
              <a:buNone/>
            </a:pPr>
            <a:r>
              <a:rPr lang="en-US" dirty="0"/>
              <a:t>return x*x;</a:t>
            </a:r>
          </a:p>
          <a:p>
            <a:pPr marL="0" indent="0">
              <a:buNone/>
            </a:pPr>
            <a:r>
              <a:rPr lang="en-US" dirty="0"/>
              <a:t>}</a:t>
            </a:r>
          </a:p>
          <a:p>
            <a:pPr marL="0" indent="0">
              <a:buNone/>
            </a:pPr>
            <a:r>
              <a:rPr lang="en-US" dirty="0"/>
              <a:t>main()</a:t>
            </a:r>
          </a:p>
          <a:p>
            <a:pPr marL="0" indent="0">
              <a:buNone/>
            </a:pPr>
            <a:r>
              <a:rPr lang="en-US" dirty="0"/>
              <a:t>{</a:t>
            </a:r>
          </a:p>
          <a:p>
            <a:pPr marL="0" indent="0">
              <a:buNone/>
            </a:pPr>
            <a:r>
              <a:rPr lang="en-US" dirty="0" err="1"/>
              <a:t>clrscr</a:t>
            </a:r>
            <a:r>
              <a:rPr lang="en-US" dirty="0"/>
              <a:t>();</a:t>
            </a:r>
          </a:p>
          <a:p>
            <a:pPr marL="0" indent="0">
              <a:buNone/>
            </a:pPr>
            <a:r>
              <a:rPr lang="en-US" dirty="0" err="1"/>
              <a:t>cout</a:t>
            </a:r>
            <a:r>
              <a:rPr lang="en-US" dirty="0"/>
              <a:t>&lt;&lt;"cube of 3.3 is "&lt;&lt;" "&lt;&lt;square(3.3)&lt;&lt;</a:t>
            </a:r>
            <a:r>
              <a:rPr lang="en-US" dirty="0" err="1"/>
              <a:t>endl</a:t>
            </a:r>
            <a:r>
              <a:rPr lang="en-US" dirty="0"/>
              <a:t>;</a:t>
            </a:r>
          </a:p>
          <a:p>
            <a:pPr marL="0" indent="0">
              <a:buNone/>
            </a:pPr>
            <a:r>
              <a:rPr lang="en-US" dirty="0" err="1"/>
              <a:t>cout</a:t>
            </a:r>
            <a:r>
              <a:rPr lang="en-US" dirty="0"/>
              <a:t>&lt;&lt;"cube of 3 is "&lt;&lt;" "&lt;&lt;square(3)&lt;&lt;</a:t>
            </a:r>
            <a:r>
              <a:rPr lang="en-US" dirty="0" err="1"/>
              <a:t>endl</a:t>
            </a:r>
            <a:r>
              <a:rPr lang="en-US" dirty="0"/>
              <a:t>;</a:t>
            </a:r>
          </a:p>
          <a:p>
            <a:pPr marL="0" indent="0">
              <a:buNone/>
            </a:pPr>
            <a:r>
              <a:rPr lang="en-US" dirty="0"/>
              <a:t>return 0;</a:t>
            </a:r>
          </a:p>
          <a:p>
            <a:pPr marL="0" indent="0">
              <a:buNone/>
            </a:pPr>
            <a:r>
              <a:rPr lang="en-US" dirty="0"/>
              <a:t>}</a:t>
            </a:r>
          </a:p>
          <a:p>
            <a:pPr marL="0" indent="0">
              <a:buNone/>
            </a:pPr>
            <a:endParaRPr lang="en-US" dirty="0"/>
          </a:p>
        </p:txBody>
      </p:sp>
    </p:spTree>
    <p:extLst>
      <p:ext uri="{BB962C8B-B14F-4D97-AF65-F5344CB8AC3E}">
        <p14:creationId xmlns:p14="http://schemas.microsoft.com/office/powerpoint/2010/main" val="2016420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Structures as Arguments</a:t>
            </a:r>
            <a:endParaRPr lang="en-CA" dirty="0"/>
          </a:p>
        </p:txBody>
      </p:sp>
      <p:sp>
        <p:nvSpPr>
          <p:cNvPr id="3" name="Content Placeholder 2"/>
          <p:cNvSpPr>
            <a:spLocks noGrp="1"/>
          </p:cNvSpPr>
          <p:nvPr>
            <p:ph idx="1"/>
          </p:nvPr>
        </p:nvSpPr>
        <p:spPr/>
        <p:txBody>
          <a:bodyPr>
            <a:normAutofit fontScale="77500" lnSpcReduction="20000"/>
          </a:bodyPr>
          <a:lstStyle/>
          <a:p>
            <a:pPr marL="0" indent="0">
              <a:buNone/>
            </a:pPr>
            <a:r>
              <a:rPr lang="en-CA" dirty="0" err="1"/>
              <a:t>struct</a:t>
            </a:r>
            <a:r>
              <a:rPr lang="en-CA" dirty="0"/>
              <a:t> Distance //English distance</a:t>
            </a:r>
          </a:p>
          <a:p>
            <a:pPr marL="0" indent="0">
              <a:buNone/>
            </a:pPr>
            <a:r>
              <a:rPr lang="en-CA" dirty="0"/>
              <a:t>{</a:t>
            </a:r>
          </a:p>
          <a:p>
            <a:pPr marL="0" indent="0">
              <a:buNone/>
            </a:pPr>
            <a:r>
              <a:rPr lang="en-CA" dirty="0" err="1"/>
              <a:t>int</a:t>
            </a:r>
            <a:r>
              <a:rPr lang="en-CA" dirty="0"/>
              <a:t> feet;</a:t>
            </a:r>
          </a:p>
          <a:p>
            <a:pPr marL="0" indent="0">
              <a:buNone/>
            </a:pPr>
            <a:r>
              <a:rPr lang="en-CA" dirty="0"/>
              <a:t>float inches;</a:t>
            </a:r>
          </a:p>
          <a:p>
            <a:pPr marL="0" indent="0">
              <a:buNone/>
            </a:pPr>
            <a:r>
              <a:rPr lang="en-CA" dirty="0" smtClean="0"/>
              <a:t>};</a:t>
            </a:r>
          </a:p>
          <a:p>
            <a:pPr marL="0" indent="0">
              <a:buNone/>
            </a:pPr>
            <a:r>
              <a:rPr lang="en-CA" dirty="0"/>
              <a:t>void </a:t>
            </a:r>
            <a:r>
              <a:rPr lang="en-CA" dirty="0" err="1"/>
              <a:t>engldisp</a:t>
            </a:r>
            <a:r>
              <a:rPr lang="en-CA" dirty="0"/>
              <a:t>( Distance ); //declaration</a:t>
            </a:r>
          </a:p>
          <a:p>
            <a:pPr marL="0" indent="0">
              <a:buNone/>
            </a:pPr>
            <a:r>
              <a:rPr lang="en-CA" dirty="0" err="1"/>
              <a:t>int</a:t>
            </a:r>
            <a:r>
              <a:rPr lang="en-CA" dirty="0"/>
              <a:t> main()</a:t>
            </a:r>
          </a:p>
          <a:p>
            <a:pPr marL="0" indent="0">
              <a:buNone/>
            </a:pPr>
            <a:r>
              <a:rPr lang="en-CA" dirty="0"/>
              <a:t>{</a:t>
            </a:r>
          </a:p>
          <a:p>
            <a:pPr marL="0" indent="0">
              <a:buNone/>
            </a:pPr>
            <a:r>
              <a:rPr lang="en-CA" dirty="0"/>
              <a:t>Distance d1, d2; //define two lengths</a:t>
            </a:r>
          </a:p>
          <a:p>
            <a:pPr marL="0" indent="0">
              <a:buNone/>
            </a:pPr>
            <a:r>
              <a:rPr lang="en-CA" dirty="0"/>
              <a:t>//get length d1 from user</a:t>
            </a:r>
          </a:p>
          <a:p>
            <a:pPr marL="0" indent="0">
              <a:buNone/>
            </a:pPr>
            <a:r>
              <a:rPr lang="en-CA" dirty="0" err="1"/>
              <a:t>cout</a:t>
            </a:r>
            <a:r>
              <a:rPr lang="en-CA" dirty="0"/>
              <a:t> &lt;&lt; “Enter feet: “; </a:t>
            </a:r>
            <a:r>
              <a:rPr lang="en-CA" dirty="0" err="1"/>
              <a:t>cin</a:t>
            </a:r>
            <a:r>
              <a:rPr lang="en-CA" dirty="0"/>
              <a:t> &gt;&gt; d1.feet;</a:t>
            </a:r>
          </a:p>
          <a:p>
            <a:pPr marL="0" indent="0">
              <a:buNone/>
            </a:pPr>
            <a:r>
              <a:rPr lang="fr-FR" dirty="0"/>
              <a:t>cout &lt;&lt; “Enter </a:t>
            </a:r>
            <a:r>
              <a:rPr lang="fr-FR" dirty="0" err="1"/>
              <a:t>inches</a:t>
            </a:r>
            <a:r>
              <a:rPr lang="fr-FR" dirty="0"/>
              <a:t>: “; </a:t>
            </a:r>
            <a:r>
              <a:rPr lang="fr-FR" dirty="0" err="1"/>
              <a:t>cin</a:t>
            </a:r>
            <a:r>
              <a:rPr lang="fr-FR" dirty="0"/>
              <a:t> &gt;&gt; d1.inches;</a:t>
            </a:r>
            <a:endParaRPr lang="en-CA" dirty="0"/>
          </a:p>
        </p:txBody>
      </p:sp>
    </p:spTree>
    <p:extLst>
      <p:ext uri="{BB962C8B-B14F-4D97-AF65-F5344CB8AC3E}">
        <p14:creationId xmlns:p14="http://schemas.microsoft.com/office/powerpoint/2010/main" val="33959596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8836" y="203200"/>
            <a:ext cx="10734964" cy="5973763"/>
          </a:xfrm>
        </p:spPr>
        <p:txBody>
          <a:bodyPr>
            <a:normAutofit fontScale="92500" lnSpcReduction="10000"/>
          </a:bodyPr>
          <a:lstStyle/>
          <a:p>
            <a:pPr marL="0" indent="0">
              <a:buNone/>
            </a:pPr>
            <a:r>
              <a:rPr lang="en-CA" dirty="0" err="1"/>
              <a:t>cout</a:t>
            </a:r>
            <a:r>
              <a:rPr lang="en-CA" dirty="0"/>
              <a:t> &lt;&lt; “\</a:t>
            </a:r>
            <a:r>
              <a:rPr lang="en-CA" dirty="0" err="1"/>
              <a:t>nEnter</a:t>
            </a:r>
            <a:r>
              <a:rPr lang="en-CA" dirty="0"/>
              <a:t> feet: “; </a:t>
            </a:r>
            <a:r>
              <a:rPr lang="en-CA" dirty="0" err="1"/>
              <a:t>cin</a:t>
            </a:r>
            <a:r>
              <a:rPr lang="en-CA" dirty="0"/>
              <a:t> &gt;&gt; d2.feet;</a:t>
            </a:r>
          </a:p>
          <a:p>
            <a:pPr marL="0" indent="0">
              <a:buNone/>
            </a:pPr>
            <a:r>
              <a:rPr lang="fr-FR" dirty="0"/>
              <a:t>cout &lt;&lt; “Enter </a:t>
            </a:r>
            <a:r>
              <a:rPr lang="fr-FR" dirty="0" err="1"/>
              <a:t>inches</a:t>
            </a:r>
            <a:r>
              <a:rPr lang="fr-FR" dirty="0"/>
              <a:t>: “; </a:t>
            </a:r>
            <a:r>
              <a:rPr lang="fr-FR" dirty="0" err="1"/>
              <a:t>cin</a:t>
            </a:r>
            <a:r>
              <a:rPr lang="fr-FR" dirty="0"/>
              <a:t> &gt;&gt; d2.inches;</a:t>
            </a:r>
          </a:p>
          <a:p>
            <a:pPr marL="0" indent="0">
              <a:buNone/>
            </a:pPr>
            <a:r>
              <a:rPr lang="en-CA" dirty="0" err="1"/>
              <a:t>cout</a:t>
            </a:r>
            <a:r>
              <a:rPr lang="en-CA" dirty="0"/>
              <a:t> &lt;&lt; “\nd1 = “;</a:t>
            </a:r>
          </a:p>
          <a:p>
            <a:pPr marL="0" indent="0">
              <a:buNone/>
            </a:pPr>
            <a:r>
              <a:rPr lang="en-CA" dirty="0" err="1"/>
              <a:t>engldisp</a:t>
            </a:r>
            <a:r>
              <a:rPr lang="en-CA" dirty="0"/>
              <a:t>(d1); //display length 1</a:t>
            </a:r>
          </a:p>
          <a:p>
            <a:pPr marL="0" indent="0">
              <a:buNone/>
            </a:pPr>
            <a:r>
              <a:rPr lang="en-CA" dirty="0" err="1"/>
              <a:t>cout</a:t>
            </a:r>
            <a:r>
              <a:rPr lang="en-CA" dirty="0"/>
              <a:t> &lt;&lt; “\nd2 = “;</a:t>
            </a:r>
          </a:p>
          <a:p>
            <a:pPr marL="0" indent="0">
              <a:buNone/>
            </a:pPr>
            <a:r>
              <a:rPr lang="en-CA" dirty="0" err="1"/>
              <a:t>engldisp</a:t>
            </a:r>
            <a:r>
              <a:rPr lang="en-CA" dirty="0"/>
              <a:t>(d2); //display length 2</a:t>
            </a:r>
          </a:p>
          <a:p>
            <a:pPr marL="0" indent="0">
              <a:buNone/>
            </a:pPr>
            <a:r>
              <a:rPr lang="en-CA" dirty="0" err="1"/>
              <a:t>cout</a:t>
            </a:r>
            <a:r>
              <a:rPr lang="en-CA" dirty="0"/>
              <a:t> &lt;&lt; </a:t>
            </a:r>
            <a:r>
              <a:rPr lang="en-CA" dirty="0" err="1"/>
              <a:t>endl</a:t>
            </a:r>
            <a:r>
              <a:rPr lang="en-CA" dirty="0"/>
              <a:t>;</a:t>
            </a:r>
          </a:p>
          <a:p>
            <a:pPr marL="0" indent="0">
              <a:buNone/>
            </a:pPr>
            <a:r>
              <a:rPr lang="en-CA" dirty="0"/>
              <a:t>return 0;</a:t>
            </a:r>
          </a:p>
          <a:p>
            <a:pPr marL="0" indent="0">
              <a:buNone/>
            </a:pPr>
            <a:r>
              <a:rPr lang="en-CA" dirty="0" smtClean="0"/>
              <a:t>}</a:t>
            </a:r>
          </a:p>
          <a:p>
            <a:pPr marL="0" indent="0">
              <a:buNone/>
            </a:pPr>
            <a:r>
              <a:rPr lang="en-CA" dirty="0"/>
              <a:t>void </a:t>
            </a:r>
            <a:r>
              <a:rPr lang="en-CA" dirty="0" err="1"/>
              <a:t>engldisp</a:t>
            </a:r>
            <a:r>
              <a:rPr lang="en-CA" dirty="0"/>
              <a:t>( Distance </a:t>
            </a:r>
            <a:r>
              <a:rPr lang="en-CA" dirty="0" err="1"/>
              <a:t>dd</a:t>
            </a:r>
            <a:r>
              <a:rPr lang="en-CA" dirty="0"/>
              <a:t> ) //parameter </a:t>
            </a:r>
            <a:r>
              <a:rPr lang="en-CA" dirty="0" err="1"/>
              <a:t>dd</a:t>
            </a:r>
            <a:r>
              <a:rPr lang="en-CA" dirty="0"/>
              <a:t> of type Distance</a:t>
            </a:r>
          </a:p>
          <a:p>
            <a:pPr marL="0" indent="0">
              <a:buNone/>
            </a:pPr>
            <a:r>
              <a:rPr lang="en-CA" dirty="0"/>
              <a:t>{</a:t>
            </a:r>
          </a:p>
          <a:p>
            <a:pPr marL="0" indent="0">
              <a:buNone/>
            </a:pPr>
            <a:r>
              <a:rPr lang="en-CA" dirty="0" err="1"/>
              <a:t>cout</a:t>
            </a:r>
            <a:r>
              <a:rPr lang="en-CA" dirty="0"/>
              <a:t> &lt;&lt; </a:t>
            </a:r>
            <a:r>
              <a:rPr lang="en-CA" dirty="0" err="1"/>
              <a:t>dd.feet</a:t>
            </a:r>
            <a:r>
              <a:rPr lang="en-CA" dirty="0"/>
              <a:t> &lt;&lt; “\’-” &lt;&lt; </a:t>
            </a:r>
            <a:r>
              <a:rPr lang="en-CA" dirty="0" err="1"/>
              <a:t>dd.inches</a:t>
            </a:r>
            <a:r>
              <a:rPr lang="en-CA" dirty="0"/>
              <a:t> &lt;&lt; “\””;</a:t>
            </a:r>
          </a:p>
          <a:p>
            <a:pPr marL="0" indent="0">
              <a:buNone/>
            </a:pPr>
            <a:r>
              <a:rPr lang="en-CA" dirty="0"/>
              <a:t>}</a:t>
            </a:r>
          </a:p>
        </p:txBody>
      </p:sp>
    </p:spTree>
    <p:extLst>
      <p:ext uri="{BB962C8B-B14F-4D97-AF65-F5344CB8AC3E}">
        <p14:creationId xmlns:p14="http://schemas.microsoft.com/office/powerpoint/2010/main" val="12592113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b="1" dirty="0"/>
              <a:t>Returning Values from Functions</a:t>
            </a:r>
            <a:br>
              <a:rPr lang="en-CA" b="1" dirty="0"/>
            </a:br>
            <a:endParaRPr lang="en-CA" dirty="0"/>
          </a:p>
        </p:txBody>
      </p:sp>
      <p:sp>
        <p:nvSpPr>
          <p:cNvPr id="3" name="Content Placeholder 2"/>
          <p:cNvSpPr>
            <a:spLocks noGrp="1"/>
          </p:cNvSpPr>
          <p:nvPr>
            <p:ph idx="1"/>
          </p:nvPr>
        </p:nvSpPr>
        <p:spPr/>
        <p:txBody>
          <a:bodyPr>
            <a:normAutofit fontScale="92500" lnSpcReduction="10000"/>
          </a:bodyPr>
          <a:lstStyle/>
          <a:p>
            <a:pPr marL="0" indent="0">
              <a:buNone/>
            </a:pPr>
            <a:r>
              <a:rPr lang="en-CA" dirty="0" smtClean="0"/>
              <a:t>When a function completes its execution, it can return a single value </a:t>
            </a:r>
            <a:r>
              <a:rPr lang="en-CA" dirty="0"/>
              <a:t>to the calling </a:t>
            </a:r>
            <a:r>
              <a:rPr lang="en-CA" dirty="0" smtClean="0"/>
              <a:t>program. Usually </a:t>
            </a:r>
            <a:r>
              <a:rPr lang="en-CA" dirty="0"/>
              <a:t>this return value consists of an answer to the problem the function has solved</a:t>
            </a:r>
            <a:r>
              <a:rPr lang="en-CA" dirty="0" smtClean="0"/>
              <a:t>.</a:t>
            </a:r>
          </a:p>
          <a:p>
            <a:pPr marL="0" indent="0">
              <a:buNone/>
            </a:pPr>
            <a:r>
              <a:rPr lang="en-CA" b="1" dirty="0" smtClean="0">
                <a:solidFill>
                  <a:srgbClr val="FF0000"/>
                </a:solidFill>
              </a:rPr>
              <a:t>Example </a:t>
            </a:r>
            <a:endParaRPr lang="en-CA" b="1" dirty="0">
              <a:solidFill>
                <a:srgbClr val="FF0000"/>
              </a:solidFill>
            </a:endParaRPr>
          </a:p>
          <a:p>
            <a:pPr marL="0" indent="0">
              <a:buNone/>
            </a:pPr>
            <a:r>
              <a:rPr lang="en-CA" dirty="0"/>
              <a:t>float </a:t>
            </a:r>
            <a:r>
              <a:rPr lang="en-CA" dirty="0" err="1"/>
              <a:t>lbstokg</a:t>
            </a:r>
            <a:r>
              <a:rPr lang="en-CA" dirty="0"/>
              <a:t>(float); //declaration</a:t>
            </a:r>
          </a:p>
          <a:p>
            <a:pPr marL="0" indent="0">
              <a:buNone/>
            </a:pPr>
            <a:r>
              <a:rPr lang="en-CA" dirty="0" err="1"/>
              <a:t>int</a:t>
            </a:r>
            <a:r>
              <a:rPr lang="en-CA" dirty="0"/>
              <a:t> main()</a:t>
            </a:r>
          </a:p>
          <a:p>
            <a:pPr marL="0" indent="0">
              <a:buNone/>
            </a:pPr>
            <a:r>
              <a:rPr lang="en-CA" dirty="0"/>
              <a:t>{</a:t>
            </a:r>
          </a:p>
          <a:p>
            <a:pPr marL="0" indent="0">
              <a:buNone/>
            </a:pPr>
            <a:r>
              <a:rPr lang="en-CA" dirty="0"/>
              <a:t>float lbs, </a:t>
            </a:r>
            <a:r>
              <a:rPr lang="en-CA" dirty="0" err="1"/>
              <a:t>kgs</a:t>
            </a:r>
            <a:r>
              <a:rPr lang="en-CA" dirty="0" smtClean="0"/>
              <a:t>;</a:t>
            </a:r>
          </a:p>
          <a:p>
            <a:pPr marL="0" indent="0">
              <a:buNone/>
            </a:pPr>
            <a:r>
              <a:rPr lang="en-CA" dirty="0" err="1"/>
              <a:t>cout</a:t>
            </a:r>
            <a:r>
              <a:rPr lang="en-CA" dirty="0"/>
              <a:t> &lt;&lt; “\</a:t>
            </a:r>
            <a:r>
              <a:rPr lang="en-CA" dirty="0" err="1"/>
              <a:t>nEnter</a:t>
            </a:r>
            <a:r>
              <a:rPr lang="en-CA" dirty="0"/>
              <a:t> your weight in pounds: “;</a:t>
            </a:r>
          </a:p>
          <a:p>
            <a:pPr marL="0" indent="0">
              <a:buNone/>
            </a:pPr>
            <a:r>
              <a:rPr lang="en-CA" dirty="0" err="1"/>
              <a:t>cin</a:t>
            </a:r>
            <a:r>
              <a:rPr lang="en-CA" dirty="0"/>
              <a:t> &gt;&gt; lbs;</a:t>
            </a:r>
          </a:p>
        </p:txBody>
      </p:sp>
    </p:spTree>
    <p:extLst>
      <p:ext uri="{BB962C8B-B14F-4D97-AF65-F5344CB8AC3E}">
        <p14:creationId xmlns:p14="http://schemas.microsoft.com/office/powerpoint/2010/main" val="3378810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fontScale="62500" lnSpcReduction="20000"/>
          </a:bodyPr>
          <a:lstStyle/>
          <a:p>
            <a:pPr marL="0" indent="0">
              <a:buNone/>
            </a:pPr>
            <a:r>
              <a:rPr lang="en-CA" dirty="0" err="1"/>
              <a:t>kgs</a:t>
            </a:r>
            <a:r>
              <a:rPr lang="en-CA" dirty="0"/>
              <a:t> = </a:t>
            </a:r>
            <a:r>
              <a:rPr lang="en-CA" dirty="0" err="1"/>
              <a:t>lbstokg</a:t>
            </a:r>
            <a:r>
              <a:rPr lang="en-CA" dirty="0"/>
              <a:t>(lbs);</a:t>
            </a:r>
          </a:p>
          <a:p>
            <a:pPr marL="0" indent="0">
              <a:buNone/>
            </a:pPr>
            <a:r>
              <a:rPr lang="en-CA" dirty="0" err="1"/>
              <a:t>cout</a:t>
            </a:r>
            <a:r>
              <a:rPr lang="en-CA" dirty="0"/>
              <a:t> &lt;&lt; “Your weight in kilograms is “ &lt;&lt; </a:t>
            </a:r>
            <a:r>
              <a:rPr lang="en-CA" dirty="0" err="1"/>
              <a:t>kgs</a:t>
            </a:r>
            <a:r>
              <a:rPr lang="en-CA" dirty="0"/>
              <a:t> &lt;&lt; </a:t>
            </a:r>
            <a:r>
              <a:rPr lang="en-CA" dirty="0" err="1"/>
              <a:t>endl</a:t>
            </a:r>
            <a:r>
              <a:rPr lang="en-CA" dirty="0"/>
              <a:t>;</a:t>
            </a:r>
          </a:p>
          <a:p>
            <a:pPr marL="0" indent="0">
              <a:buNone/>
            </a:pPr>
            <a:r>
              <a:rPr lang="en-CA" dirty="0"/>
              <a:t>return 0;</a:t>
            </a:r>
          </a:p>
          <a:p>
            <a:pPr marL="0" indent="0">
              <a:buNone/>
            </a:pPr>
            <a:r>
              <a:rPr lang="en-CA" dirty="0"/>
              <a:t>}</a:t>
            </a:r>
          </a:p>
          <a:p>
            <a:pPr marL="0" indent="0">
              <a:buNone/>
            </a:pPr>
            <a:r>
              <a:rPr lang="en-CA" dirty="0"/>
              <a:t>//--------------------------------------------------------------</a:t>
            </a:r>
          </a:p>
          <a:p>
            <a:pPr marL="0" indent="0">
              <a:buNone/>
            </a:pPr>
            <a:r>
              <a:rPr lang="en-CA" dirty="0"/>
              <a:t>// </a:t>
            </a:r>
            <a:r>
              <a:rPr lang="en-CA" dirty="0" err="1"/>
              <a:t>lbstokg</a:t>
            </a:r>
            <a:r>
              <a:rPr lang="en-CA" dirty="0"/>
              <a:t>()</a:t>
            </a:r>
          </a:p>
          <a:p>
            <a:pPr marL="0" indent="0">
              <a:buNone/>
            </a:pPr>
            <a:r>
              <a:rPr lang="en-CA" dirty="0"/>
              <a:t>// converts </a:t>
            </a:r>
            <a:r>
              <a:rPr lang="en-CA" dirty="0" err="1" smtClean="0"/>
              <a:t>po</a:t>
            </a:r>
            <a:endParaRPr lang="en-CA" smtClean="0"/>
          </a:p>
          <a:p>
            <a:pPr marL="0" indent="0">
              <a:buNone/>
            </a:pPr>
            <a:r>
              <a:rPr lang="en-CA" smtClean="0"/>
              <a:t>unds</a:t>
            </a:r>
            <a:r>
              <a:rPr lang="en-CA" dirty="0" smtClean="0"/>
              <a:t> </a:t>
            </a:r>
            <a:r>
              <a:rPr lang="en-CA" dirty="0"/>
              <a:t>to kilograms</a:t>
            </a:r>
          </a:p>
          <a:p>
            <a:pPr marL="0" indent="0">
              <a:buNone/>
            </a:pPr>
            <a:r>
              <a:rPr lang="en-CA" dirty="0"/>
              <a:t>float </a:t>
            </a:r>
            <a:r>
              <a:rPr lang="en-CA" dirty="0" err="1"/>
              <a:t>lbstokg</a:t>
            </a:r>
            <a:r>
              <a:rPr lang="en-CA" dirty="0"/>
              <a:t>(float pounds)</a:t>
            </a:r>
          </a:p>
          <a:p>
            <a:pPr marL="0" indent="0">
              <a:buNone/>
            </a:pPr>
            <a:r>
              <a:rPr lang="en-CA" dirty="0"/>
              <a:t>{</a:t>
            </a:r>
          </a:p>
          <a:p>
            <a:pPr marL="0" indent="0">
              <a:buNone/>
            </a:pPr>
            <a:r>
              <a:rPr lang="en-CA" dirty="0"/>
              <a:t>float kilograms = 0.453592 * pounds;</a:t>
            </a:r>
          </a:p>
          <a:p>
            <a:pPr marL="0" indent="0">
              <a:buNone/>
            </a:pPr>
            <a:r>
              <a:rPr lang="en-CA" dirty="0"/>
              <a:t>return kilograms;</a:t>
            </a:r>
          </a:p>
          <a:p>
            <a:pPr marL="0" indent="0">
              <a:buNone/>
            </a:pPr>
            <a:r>
              <a:rPr lang="en-CA" dirty="0"/>
              <a:t>}</a:t>
            </a:r>
          </a:p>
        </p:txBody>
      </p:sp>
    </p:spTree>
    <p:extLst>
      <p:ext uri="{BB962C8B-B14F-4D97-AF65-F5344CB8AC3E}">
        <p14:creationId xmlns:p14="http://schemas.microsoft.com/office/powerpoint/2010/main" val="8004682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Practice Questions </a:t>
            </a:r>
            <a:br>
              <a:rPr lang="en-CA" dirty="0" smtClean="0"/>
            </a:br>
            <a:r>
              <a:rPr lang="en-CA" sz="3100" b="1" dirty="0"/>
              <a:t>Write a function that takes an integer and returns true if it is prime, otherwise returns false.</a:t>
            </a:r>
            <a:br>
              <a:rPr lang="en-CA" sz="3100" b="1" dirty="0"/>
            </a:br>
            <a:endParaRPr lang="en-CA" b="1" dirty="0"/>
          </a:p>
        </p:txBody>
      </p:sp>
      <p:sp>
        <p:nvSpPr>
          <p:cNvPr id="3" name="Content Placeholder 2"/>
          <p:cNvSpPr>
            <a:spLocks noGrp="1"/>
          </p:cNvSpPr>
          <p:nvPr>
            <p:ph idx="1"/>
          </p:nvPr>
        </p:nvSpPr>
        <p:spPr>
          <a:xfrm>
            <a:off x="406401" y="1459344"/>
            <a:ext cx="10947400" cy="5398655"/>
          </a:xfrm>
        </p:spPr>
        <p:txBody>
          <a:bodyPr>
            <a:normAutofit fontScale="62500" lnSpcReduction="20000"/>
          </a:bodyPr>
          <a:lstStyle/>
          <a:p>
            <a:pPr marL="0" indent="0">
              <a:buNone/>
            </a:pPr>
            <a:r>
              <a:rPr lang="en-CA" dirty="0" smtClean="0"/>
              <a:t>bool </a:t>
            </a:r>
            <a:r>
              <a:rPr lang="en-CA" dirty="0" err="1"/>
              <a:t>isPrime</a:t>
            </a:r>
            <a:r>
              <a:rPr lang="en-CA" dirty="0"/>
              <a:t>(</a:t>
            </a:r>
            <a:r>
              <a:rPr lang="en-CA" dirty="0" err="1"/>
              <a:t>int</a:t>
            </a:r>
            <a:r>
              <a:rPr lang="en-CA" dirty="0"/>
              <a:t> n) {</a:t>
            </a:r>
          </a:p>
          <a:p>
            <a:pPr marL="0" indent="0">
              <a:buNone/>
            </a:pPr>
            <a:r>
              <a:rPr lang="en-CA" dirty="0"/>
              <a:t>    if (n &lt;= 1) return false;</a:t>
            </a:r>
          </a:p>
          <a:p>
            <a:pPr marL="0" indent="0">
              <a:buNone/>
            </a:pPr>
            <a:r>
              <a:rPr lang="en-CA" dirty="0"/>
              <a:t>    for (</a:t>
            </a:r>
            <a:r>
              <a:rPr lang="en-CA" dirty="0" err="1"/>
              <a:t>int</a:t>
            </a:r>
            <a:r>
              <a:rPr lang="en-CA" dirty="0"/>
              <a:t> </a:t>
            </a:r>
            <a:r>
              <a:rPr lang="en-CA" dirty="0" err="1"/>
              <a:t>i</a:t>
            </a:r>
            <a:r>
              <a:rPr lang="en-CA" dirty="0"/>
              <a:t> = 2; </a:t>
            </a:r>
            <a:r>
              <a:rPr lang="en-CA" dirty="0" err="1"/>
              <a:t>i</a:t>
            </a:r>
            <a:r>
              <a:rPr lang="en-CA" dirty="0"/>
              <a:t>*</a:t>
            </a:r>
            <a:r>
              <a:rPr lang="en-CA" dirty="0" err="1"/>
              <a:t>i</a:t>
            </a:r>
            <a:r>
              <a:rPr lang="en-CA" dirty="0"/>
              <a:t> &lt;= n; </a:t>
            </a:r>
            <a:r>
              <a:rPr lang="en-CA" dirty="0" err="1"/>
              <a:t>i</a:t>
            </a:r>
            <a:r>
              <a:rPr lang="en-CA" dirty="0"/>
              <a:t>++) {</a:t>
            </a:r>
          </a:p>
          <a:p>
            <a:pPr marL="0" indent="0">
              <a:buNone/>
            </a:pPr>
            <a:r>
              <a:rPr lang="en-CA" dirty="0"/>
              <a:t>        if (n % </a:t>
            </a:r>
            <a:r>
              <a:rPr lang="en-CA" dirty="0" err="1"/>
              <a:t>i</a:t>
            </a:r>
            <a:r>
              <a:rPr lang="en-CA" dirty="0"/>
              <a:t> == 0) return false;</a:t>
            </a:r>
          </a:p>
          <a:p>
            <a:pPr marL="0" indent="0">
              <a:buNone/>
            </a:pPr>
            <a:r>
              <a:rPr lang="en-CA" dirty="0"/>
              <a:t>    }</a:t>
            </a:r>
          </a:p>
          <a:p>
            <a:pPr marL="0" indent="0">
              <a:buNone/>
            </a:pPr>
            <a:r>
              <a:rPr lang="en-CA" dirty="0"/>
              <a:t>    return true;</a:t>
            </a:r>
          </a:p>
          <a:p>
            <a:pPr marL="0" indent="0">
              <a:buNone/>
            </a:pPr>
            <a:r>
              <a:rPr lang="en-CA" dirty="0"/>
              <a:t>}</a:t>
            </a:r>
          </a:p>
          <a:p>
            <a:pPr marL="0" indent="0">
              <a:buNone/>
            </a:pPr>
            <a:endParaRPr lang="en-CA" dirty="0"/>
          </a:p>
          <a:p>
            <a:pPr marL="0" indent="0">
              <a:buNone/>
            </a:pPr>
            <a:r>
              <a:rPr lang="en-CA" dirty="0" err="1"/>
              <a:t>int</a:t>
            </a:r>
            <a:r>
              <a:rPr lang="en-CA" dirty="0"/>
              <a:t> main() {</a:t>
            </a:r>
          </a:p>
          <a:p>
            <a:pPr marL="0" indent="0">
              <a:buNone/>
            </a:pPr>
            <a:r>
              <a:rPr lang="en-CA" dirty="0"/>
              <a:t>    </a:t>
            </a:r>
            <a:r>
              <a:rPr lang="en-CA" dirty="0" err="1"/>
              <a:t>int</a:t>
            </a:r>
            <a:r>
              <a:rPr lang="en-CA" dirty="0"/>
              <a:t> </a:t>
            </a:r>
            <a:r>
              <a:rPr lang="en-CA" dirty="0" err="1"/>
              <a:t>num</a:t>
            </a:r>
            <a:r>
              <a:rPr lang="en-CA" dirty="0"/>
              <a:t> = 29;</a:t>
            </a:r>
          </a:p>
          <a:p>
            <a:pPr marL="0" indent="0">
              <a:buNone/>
            </a:pPr>
            <a:r>
              <a:rPr lang="en-CA" dirty="0"/>
              <a:t>    if (</a:t>
            </a:r>
            <a:r>
              <a:rPr lang="en-CA" dirty="0" err="1"/>
              <a:t>isPrime</a:t>
            </a:r>
            <a:r>
              <a:rPr lang="en-CA" dirty="0"/>
              <a:t>(</a:t>
            </a:r>
            <a:r>
              <a:rPr lang="en-CA" dirty="0" err="1"/>
              <a:t>num</a:t>
            </a:r>
            <a:r>
              <a:rPr lang="en-CA" dirty="0"/>
              <a:t>))</a:t>
            </a:r>
          </a:p>
          <a:p>
            <a:pPr marL="0" indent="0">
              <a:buNone/>
            </a:pPr>
            <a:r>
              <a:rPr lang="en-CA" dirty="0"/>
              <a:t>        </a:t>
            </a:r>
            <a:r>
              <a:rPr lang="en-CA" dirty="0" err="1"/>
              <a:t>cout</a:t>
            </a:r>
            <a:r>
              <a:rPr lang="en-CA" dirty="0"/>
              <a:t> &lt;&lt; </a:t>
            </a:r>
            <a:r>
              <a:rPr lang="en-CA" dirty="0" err="1"/>
              <a:t>num</a:t>
            </a:r>
            <a:r>
              <a:rPr lang="en-CA" dirty="0"/>
              <a:t> &lt;&lt; " is a prime number.\n";</a:t>
            </a:r>
          </a:p>
          <a:p>
            <a:pPr marL="0" indent="0">
              <a:buNone/>
            </a:pPr>
            <a:r>
              <a:rPr lang="en-CA" dirty="0"/>
              <a:t>    else</a:t>
            </a:r>
          </a:p>
          <a:p>
            <a:pPr marL="0" indent="0">
              <a:buNone/>
            </a:pPr>
            <a:r>
              <a:rPr lang="en-CA" dirty="0"/>
              <a:t>        </a:t>
            </a:r>
            <a:r>
              <a:rPr lang="en-CA" dirty="0" err="1"/>
              <a:t>cout</a:t>
            </a:r>
            <a:r>
              <a:rPr lang="en-CA" dirty="0"/>
              <a:t> &lt;&lt; </a:t>
            </a:r>
            <a:r>
              <a:rPr lang="en-CA" dirty="0" err="1"/>
              <a:t>num</a:t>
            </a:r>
            <a:r>
              <a:rPr lang="en-CA" dirty="0"/>
              <a:t> &lt;&lt; " is not a prime number.\n";</a:t>
            </a:r>
          </a:p>
          <a:p>
            <a:pPr marL="0" indent="0">
              <a:buNone/>
            </a:pPr>
            <a:r>
              <a:rPr lang="en-CA" dirty="0"/>
              <a:t>    return 0;</a:t>
            </a:r>
          </a:p>
          <a:p>
            <a:pPr marL="0" indent="0">
              <a:buNone/>
            </a:pPr>
            <a:r>
              <a:rPr lang="en-CA" dirty="0"/>
              <a:t>}</a:t>
            </a:r>
          </a:p>
          <a:p>
            <a:pPr marL="0" indent="0">
              <a:buNone/>
            </a:pPr>
            <a:endParaRPr lang="en-CA" dirty="0"/>
          </a:p>
        </p:txBody>
      </p:sp>
    </p:spTree>
    <p:extLst>
      <p:ext uri="{BB962C8B-B14F-4D97-AF65-F5344CB8AC3E}">
        <p14:creationId xmlns:p14="http://schemas.microsoft.com/office/powerpoint/2010/main" val="32306723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Write a function that finds the maximum value in an integer array.</a:t>
            </a:r>
          </a:p>
        </p:txBody>
      </p:sp>
      <p:sp>
        <p:nvSpPr>
          <p:cNvPr id="3" name="Content Placeholder 2"/>
          <p:cNvSpPr>
            <a:spLocks noGrp="1"/>
          </p:cNvSpPr>
          <p:nvPr>
            <p:ph idx="1"/>
          </p:nvPr>
        </p:nvSpPr>
        <p:spPr>
          <a:xfrm>
            <a:off x="332509" y="1825624"/>
            <a:ext cx="11021291" cy="5032375"/>
          </a:xfrm>
        </p:spPr>
        <p:txBody>
          <a:bodyPr>
            <a:normAutofit fontScale="85000" lnSpcReduction="20000"/>
          </a:bodyPr>
          <a:lstStyle/>
          <a:p>
            <a:pPr marL="0" indent="0">
              <a:buNone/>
            </a:pPr>
            <a:r>
              <a:rPr lang="en-CA" dirty="0" err="1" smtClean="0"/>
              <a:t>int</a:t>
            </a:r>
            <a:r>
              <a:rPr lang="en-CA" dirty="0" smtClean="0"/>
              <a:t> </a:t>
            </a:r>
            <a:r>
              <a:rPr lang="en-CA" dirty="0" err="1"/>
              <a:t>findMax</a:t>
            </a:r>
            <a:r>
              <a:rPr lang="en-CA" dirty="0"/>
              <a:t>(</a:t>
            </a:r>
            <a:r>
              <a:rPr lang="en-CA" dirty="0" err="1"/>
              <a:t>int</a:t>
            </a:r>
            <a:r>
              <a:rPr lang="en-CA" dirty="0"/>
              <a:t> </a:t>
            </a:r>
            <a:r>
              <a:rPr lang="en-CA" dirty="0" err="1"/>
              <a:t>arr</a:t>
            </a:r>
            <a:r>
              <a:rPr lang="en-CA" dirty="0"/>
              <a:t>[], </a:t>
            </a:r>
            <a:r>
              <a:rPr lang="en-CA" dirty="0" err="1"/>
              <a:t>int</a:t>
            </a:r>
            <a:r>
              <a:rPr lang="en-CA" dirty="0"/>
              <a:t> size) {</a:t>
            </a:r>
          </a:p>
          <a:p>
            <a:pPr marL="0" indent="0">
              <a:buNone/>
            </a:pPr>
            <a:r>
              <a:rPr lang="en-CA" dirty="0"/>
              <a:t>    </a:t>
            </a:r>
            <a:r>
              <a:rPr lang="en-CA" dirty="0" err="1"/>
              <a:t>int</a:t>
            </a:r>
            <a:r>
              <a:rPr lang="en-CA" dirty="0"/>
              <a:t> </a:t>
            </a:r>
            <a:r>
              <a:rPr lang="en-CA" dirty="0" err="1"/>
              <a:t>maxVal</a:t>
            </a:r>
            <a:r>
              <a:rPr lang="en-CA" dirty="0"/>
              <a:t> = </a:t>
            </a:r>
            <a:r>
              <a:rPr lang="en-CA" dirty="0" err="1"/>
              <a:t>arr</a:t>
            </a:r>
            <a:r>
              <a:rPr lang="en-CA" dirty="0"/>
              <a:t>[0];</a:t>
            </a:r>
          </a:p>
          <a:p>
            <a:pPr marL="0" indent="0">
              <a:buNone/>
            </a:pPr>
            <a:r>
              <a:rPr lang="en-CA" dirty="0"/>
              <a:t>    for (</a:t>
            </a:r>
            <a:r>
              <a:rPr lang="en-CA" dirty="0" err="1"/>
              <a:t>int</a:t>
            </a:r>
            <a:r>
              <a:rPr lang="en-CA" dirty="0"/>
              <a:t> </a:t>
            </a:r>
            <a:r>
              <a:rPr lang="en-CA" dirty="0" err="1"/>
              <a:t>i</a:t>
            </a:r>
            <a:r>
              <a:rPr lang="en-CA" dirty="0"/>
              <a:t> = 1; </a:t>
            </a:r>
            <a:r>
              <a:rPr lang="en-CA" dirty="0" err="1"/>
              <a:t>i</a:t>
            </a:r>
            <a:r>
              <a:rPr lang="en-CA" dirty="0"/>
              <a:t> &lt; size; </a:t>
            </a:r>
            <a:r>
              <a:rPr lang="en-CA" dirty="0" err="1"/>
              <a:t>i</a:t>
            </a:r>
            <a:r>
              <a:rPr lang="en-CA" dirty="0"/>
              <a:t>++)</a:t>
            </a:r>
          </a:p>
          <a:p>
            <a:pPr marL="0" indent="0">
              <a:buNone/>
            </a:pPr>
            <a:r>
              <a:rPr lang="en-CA" dirty="0"/>
              <a:t>        if (</a:t>
            </a:r>
            <a:r>
              <a:rPr lang="en-CA" dirty="0" err="1"/>
              <a:t>arr</a:t>
            </a:r>
            <a:r>
              <a:rPr lang="en-CA" dirty="0"/>
              <a:t>[</a:t>
            </a:r>
            <a:r>
              <a:rPr lang="en-CA" dirty="0" err="1"/>
              <a:t>i</a:t>
            </a:r>
            <a:r>
              <a:rPr lang="en-CA" dirty="0"/>
              <a:t>] &gt; </a:t>
            </a:r>
            <a:r>
              <a:rPr lang="en-CA" dirty="0" err="1"/>
              <a:t>maxVal</a:t>
            </a:r>
            <a:r>
              <a:rPr lang="en-CA" dirty="0"/>
              <a:t>)</a:t>
            </a:r>
          </a:p>
          <a:p>
            <a:pPr marL="0" indent="0">
              <a:buNone/>
            </a:pPr>
            <a:r>
              <a:rPr lang="en-CA" dirty="0"/>
              <a:t>            </a:t>
            </a:r>
            <a:r>
              <a:rPr lang="en-CA" dirty="0" err="1"/>
              <a:t>maxVal</a:t>
            </a:r>
            <a:r>
              <a:rPr lang="en-CA" dirty="0"/>
              <a:t> = </a:t>
            </a:r>
            <a:r>
              <a:rPr lang="en-CA" dirty="0" err="1"/>
              <a:t>arr</a:t>
            </a:r>
            <a:r>
              <a:rPr lang="en-CA" dirty="0"/>
              <a:t>[</a:t>
            </a:r>
            <a:r>
              <a:rPr lang="en-CA" dirty="0" err="1"/>
              <a:t>i</a:t>
            </a:r>
            <a:r>
              <a:rPr lang="en-CA" dirty="0"/>
              <a:t>];</a:t>
            </a:r>
          </a:p>
          <a:p>
            <a:pPr marL="0" indent="0">
              <a:buNone/>
            </a:pPr>
            <a:r>
              <a:rPr lang="en-CA" dirty="0"/>
              <a:t>    return </a:t>
            </a:r>
            <a:r>
              <a:rPr lang="en-CA" dirty="0" err="1"/>
              <a:t>maxVal</a:t>
            </a:r>
            <a:r>
              <a:rPr lang="en-CA" dirty="0"/>
              <a:t>;</a:t>
            </a:r>
          </a:p>
          <a:p>
            <a:pPr marL="0" indent="0">
              <a:buNone/>
            </a:pPr>
            <a:r>
              <a:rPr lang="en-CA" dirty="0"/>
              <a:t>}</a:t>
            </a:r>
          </a:p>
          <a:p>
            <a:pPr marL="0" indent="0">
              <a:buNone/>
            </a:pPr>
            <a:endParaRPr lang="en-CA" dirty="0"/>
          </a:p>
          <a:p>
            <a:pPr marL="0" indent="0">
              <a:buNone/>
            </a:pPr>
            <a:r>
              <a:rPr lang="en-CA" dirty="0" err="1"/>
              <a:t>int</a:t>
            </a:r>
            <a:r>
              <a:rPr lang="en-CA" dirty="0"/>
              <a:t> main() {</a:t>
            </a:r>
          </a:p>
          <a:p>
            <a:pPr marL="0" indent="0">
              <a:buNone/>
            </a:pPr>
            <a:r>
              <a:rPr lang="en-CA" dirty="0"/>
              <a:t>    </a:t>
            </a:r>
            <a:r>
              <a:rPr lang="en-CA" dirty="0" err="1"/>
              <a:t>int</a:t>
            </a:r>
            <a:r>
              <a:rPr lang="en-CA" dirty="0"/>
              <a:t> </a:t>
            </a:r>
            <a:r>
              <a:rPr lang="en-CA" dirty="0" err="1"/>
              <a:t>nums</a:t>
            </a:r>
            <a:r>
              <a:rPr lang="en-CA" dirty="0"/>
              <a:t>[] = {4, 10, 7, 3, 15};</a:t>
            </a:r>
          </a:p>
          <a:p>
            <a:pPr marL="0" indent="0">
              <a:buNone/>
            </a:pPr>
            <a:r>
              <a:rPr lang="en-CA" dirty="0"/>
              <a:t>    </a:t>
            </a:r>
            <a:r>
              <a:rPr lang="en-CA" dirty="0" err="1"/>
              <a:t>cout</a:t>
            </a:r>
            <a:r>
              <a:rPr lang="en-CA" dirty="0"/>
              <a:t> &lt;&lt; "Maximum value: " &lt;&lt; </a:t>
            </a:r>
            <a:r>
              <a:rPr lang="en-CA" dirty="0" err="1"/>
              <a:t>findMax</a:t>
            </a:r>
            <a:r>
              <a:rPr lang="en-CA" dirty="0"/>
              <a:t>(</a:t>
            </a:r>
            <a:r>
              <a:rPr lang="en-CA" dirty="0" err="1"/>
              <a:t>nums</a:t>
            </a:r>
            <a:r>
              <a:rPr lang="en-CA" dirty="0"/>
              <a:t>, 5) &lt;&lt; </a:t>
            </a:r>
            <a:r>
              <a:rPr lang="en-CA" dirty="0" err="1"/>
              <a:t>endl</a:t>
            </a:r>
            <a:r>
              <a:rPr lang="en-CA" dirty="0"/>
              <a:t>;</a:t>
            </a:r>
          </a:p>
          <a:p>
            <a:pPr marL="0" indent="0">
              <a:buNone/>
            </a:pPr>
            <a:r>
              <a:rPr lang="en-CA" dirty="0"/>
              <a:t>    return 0;</a:t>
            </a:r>
          </a:p>
          <a:p>
            <a:pPr marL="0" indent="0">
              <a:buNone/>
            </a:pPr>
            <a:r>
              <a:rPr lang="en-CA" dirty="0"/>
              <a:t>}</a:t>
            </a:r>
          </a:p>
        </p:txBody>
      </p:sp>
    </p:spTree>
    <p:extLst>
      <p:ext uri="{BB962C8B-B14F-4D97-AF65-F5344CB8AC3E}">
        <p14:creationId xmlns:p14="http://schemas.microsoft.com/office/powerpoint/2010/main" val="12579719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Write a function that takes radius as input and returns the area of a circle.</a:t>
            </a:r>
          </a:p>
        </p:txBody>
      </p:sp>
      <p:sp>
        <p:nvSpPr>
          <p:cNvPr id="3" name="Content Placeholder 2"/>
          <p:cNvSpPr>
            <a:spLocks noGrp="1"/>
          </p:cNvSpPr>
          <p:nvPr>
            <p:ph idx="1"/>
          </p:nvPr>
        </p:nvSpPr>
        <p:spPr/>
        <p:txBody>
          <a:bodyPr>
            <a:normAutofit fontScale="77500" lnSpcReduction="20000"/>
          </a:bodyPr>
          <a:lstStyle/>
          <a:p>
            <a:pPr marL="0" indent="0">
              <a:buNone/>
            </a:pPr>
            <a:r>
              <a:rPr lang="en-CA" dirty="0"/>
              <a:t>#include &lt;</a:t>
            </a:r>
            <a:r>
              <a:rPr lang="en-CA" dirty="0" err="1"/>
              <a:t>iostream</a:t>
            </a:r>
            <a:r>
              <a:rPr lang="en-CA" dirty="0"/>
              <a:t>&gt;</a:t>
            </a:r>
          </a:p>
          <a:p>
            <a:pPr marL="0" indent="0">
              <a:buNone/>
            </a:pPr>
            <a:r>
              <a:rPr lang="en-CA" dirty="0"/>
              <a:t>using namespace </a:t>
            </a:r>
            <a:r>
              <a:rPr lang="en-CA" dirty="0" err="1"/>
              <a:t>std</a:t>
            </a:r>
            <a:r>
              <a:rPr lang="en-CA" dirty="0"/>
              <a:t>;</a:t>
            </a:r>
          </a:p>
          <a:p>
            <a:pPr marL="0" indent="0">
              <a:buNone/>
            </a:pPr>
            <a:endParaRPr lang="en-CA" dirty="0"/>
          </a:p>
          <a:p>
            <a:pPr marL="0" indent="0">
              <a:buNone/>
            </a:pPr>
            <a:r>
              <a:rPr lang="en-CA" dirty="0"/>
              <a:t>float </a:t>
            </a:r>
            <a:r>
              <a:rPr lang="en-CA" dirty="0" err="1"/>
              <a:t>areaOfCircle</a:t>
            </a:r>
            <a:r>
              <a:rPr lang="en-CA" dirty="0"/>
              <a:t>(float radius) {</a:t>
            </a:r>
          </a:p>
          <a:p>
            <a:pPr marL="0" indent="0">
              <a:buNone/>
            </a:pPr>
            <a:r>
              <a:rPr lang="en-CA" dirty="0"/>
              <a:t>    return 3.14159 * radius * radius;</a:t>
            </a:r>
          </a:p>
          <a:p>
            <a:pPr marL="0" indent="0">
              <a:buNone/>
            </a:pPr>
            <a:r>
              <a:rPr lang="en-CA" dirty="0"/>
              <a:t>}</a:t>
            </a:r>
          </a:p>
          <a:p>
            <a:pPr marL="0" indent="0">
              <a:buNone/>
            </a:pPr>
            <a:endParaRPr lang="en-CA" dirty="0"/>
          </a:p>
          <a:p>
            <a:pPr marL="0" indent="0">
              <a:buNone/>
            </a:pPr>
            <a:r>
              <a:rPr lang="en-CA" dirty="0" err="1"/>
              <a:t>int</a:t>
            </a:r>
            <a:r>
              <a:rPr lang="en-CA" dirty="0"/>
              <a:t> main() {</a:t>
            </a:r>
          </a:p>
          <a:p>
            <a:pPr marL="0" indent="0">
              <a:buNone/>
            </a:pPr>
            <a:r>
              <a:rPr lang="en-CA" dirty="0"/>
              <a:t>    float r = 2.5;</a:t>
            </a:r>
          </a:p>
          <a:p>
            <a:pPr marL="0" indent="0">
              <a:buNone/>
            </a:pPr>
            <a:r>
              <a:rPr lang="en-CA" dirty="0"/>
              <a:t>    </a:t>
            </a:r>
            <a:r>
              <a:rPr lang="en-CA" dirty="0" err="1"/>
              <a:t>cout</a:t>
            </a:r>
            <a:r>
              <a:rPr lang="en-CA" dirty="0"/>
              <a:t> &lt;&lt; "Area: " &lt;&lt; </a:t>
            </a:r>
            <a:r>
              <a:rPr lang="en-CA" dirty="0" err="1"/>
              <a:t>areaOfCircle</a:t>
            </a:r>
            <a:r>
              <a:rPr lang="en-CA" dirty="0"/>
              <a:t>(r) &lt;&lt; </a:t>
            </a:r>
            <a:r>
              <a:rPr lang="en-CA" dirty="0" err="1"/>
              <a:t>endl</a:t>
            </a:r>
            <a:r>
              <a:rPr lang="en-CA" dirty="0"/>
              <a:t>;</a:t>
            </a:r>
          </a:p>
          <a:p>
            <a:pPr marL="0" indent="0">
              <a:buNone/>
            </a:pPr>
            <a:r>
              <a:rPr lang="en-CA" dirty="0"/>
              <a:t>    return 0;</a:t>
            </a:r>
          </a:p>
          <a:p>
            <a:pPr marL="0" indent="0">
              <a:buNone/>
            </a:pPr>
            <a:r>
              <a:rPr lang="en-CA" dirty="0"/>
              <a:t>}</a:t>
            </a:r>
          </a:p>
          <a:p>
            <a:pPr marL="0" indent="0">
              <a:buNone/>
            </a:pPr>
            <a:endParaRPr lang="en-CA" dirty="0"/>
          </a:p>
        </p:txBody>
      </p:sp>
    </p:spTree>
    <p:extLst>
      <p:ext uri="{BB962C8B-B14F-4D97-AF65-F5344CB8AC3E}">
        <p14:creationId xmlns:p14="http://schemas.microsoft.com/office/powerpoint/2010/main" val="17139142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Passing arguments by Value:</a:t>
            </a:r>
          </a:p>
        </p:txBody>
      </p:sp>
      <p:sp>
        <p:nvSpPr>
          <p:cNvPr id="3" name="Content Placeholder 2"/>
          <p:cNvSpPr>
            <a:spLocks noGrp="1"/>
          </p:cNvSpPr>
          <p:nvPr>
            <p:ph idx="1"/>
          </p:nvPr>
        </p:nvSpPr>
        <p:spPr/>
        <p:txBody>
          <a:bodyPr/>
          <a:lstStyle/>
          <a:p>
            <a:pPr algn="just"/>
            <a:r>
              <a:rPr lang="en-US" dirty="0"/>
              <a:t>In this method the value of actual parameters (appearing in the function call) are copied into the formal parameters(appearing in the function definition),i.e., the function creates its own copy of argument values and operates on them. The  following program illustrates this concept:</a:t>
            </a:r>
          </a:p>
          <a:p>
            <a:endParaRPr lang="en-US" dirty="0"/>
          </a:p>
        </p:txBody>
      </p:sp>
    </p:spTree>
    <p:extLst>
      <p:ext uri="{BB962C8B-B14F-4D97-AF65-F5344CB8AC3E}">
        <p14:creationId xmlns:p14="http://schemas.microsoft.com/office/powerpoint/2010/main" val="8795659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7855" y="365125"/>
            <a:ext cx="11085945" cy="1325563"/>
          </a:xfrm>
        </p:spPr>
        <p:txBody>
          <a:bodyPr>
            <a:normAutofit fontScale="90000"/>
          </a:bodyPr>
          <a:lstStyle/>
          <a:p>
            <a:pPr algn="just"/>
            <a:r>
              <a:rPr lang="en-CA" dirty="0"/>
              <a:t>Write a function </a:t>
            </a:r>
            <a:r>
              <a:rPr lang="en-CA" dirty="0" err="1"/>
              <a:t>int</a:t>
            </a:r>
            <a:r>
              <a:rPr lang="en-CA" dirty="0"/>
              <a:t> </a:t>
            </a:r>
            <a:r>
              <a:rPr lang="en-CA" dirty="0" err="1"/>
              <a:t>findMin</a:t>
            </a:r>
            <a:r>
              <a:rPr lang="en-CA" dirty="0"/>
              <a:t>(</a:t>
            </a:r>
            <a:r>
              <a:rPr lang="en-CA" dirty="0" err="1"/>
              <a:t>int</a:t>
            </a:r>
            <a:r>
              <a:rPr lang="en-CA" dirty="0"/>
              <a:t> </a:t>
            </a:r>
            <a:r>
              <a:rPr lang="en-CA" dirty="0" err="1"/>
              <a:t>arr</a:t>
            </a:r>
            <a:r>
              <a:rPr lang="en-CA" dirty="0"/>
              <a:t>[], </a:t>
            </a:r>
            <a:r>
              <a:rPr lang="en-CA" dirty="0" err="1"/>
              <a:t>int</a:t>
            </a:r>
            <a:r>
              <a:rPr lang="en-CA" dirty="0"/>
              <a:t> size) that returns the smallest element in an integer array.</a:t>
            </a:r>
          </a:p>
        </p:txBody>
      </p:sp>
      <p:sp>
        <p:nvSpPr>
          <p:cNvPr id="3" name="Content Placeholder 2"/>
          <p:cNvSpPr>
            <a:spLocks noGrp="1"/>
          </p:cNvSpPr>
          <p:nvPr>
            <p:ph idx="1"/>
          </p:nvPr>
        </p:nvSpPr>
        <p:spPr>
          <a:xfrm>
            <a:off x="387927" y="1690688"/>
            <a:ext cx="11804073" cy="4931785"/>
          </a:xfrm>
        </p:spPr>
        <p:txBody>
          <a:bodyPr>
            <a:noAutofit/>
          </a:bodyPr>
          <a:lstStyle/>
          <a:p>
            <a:pPr marL="0" indent="0">
              <a:buNone/>
            </a:pPr>
            <a:r>
              <a:rPr lang="en-CA" sz="1600" dirty="0" err="1" smtClean="0"/>
              <a:t>int</a:t>
            </a:r>
            <a:r>
              <a:rPr lang="en-CA" sz="1600" dirty="0" smtClean="0"/>
              <a:t> </a:t>
            </a:r>
            <a:r>
              <a:rPr lang="en-CA" sz="1600" dirty="0" err="1"/>
              <a:t>findMin</a:t>
            </a:r>
            <a:r>
              <a:rPr lang="en-CA" sz="1600" dirty="0"/>
              <a:t>(</a:t>
            </a:r>
            <a:r>
              <a:rPr lang="en-CA" sz="1600" dirty="0" err="1"/>
              <a:t>int</a:t>
            </a:r>
            <a:r>
              <a:rPr lang="en-CA" sz="1600" dirty="0"/>
              <a:t> </a:t>
            </a:r>
            <a:r>
              <a:rPr lang="en-CA" sz="1600" dirty="0" err="1"/>
              <a:t>arr</a:t>
            </a:r>
            <a:r>
              <a:rPr lang="en-CA" sz="1600" dirty="0"/>
              <a:t>[], </a:t>
            </a:r>
            <a:r>
              <a:rPr lang="en-CA" sz="1600" dirty="0" err="1"/>
              <a:t>int</a:t>
            </a:r>
            <a:r>
              <a:rPr lang="en-CA" sz="1600" dirty="0"/>
              <a:t> size) {</a:t>
            </a:r>
          </a:p>
          <a:p>
            <a:pPr marL="0" indent="0">
              <a:buNone/>
            </a:pPr>
            <a:r>
              <a:rPr lang="en-CA" sz="1600" dirty="0"/>
              <a:t>    if (size &lt;= 0) {</a:t>
            </a:r>
          </a:p>
          <a:p>
            <a:pPr marL="0" indent="0">
              <a:buNone/>
            </a:pPr>
            <a:r>
              <a:rPr lang="en-CA" sz="1600" dirty="0"/>
              <a:t>        </a:t>
            </a:r>
            <a:r>
              <a:rPr lang="en-CA" sz="1600" dirty="0" err="1"/>
              <a:t>cout</a:t>
            </a:r>
            <a:r>
              <a:rPr lang="en-CA" sz="1600" dirty="0"/>
              <a:t> &lt;&lt; "Array is empty." &lt;&lt; </a:t>
            </a:r>
            <a:r>
              <a:rPr lang="en-CA" sz="1600" dirty="0" err="1"/>
              <a:t>endl</a:t>
            </a:r>
            <a:r>
              <a:rPr lang="en-CA" sz="1600" dirty="0"/>
              <a:t>;</a:t>
            </a:r>
          </a:p>
          <a:p>
            <a:pPr marL="0" indent="0">
              <a:buNone/>
            </a:pPr>
            <a:r>
              <a:rPr lang="en-CA" sz="1600" dirty="0"/>
              <a:t>        return -1; // Return a sentinel value or throw an exception if desired</a:t>
            </a:r>
          </a:p>
          <a:p>
            <a:pPr marL="0" indent="0">
              <a:buNone/>
            </a:pPr>
            <a:r>
              <a:rPr lang="en-CA" sz="1600" dirty="0"/>
              <a:t>    </a:t>
            </a:r>
            <a:r>
              <a:rPr lang="en-CA" sz="1600" dirty="0" smtClean="0"/>
              <a:t>}</a:t>
            </a:r>
            <a:endParaRPr lang="en-CA" sz="1600" dirty="0"/>
          </a:p>
          <a:p>
            <a:pPr marL="0" indent="0">
              <a:buNone/>
            </a:pPr>
            <a:r>
              <a:rPr lang="en-CA" sz="1600" dirty="0"/>
              <a:t>    </a:t>
            </a:r>
            <a:r>
              <a:rPr lang="en-CA" sz="1600" dirty="0" err="1"/>
              <a:t>int</a:t>
            </a:r>
            <a:r>
              <a:rPr lang="en-CA" sz="1600" dirty="0"/>
              <a:t> min = </a:t>
            </a:r>
            <a:r>
              <a:rPr lang="en-CA" sz="1600" dirty="0" err="1"/>
              <a:t>arr</a:t>
            </a:r>
            <a:r>
              <a:rPr lang="en-CA" sz="1600" dirty="0"/>
              <a:t>[0];</a:t>
            </a:r>
          </a:p>
          <a:p>
            <a:pPr marL="0" indent="0">
              <a:buNone/>
            </a:pPr>
            <a:r>
              <a:rPr lang="en-CA" sz="1600" dirty="0"/>
              <a:t>    for (</a:t>
            </a:r>
            <a:r>
              <a:rPr lang="en-CA" sz="1600" dirty="0" err="1"/>
              <a:t>int</a:t>
            </a:r>
            <a:r>
              <a:rPr lang="en-CA" sz="1600" dirty="0"/>
              <a:t> </a:t>
            </a:r>
            <a:r>
              <a:rPr lang="en-CA" sz="1600" dirty="0" err="1"/>
              <a:t>i</a:t>
            </a:r>
            <a:r>
              <a:rPr lang="en-CA" sz="1600" dirty="0"/>
              <a:t> = 1; </a:t>
            </a:r>
            <a:r>
              <a:rPr lang="en-CA" sz="1600" dirty="0" err="1"/>
              <a:t>i</a:t>
            </a:r>
            <a:r>
              <a:rPr lang="en-CA" sz="1600" dirty="0"/>
              <a:t> &lt; size; ++</a:t>
            </a:r>
            <a:r>
              <a:rPr lang="en-CA" sz="1600" dirty="0" err="1"/>
              <a:t>i</a:t>
            </a:r>
            <a:r>
              <a:rPr lang="en-CA" sz="1600" dirty="0"/>
              <a:t>) {</a:t>
            </a:r>
          </a:p>
          <a:p>
            <a:pPr marL="0" indent="0">
              <a:buNone/>
            </a:pPr>
            <a:r>
              <a:rPr lang="en-CA" sz="1600" dirty="0"/>
              <a:t>        if (</a:t>
            </a:r>
            <a:r>
              <a:rPr lang="en-CA" sz="1600" dirty="0" err="1"/>
              <a:t>arr</a:t>
            </a:r>
            <a:r>
              <a:rPr lang="en-CA" sz="1600" dirty="0"/>
              <a:t>[</a:t>
            </a:r>
            <a:r>
              <a:rPr lang="en-CA" sz="1600" dirty="0" err="1"/>
              <a:t>i</a:t>
            </a:r>
            <a:r>
              <a:rPr lang="en-CA" sz="1600" dirty="0"/>
              <a:t>] &lt; min) {</a:t>
            </a:r>
          </a:p>
          <a:p>
            <a:pPr marL="0" indent="0">
              <a:buNone/>
            </a:pPr>
            <a:r>
              <a:rPr lang="en-CA" sz="1600" dirty="0"/>
              <a:t>            min = </a:t>
            </a:r>
            <a:r>
              <a:rPr lang="en-CA" sz="1600" dirty="0" err="1"/>
              <a:t>arr</a:t>
            </a:r>
            <a:r>
              <a:rPr lang="en-CA" sz="1600" dirty="0"/>
              <a:t>[</a:t>
            </a:r>
            <a:r>
              <a:rPr lang="en-CA" sz="1600" dirty="0" err="1"/>
              <a:t>i</a:t>
            </a:r>
            <a:r>
              <a:rPr lang="en-CA" sz="1600" dirty="0"/>
              <a:t>];</a:t>
            </a:r>
          </a:p>
          <a:p>
            <a:pPr marL="0" indent="0">
              <a:buNone/>
            </a:pPr>
            <a:r>
              <a:rPr lang="en-CA" sz="1600" dirty="0"/>
              <a:t>        </a:t>
            </a:r>
            <a:r>
              <a:rPr lang="en-CA" sz="1600" dirty="0" smtClean="0"/>
              <a:t>} </a:t>
            </a:r>
          </a:p>
          <a:p>
            <a:pPr marL="0" indent="0">
              <a:buNone/>
            </a:pPr>
            <a:r>
              <a:rPr lang="en-CA" sz="1600" dirty="0" smtClean="0"/>
              <a:t>}</a:t>
            </a:r>
            <a:endParaRPr lang="en-CA" sz="1600" dirty="0"/>
          </a:p>
          <a:p>
            <a:pPr marL="0" indent="0">
              <a:buNone/>
            </a:pPr>
            <a:r>
              <a:rPr lang="en-CA" sz="1600" dirty="0"/>
              <a:t>    return min;</a:t>
            </a:r>
          </a:p>
          <a:p>
            <a:pPr marL="0" indent="0">
              <a:buNone/>
            </a:pPr>
            <a:r>
              <a:rPr lang="en-CA" sz="1600" dirty="0"/>
              <a:t>}</a:t>
            </a:r>
          </a:p>
          <a:p>
            <a:pPr marL="0" indent="0">
              <a:buNone/>
            </a:pPr>
            <a:r>
              <a:rPr lang="en-CA" sz="1600" dirty="0" smtClean="0"/>
              <a:t>}</a:t>
            </a:r>
            <a:endParaRPr lang="en-CA" sz="1600" dirty="0"/>
          </a:p>
        </p:txBody>
      </p:sp>
    </p:spTree>
    <p:extLst>
      <p:ext uri="{BB962C8B-B14F-4D97-AF65-F5344CB8AC3E}">
        <p14:creationId xmlns:p14="http://schemas.microsoft.com/office/powerpoint/2010/main" val="33250441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pPr marL="0" indent="0">
              <a:buNone/>
            </a:pPr>
            <a:r>
              <a:rPr lang="en-CA" dirty="0" err="1"/>
              <a:t>int</a:t>
            </a:r>
            <a:r>
              <a:rPr lang="en-CA" dirty="0"/>
              <a:t> main() {</a:t>
            </a:r>
          </a:p>
          <a:p>
            <a:pPr marL="0" indent="0">
              <a:buNone/>
            </a:pPr>
            <a:r>
              <a:rPr lang="en-CA" dirty="0"/>
              <a:t>    </a:t>
            </a:r>
            <a:r>
              <a:rPr lang="en-CA" dirty="0" err="1"/>
              <a:t>int</a:t>
            </a:r>
            <a:r>
              <a:rPr lang="en-CA" dirty="0"/>
              <a:t> data[] = {10, 5, 3, 8, 15, 2};</a:t>
            </a:r>
          </a:p>
          <a:p>
            <a:pPr marL="0" indent="0">
              <a:buNone/>
            </a:pPr>
            <a:r>
              <a:rPr lang="en-CA" dirty="0"/>
              <a:t>    </a:t>
            </a:r>
            <a:r>
              <a:rPr lang="en-CA" dirty="0" err="1"/>
              <a:t>int</a:t>
            </a:r>
            <a:r>
              <a:rPr lang="en-CA" dirty="0"/>
              <a:t> size = </a:t>
            </a:r>
            <a:r>
              <a:rPr lang="en-CA" dirty="0" err="1"/>
              <a:t>sizeof</a:t>
            </a:r>
            <a:r>
              <a:rPr lang="en-CA" dirty="0"/>
              <a:t>(data) / </a:t>
            </a:r>
            <a:r>
              <a:rPr lang="en-CA" dirty="0" err="1"/>
              <a:t>sizeof</a:t>
            </a:r>
            <a:r>
              <a:rPr lang="en-CA" dirty="0"/>
              <a:t>(data[0]);</a:t>
            </a:r>
          </a:p>
          <a:p>
            <a:pPr marL="0" indent="0">
              <a:buNone/>
            </a:pPr>
            <a:endParaRPr lang="en-CA" dirty="0"/>
          </a:p>
          <a:p>
            <a:pPr marL="0" indent="0">
              <a:buNone/>
            </a:pPr>
            <a:r>
              <a:rPr lang="en-CA" dirty="0"/>
              <a:t>    </a:t>
            </a:r>
            <a:r>
              <a:rPr lang="en-CA" dirty="0" err="1"/>
              <a:t>int</a:t>
            </a:r>
            <a:r>
              <a:rPr lang="en-CA" dirty="0"/>
              <a:t> minimum = </a:t>
            </a:r>
            <a:r>
              <a:rPr lang="en-CA" dirty="0" err="1"/>
              <a:t>findMin</a:t>
            </a:r>
            <a:r>
              <a:rPr lang="en-CA" dirty="0"/>
              <a:t>(data, size);</a:t>
            </a:r>
          </a:p>
          <a:p>
            <a:pPr marL="0" indent="0">
              <a:buNone/>
            </a:pPr>
            <a:r>
              <a:rPr lang="en-CA" dirty="0"/>
              <a:t>    </a:t>
            </a:r>
            <a:r>
              <a:rPr lang="en-CA" dirty="0" err="1"/>
              <a:t>cout</a:t>
            </a:r>
            <a:r>
              <a:rPr lang="en-CA" dirty="0"/>
              <a:t> &lt;&lt; "The smallest element is: " &lt;&lt; minimum &lt;&lt; </a:t>
            </a:r>
            <a:r>
              <a:rPr lang="en-CA" dirty="0" err="1"/>
              <a:t>endl</a:t>
            </a:r>
            <a:r>
              <a:rPr lang="en-CA" dirty="0"/>
              <a:t>;</a:t>
            </a:r>
          </a:p>
          <a:p>
            <a:pPr marL="0" indent="0">
              <a:buNone/>
            </a:pPr>
            <a:r>
              <a:rPr lang="en-CA" dirty="0"/>
              <a:t>    return 0;</a:t>
            </a:r>
          </a:p>
          <a:p>
            <a:pPr marL="0" indent="0">
              <a:buNone/>
            </a:pPr>
            <a:endParaRPr lang="en-CA" dirty="0"/>
          </a:p>
        </p:txBody>
      </p:sp>
    </p:spTree>
    <p:extLst>
      <p:ext uri="{BB962C8B-B14F-4D97-AF65-F5344CB8AC3E}">
        <p14:creationId xmlns:p14="http://schemas.microsoft.com/office/powerpoint/2010/main" val="28424316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pPr marL="514350" indent="-514350">
              <a:buFont typeface="+mj-lt"/>
              <a:buAutoNum type="arabicPeriod"/>
            </a:pPr>
            <a:r>
              <a:rPr lang="en-CA" dirty="0"/>
              <a:t>Write a function that returns the number of digits in a positive integer</a:t>
            </a:r>
            <a:r>
              <a:rPr lang="en-CA" dirty="0" smtClean="0"/>
              <a:t>.</a:t>
            </a:r>
          </a:p>
          <a:p>
            <a:pPr marL="514350" indent="-514350">
              <a:buFont typeface="+mj-lt"/>
              <a:buAutoNum type="arabicPeriod"/>
            </a:pPr>
            <a:r>
              <a:rPr lang="en-CA" dirty="0"/>
              <a:t>Write a function that returns the greatest common divisor (GCD) of two integers using Euclidean algorithm</a:t>
            </a:r>
            <a:r>
              <a:rPr lang="en-CA" dirty="0" smtClean="0"/>
              <a:t>.</a:t>
            </a:r>
          </a:p>
          <a:p>
            <a:pPr marL="514350" indent="-514350">
              <a:buFont typeface="+mj-lt"/>
              <a:buAutoNum type="arabicPeriod"/>
            </a:pPr>
            <a:r>
              <a:rPr lang="en-CA" dirty="0"/>
              <a:t>Write a </a:t>
            </a:r>
            <a:r>
              <a:rPr lang="en-CA" dirty="0" smtClean="0"/>
              <a:t>function </a:t>
            </a:r>
            <a:r>
              <a:rPr lang="en-CA" dirty="0"/>
              <a:t>to check if a given string is a palindrome</a:t>
            </a:r>
            <a:r>
              <a:rPr lang="en-CA" dirty="0" smtClean="0"/>
              <a:t>.</a:t>
            </a:r>
          </a:p>
          <a:p>
            <a:pPr marL="514350" indent="-514350">
              <a:buFont typeface="+mj-lt"/>
              <a:buAutoNum type="arabicPeriod"/>
            </a:pPr>
            <a:r>
              <a:rPr lang="en-CA" dirty="0"/>
              <a:t>Write a function that returns </a:t>
            </a:r>
            <a:r>
              <a:rPr lang="en-CA"/>
              <a:t>the </a:t>
            </a:r>
            <a:r>
              <a:rPr lang="en-CA" smtClean="0"/>
              <a:t>least</a:t>
            </a:r>
            <a:r>
              <a:rPr lang="en-CA" smtClean="0"/>
              <a:t> common multiple </a:t>
            </a:r>
            <a:r>
              <a:rPr lang="en-CA" dirty="0" smtClean="0"/>
              <a:t>(LCM) </a:t>
            </a:r>
            <a:r>
              <a:rPr lang="en-CA" dirty="0"/>
              <a:t>of two </a:t>
            </a:r>
            <a:r>
              <a:rPr lang="en-CA" dirty="0" smtClean="0"/>
              <a:t>integers. Use the following formula </a:t>
            </a:r>
          </a:p>
          <a:p>
            <a:pPr marL="0" indent="0" algn="ctr">
              <a:buNone/>
            </a:pPr>
            <a:r>
              <a:rPr lang="en-CA" b="1" dirty="0"/>
              <a:t>LCM(</a:t>
            </a:r>
            <a:r>
              <a:rPr lang="en-CA" b="1" dirty="0" err="1"/>
              <a:t>a,b</a:t>
            </a:r>
            <a:r>
              <a:rPr lang="en-CA" b="1" dirty="0" smtClean="0"/>
              <a:t>)=</a:t>
            </a:r>
            <a:r>
              <a:rPr lang="en-CA" b="1" dirty="0" err="1" smtClean="0"/>
              <a:t>axb</a:t>
            </a:r>
            <a:r>
              <a:rPr lang="en-CA" b="1" dirty="0" smtClean="0"/>
              <a:t>/GCD(</a:t>
            </a:r>
            <a:r>
              <a:rPr lang="en-CA" b="1" dirty="0" err="1" smtClean="0"/>
              <a:t>a,b</a:t>
            </a:r>
            <a:r>
              <a:rPr lang="en-CA" b="1" dirty="0" smtClean="0"/>
              <a:t>)</a:t>
            </a:r>
            <a:endParaRPr lang="en-CA" b="1" dirty="0"/>
          </a:p>
          <a:p>
            <a:pPr marL="0" indent="0">
              <a:buNone/>
            </a:pPr>
            <a:endParaRPr lang="en-CA" dirty="0"/>
          </a:p>
        </p:txBody>
      </p:sp>
    </p:spTree>
    <p:extLst>
      <p:ext uri="{BB962C8B-B14F-4D97-AF65-F5344CB8AC3E}">
        <p14:creationId xmlns:p14="http://schemas.microsoft.com/office/powerpoint/2010/main" val="39443762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9527" y="221673"/>
            <a:ext cx="10864273" cy="5955290"/>
          </a:xfrm>
        </p:spPr>
        <p:txBody>
          <a:bodyPr>
            <a:normAutofit fontScale="70000" lnSpcReduction="20000"/>
          </a:bodyPr>
          <a:lstStyle/>
          <a:p>
            <a:pPr marL="0" indent="0">
              <a:buNone/>
            </a:pPr>
            <a:r>
              <a:rPr lang="en-CA" dirty="0"/>
              <a:t>#include &lt;</a:t>
            </a:r>
            <a:r>
              <a:rPr lang="en-CA" dirty="0" err="1"/>
              <a:t>iostream</a:t>
            </a:r>
            <a:r>
              <a:rPr lang="en-CA" dirty="0"/>
              <a:t>&gt;</a:t>
            </a:r>
          </a:p>
          <a:p>
            <a:pPr marL="0" indent="0">
              <a:buNone/>
            </a:pPr>
            <a:r>
              <a:rPr lang="en-CA" dirty="0"/>
              <a:t>using namespace </a:t>
            </a:r>
            <a:r>
              <a:rPr lang="en-CA" dirty="0" err="1"/>
              <a:t>std</a:t>
            </a:r>
            <a:r>
              <a:rPr lang="en-CA" dirty="0"/>
              <a:t>;</a:t>
            </a:r>
          </a:p>
          <a:p>
            <a:pPr marL="0" indent="0">
              <a:buNone/>
            </a:pPr>
            <a:endParaRPr lang="en-CA" dirty="0"/>
          </a:p>
          <a:p>
            <a:pPr marL="0" indent="0">
              <a:buNone/>
            </a:pPr>
            <a:r>
              <a:rPr lang="en-CA" dirty="0" err="1"/>
              <a:t>int</a:t>
            </a:r>
            <a:r>
              <a:rPr lang="en-CA" dirty="0"/>
              <a:t> </a:t>
            </a:r>
            <a:r>
              <a:rPr lang="en-CA" dirty="0" err="1"/>
              <a:t>gcd</a:t>
            </a:r>
            <a:r>
              <a:rPr lang="en-CA" dirty="0"/>
              <a:t>(</a:t>
            </a:r>
            <a:r>
              <a:rPr lang="en-CA" dirty="0" err="1"/>
              <a:t>int</a:t>
            </a:r>
            <a:r>
              <a:rPr lang="en-CA" dirty="0"/>
              <a:t> a, </a:t>
            </a:r>
            <a:r>
              <a:rPr lang="en-CA" dirty="0" err="1"/>
              <a:t>int</a:t>
            </a:r>
            <a:r>
              <a:rPr lang="en-CA" dirty="0"/>
              <a:t> b) {</a:t>
            </a:r>
          </a:p>
          <a:p>
            <a:pPr marL="0" indent="0">
              <a:buNone/>
            </a:pPr>
            <a:r>
              <a:rPr lang="en-CA" dirty="0"/>
              <a:t>    while (b != 0) {</a:t>
            </a:r>
          </a:p>
          <a:p>
            <a:pPr marL="0" indent="0">
              <a:buNone/>
            </a:pPr>
            <a:r>
              <a:rPr lang="en-CA" dirty="0"/>
              <a:t>        </a:t>
            </a:r>
            <a:r>
              <a:rPr lang="en-CA" dirty="0" err="1"/>
              <a:t>int</a:t>
            </a:r>
            <a:r>
              <a:rPr lang="en-CA" dirty="0"/>
              <a:t> temp = b;</a:t>
            </a:r>
          </a:p>
          <a:p>
            <a:pPr marL="0" indent="0">
              <a:buNone/>
            </a:pPr>
            <a:r>
              <a:rPr lang="en-CA" dirty="0"/>
              <a:t>        b = a % b;</a:t>
            </a:r>
          </a:p>
          <a:p>
            <a:pPr marL="0" indent="0">
              <a:buNone/>
            </a:pPr>
            <a:r>
              <a:rPr lang="en-CA" dirty="0"/>
              <a:t>        a = temp;</a:t>
            </a:r>
          </a:p>
          <a:p>
            <a:pPr marL="0" indent="0">
              <a:buNone/>
            </a:pPr>
            <a:r>
              <a:rPr lang="en-CA" dirty="0"/>
              <a:t>    }</a:t>
            </a:r>
          </a:p>
          <a:p>
            <a:pPr marL="0" indent="0">
              <a:buNone/>
            </a:pPr>
            <a:r>
              <a:rPr lang="en-CA" dirty="0"/>
              <a:t>    return a;</a:t>
            </a:r>
          </a:p>
          <a:p>
            <a:pPr marL="0" indent="0">
              <a:buNone/>
            </a:pPr>
            <a:r>
              <a:rPr lang="en-CA" dirty="0"/>
              <a:t>}</a:t>
            </a:r>
          </a:p>
          <a:p>
            <a:pPr marL="0" indent="0">
              <a:buNone/>
            </a:pPr>
            <a:endParaRPr lang="en-CA" dirty="0"/>
          </a:p>
          <a:p>
            <a:pPr marL="0" indent="0">
              <a:buNone/>
            </a:pPr>
            <a:r>
              <a:rPr lang="en-CA" dirty="0" err="1"/>
              <a:t>int</a:t>
            </a:r>
            <a:r>
              <a:rPr lang="en-CA" dirty="0"/>
              <a:t> main() {</a:t>
            </a:r>
          </a:p>
          <a:p>
            <a:pPr marL="0" indent="0">
              <a:buNone/>
            </a:pPr>
            <a:r>
              <a:rPr lang="en-CA" dirty="0"/>
              <a:t>    </a:t>
            </a:r>
            <a:r>
              <a:rPr lang="en-CA" dirty="0" err="1"/>
              <a:t>int</a:t>
            </a:r>
            <a:r>
              <a:rPr lang="en-CA" dirty="0"/>
              <a:t> x = 48, y = 18;</a:t>
            </a:r>
          </a:p>
          <a:p>
            <a:pPr marL="0" indent="0">
              <a:buNone/>
            </a:pPr>
            <a:r>
              <a:rPr lang="en-CA" dirty="0"/>
              <a:t>    </a:t>
            </a:r>
            <a:r>
              <a:rPr lang="en-CA" dirty="0" err="1"/>
              <a:t>cout</a:t>
            </a:r>
            <a:r>
              <a:rPr lang="en-CA" dirty="0"/>
              <a:t> &lt;&lt; "GCD: " &lt;&lt; </a:t>
            </a:r>
            <a:r>
              <a:rPr lang="en-CA" dirty="0" err="1"/>
              <a:t>gcd</a:t>
            </a:r>
            <a:r>
              <a:rPr lang="en-CA" dirty="0"/>
              <a:t>(x, y) &lt;&lt; </a:t>
            </a:r>
            <a:r>
              <a:rPr lang="en-CA" dirty="0" err="1"/>
              <a:t>endl</a:t>
            </a:r>
            <a:r>
              <a:rPr lang="en-CA" dirty="0"/>
              <a:t>;</a:t>
            </a:r>
          </a:p>
          <a:p>
            <a:pPr marL="0" indent="0">
              <a:buNone/>
            </a:pPr>
            <a:r>
              <a:rPr lang="en-CA" dirty="0"/>
              <a:t>    return 0;</a:t>
            </a:r>
          </a:p>
          <a:p>
            <a:pPr marL="0" indent="0">
              <a:buNone/>
            </a:pPr>
            <a:r>
              <a:rPr lang="en-CA" dirty="0"/>
              <a:t>}</a:t>
            </a:r>
          </a:p>
        </p:txBody>
      </p:sp>
    </p:spTree>
    <p:extLst>
      <p:ext uri="{BB962C8B-B14F-4D97-AF65-F5344CB8AC3E}">
        <p14:creationId xmlns:p14="http://schemas.microsoft.com/office/powerpoint/2010/main" val="46323769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Recursive Functions in C++</a:t>
            </a:r>
            <a:endParaRPr lang="en-CA"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CA" dirty="0"/>
              <a:t>In C++, </a:t>
            </a:r>
            <a:r>
              <a:rPr lang="en-CA" b="1" dirty="0"/>
              <a:t>recursion </a:t>
            </a:r>
            <a:r>
              <a:rPr lang="en-CA" dirty="0"/>
              <a:t>is a technique in which a function calls itself repeatedly until a given condition is satisfied. It is used for solving a problem by breaking it down into smaller, simpler sub-problems. Then finding the solution of it and combining this solution to find the global solution</a:t>
            </a:r>
            <a:r>
              <a:rPr lang="en-CA" dirty="0" smtClean="0"/>
              <a:t>.</a:t>
            </a:r>
          </a:p>
          <a:p>
            <a:pPr marL="0" indent="0" algn="just" fontAlgn="base">
              <a:buNone/>
            </a:pPr>
            <a:r>
              <a:rPr lang="en-CA" dirty="0"/>
              <a:t>A function that calls itself is called a </a:t>
            </a:r>
            <a:r>
              <a:rPr lang="en-CA" b="1" dirty="0"/>
              <a:t>recursive function</a:t>
            </a:r>
            <a:r>
              <a:rPr lang="en-CA" dirty="0"/>
              <a:t>. When a recursive function is called, it executes a set of instructions and then calls itself to execute the same set of instructions with a smaller input. A recursive function should contain,</a:t>
            </a:r>
          </a:p>
          <a:p>
            <a:pPr algn="just" fontAlgn="base"/>
            <a:r>
              <a:rPr lang="en-CA" b="1" dirty="0"/>
              <a:t>Recursive Case</a:t>
            </a:r>
            <a:r>
              <a:rPr lang="en-CA" dirty="0"/>
              <a:t>: Recursive case is the way in which the recursive call is present in the function.</a:t>
            </a:r>
          </a:p>
          <a:p>
            <a:pPr algn="just" fontAlgn="base"/>
            <a:r>
              <a:rPr lang="en-CA" b="1" dirty="0"/>
              <a:t>Base Condition:</a:t>
            </a:r>
            <a:r>
              <a:rPr lang="en-CA" dirty="0"/>
              <a:t> The base condition is the condition that is used to terminate the recursion.</a:t>
            </a:r>
          </a:p>
          <a:p>
            <a:pPr marL="0" indent="0" algn="just">
              <a:buNone/>
            </a:pPr>
            <a:endParaRPr lang="en-CA" dirty="0" smtClean="0"/>
          </a:p>
          <a:p>
            <a:pPr marL="0" indent="0" algn="just">
              <a:buNone/>
            </a:pPr>
            <a:endParaRPr lang="en-CA" dirty="0"/>
          </a:p>
        </p:txBody>
      </p:sp>
    </p:spTree>
    <p:extLst>
      <p:ext uri="{BB962C8B-B14F-4D97-AF65-F5344CB8AC3E}">
        <p14:creationId xmlns:p14="http://schemas.microsoft.com/office/powerpoint/2010/main" val="16672437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Example 1-Printing Hello 5 Times  </a:t>
            </a:r>
            <a:endParaRPr lang="en-CA" dirty="0"/>
          </a:p>
        </p:txBody>
      </p:sp>
      <p:sp>
        <p:nvSpPr>
          <p:cNvPr id="3" name="Content Placeholder 2"/>
          <p:cNvSpPr>
            <a:spLocks noGrp="1"/>
          </p:cNvSpPr>
          <p:nvPr>
            <p:ph idx="1"/>
          </p:nvPr>
        </p:nvSpPr>
        <p:spPr/>
        <p:txBody>
          <a:bodyPr>
            <a:normAutofit fontScale="62500" lnSpcReduction="20000"/>
          </a:bodyPr>
          <a:lstStyle/>
          <a:p>
            <a:pPr marL="0" indent="0">
              <a:buNone/>
            </a:pPr>
            <a:r>
              <a:rPr lang="en-CA" dirty="0"/>
              <a:t>#include &lt;</a:t>
            </a:r>
            <a:r>
              <a:rPr lang="en-CA" dirty="0" err="1"/>
              <a:t>iostream</a:t>
            </a:r>
            <a:r>
              <a:rPr lang="en-CA" dirty="0"/>
              <a:t>&gt;</a:t>
            </a:r>
          </a:p>
          <a:p>
            <a:pPr marL="0" indent="0">
              <a:buNone/>
            </a:pPr>
            <a:r>
              <a:rPr lang="en-CA" dirty="0"/>
              <a:t>using namespace </a:t>
            </a:r>
            <a:r>
              <a:rPr lang="en-CA" dirty="0" err="1"/>
              <a:t>std</a:t>
            </a:r>
            <a:r>
              <a:rPr lang="en-CA" dirty="0"/>
              <a:t>;</a:t>
            </a:r>
          </a:p>
          <a:p>
            <a:pPr marL="0" indent="0">
              <a:buNone/>
            </a:pPr>
            <a:endParaRPr lang="en-CA" dirty="0"/>
          </a:p>
          <a:p>
            <a:pPr marL="0" indent="0">
              <a:buNone/>
            </a:pPr>
            <a:r>
              <a:rPr lang="en-CA" dirty="0"/>
              <a:t>void </a:t>
            </a:r>
            <a:r>
              <a:rPr lang="en-CA" dirty="0" err="1"/>
              <a:t>printHello</a:t>
            </a:r>
            <a:r>
              <a:rPr lang="en-CA" dirty="0"/>
              <a:t>(</a:t>
            </a:r>
            <a:r>
              <a:rPr lang="en-CA" dirty="0" err="1"/>
              <a:t>int</a:t>
            </a:r>
            <a:r>
              <a:rPr lang="en-CA" dirty="0"/>
              <a:t> n) {</a:t>
            </a:r>
          </a:p>
          <a:p>
            <a:pPr marL="0" indent="0">
              <a:buNone/>
            </a:pPr>
            <a:r>
              <a:rPr lang="en-CA" dirty="0"/>
              <a:t>    if (n == 0) return;</a:t>
            </a:r>
          </a:p>
          <a:p>
            <a:pPr marL="0" indent="0">
              <a:buNone/>
            </a:pPr>
            <a:r>
              <a:rPr lang="en-CA" dirty="0"/>
              <a:t>    </a:t>
            </a:r>
            <a:r>
              <a:rPr lang="en-CA" dirty="0" err="1"/>
              <a:t>cout</a:t>
            </a:r>
            <a:r>
              <a:rPr lang="en-CA" dirty="0"/>
              <a:t> &lt;&lt; "Hello" &lt;&lt; </a:t>
            </a:r>
            <a:r>
              <a:rPr lang="en-CA" dirty="0" err="1"/>
              <a:t>endl</a:t>
            </a:r>
            <a:r>
              <a:rPr lang="en-CA" dirty="0"/>
              <a:t>;</a:t>
            </a:r>
          </a:p>
          <a:p>
            <a:pPr marL="0" indent="0">
              <a:buNone/>
            </a:pPr>
            <a:r>
              <a:rPr lang="en-CA" dirty="0"/>
              <a:t>    </a:t>
            </a:r>
            <a:r>
              <a:rPr lang="en-CA" dirty="0" err="1"/>
              <a:t>printHello</a:t>
            </a:r>
            <a:r>
              <a:rPr lang="en-CA" dirty="0"/>
              <a:t>(n - 1);</a:t>
            </a:r>
          </a:p>
          <a:p>
            <a:pPr marL="0" indent="0">
              <a:buNone/>
            </a:pPr>
            <a:r>
              <a:rPr lang="en-CA" dirty="0"/>
              <a:t>}</a:t>
            </a:r>
          </a:p>
          <a:p>
            <a:pPr marL="0" indent="0">
              <a:buNone/>
            </a:pPr>
            <a:endParaRPr lang="en-CA" dirty="0"/>
          </a:p>
          <a:p>
            <a:pPr marL="0" indent="0">
              <a:buNone/>
            </a:pPr>
            <a:r>
              <a:rPr lang="en-CA" dirty="0" err="1"/>
              <a:t>int</a:t>
            </a:r>
            <a:r>
              <a:rPr lang="en-CA" dirty="0"/>
              <a:t> main() {</a:t>
            </a:r>
          </a:p>
          <a:p>
            <a:pPr marL="0" indent="0">
              <a:buNone/>
            </a:pPr>
            <a:r>
              <a:rPr lang="en-CA" dirty="0"/>
              <a:t>    </a:t>
            </a:r>
            <a:r>
              <a:rPr lang="en-CA" dirty="0" err="1"/>
              <a:t>printHello</a:t>
            </a:r>
            <a:r>
              <a:rPr lang="en-CA" dirty="0"/>
              <a:t>(5);</a:t>
            </a:r>
          </a:p>
          <a:p>
            <a:pPr marL="0" indent="0">
              <a:buNone/>
            </a:pPr>
            <a:r>
              <a:rPr lang="en-CA" dirty="0"/>
              <a:t>    return 0;</a:t>
            </a:r>
          </a:p>
          <a:p>
            <a:pPr marL="0" indent="0">
              <a:buNone/>
            </a:pPr>
            <a:r>
              <a:rPr lang="en-CA" dirty="0"/>
              <a:t>}</a:t>
            </a:r>
          </a:p>
        </p:txBody>
      </p:sp>
      <p:pic>
        <p:nvPicPr>
          <p:cNvPr id="5" name="Picture 4"/>
          <p:cNvPicPr>
            <a:picLocks noChangeAspect="1"/>
          </p:cNvPicPr>
          <p:nvPr/>
        </p:nvPicPr>
        <p:blipFill>
          <a:blip r:embed="rId2"/>
          <a:stretch>
            <a:fillRect/>
          </a:stretch>
        </p:blipFill>
        <p:spPr>
          <a:xfrm>
            <a:off x="5709434" y="1825625"/>
            <a:ext cx="3248478" cy="1419423"/>
          </a:xfrm>
          <a:prstGeom prst="rect">
            <a:avLst/>
          </a:prstGeom>
        </p:spPr>
      </p:pic>
      <p:pic>
        <p:nvPicPr>
          <p:cNvPr id="6" name="Picture 5"/>
          <p:cNvPicPr>
            <a:picLocks noChangeAspect="1"/>
          </p:cNvPicPr>
          <p:nvPr/>
        </p:nvPicPr>
        <p:blipFill>
          <a:blip r:embed="rId3"/>
          <a:stretch>
            <a:fillRect/>
          </a:stretch>
        </p:blipFill>
        <p:spPr>
          <a:xfrm>
            <a:off x="5757065" y="3482109"/>
            <a:ext cx="3200847" cy="1228896"/>
          </a:xfrm>
          <a:prstGeom prst="rect">
            <a:avLst/>
          </a:prstGeom>
        </p:spPr>
      </p:pic>
    </p:spTree>
    <p:extLst>
      <p:ext uri="{BB962C8B-B14F-4D97-AF65-F5344CB8AC3E}">
        <p14:creationId xmlns:p14="http://schemas.microsoft.com/office/powerpoint/2010/main" val="3274533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Example-2 Summation of First n Numbers </a:t>
            </a:r>
            <a:endParaRPr lang="en-CA" dirty="0"/>
          </a:p>
        </p:txBody>
      </p:sp>
      <p:sp>
        <p:nvSpPr>
          <p:cNvPr id="3" name="Content Placeholder 2"/>
          <p:cNvSpPr>
            <a:spLocks noGrp="1"/>
          </p:cNvSpPr>
          <p:nvPr>
            <p:ph idx="1"/>
          </p:nvPr>
        </p:nvSpPr>
        <p:spPr/>
        <p:txBody>
          <a:bodyPr>
            <a:normAutofit fontScale="77500" lnSpcReduction="20000"/>
          </a:bodyPr>
          <a:lstStyle/>
          <a:p>
            <a:pPr marL="0" indent="0">
              <a:buNone/>
            </a:pPr>
            <a:r>
              <a:rPr lang="en-CA" dirty="0" err="1" smtClean="0"/>
              <a:t>int</a:t>
            </a:r>
            <a:r>
              <a:rPr lang="en-CA" dirty="0" smtClean="0"/>
              <a:t> </a:t>
            </a:r>
            <a:r>
              <a:rPr lang="en-CA" dirty="0" err="1"/>
              <a:t>nSum</a:t>
            </a:r>
            <a:r>
              <a:rPr lang="en-CA" dirty="0"/>
              <a:t>(</a:t>
            </a:r>
            <a:r>
              <a:rPr lang="en-CA" dirty="0" err="1"/>
              <a:t>int</a:t>
            </a:r>
            <a:r>
              <a:rPr lang="en-CA" dirty="0"/>
              <a:t> n) </a:t>
            </a:r>
            <a:r>
              <a:rPr lang="en-CA" dirty="0" smtClean="0"/>
              <a:t>{</a:t>
            </a:r>
            <a:endParaRPr lang="en-CA" dirty="0"/>
          </a:p>
          <a:p>
            <a:pPr marL="0" indent="0">
              <a:buNone/>
            </a:pPr>
            <a:r>
              <a:rPr lang="en-CA" dirty="0" smtClean="0"/>
              <a:t>if </a:t>
            </a:r>
            <a:r>
              <a:rPr lang="en-CA" dirty="0"/>
              <a:t>(n == 0)</a:t>
            </a:r>
          </a:p>
          <a:p>
            <a:pPr marL="0" indent="0">
              <a:buNone/>
            </a:pPr>
            <a:r>
              <a:rPr lang="en-CA" dirty="0"/>
              <a:t>        return 0</a:t>
            </a:r>
            <a:r>
              <a:rPr lang="en-CA" dirty="0" smtClean="0"/>
              <a:t>;</a:t>
            </a:r>
            <a:endParaRPr lang="en-CA" dirty="0"/>
          </a:p>
          <a:p>
            <a:pPr marL="0" indent="0">
              <a:buNone/>
            </a:pPr>
            <a:r>
              <a:rPr lang="en-CA" dirty="0" err="1" smtClean="0"/>
              <a:t>int</a:t>
            </a:r>
            <a:r>
              <a:rPr lang="en-CA" dirty="0" smtClean="0"/>
              <a:t> </a:t>
            </a:r>
            <a:r>
              <a:rPr lang="en-CA" dirty="0"/>
              <a:t>res = n + </a:t>
            </a:r>
            <a:r>
              <a:rPr lang="en-CA" dirty="0" err="1"/>
              <a:t>nSum</a:t>
            </a:r>
            <a:r>
              <a:rPr lang="en-CA" dirty="0"/>
              <a:t>(n - 1);</a:t>
            </a:r>
          </a:p>
          <a:p>
            <a:pPr marL="0" indent="0">
              <a:buNone/>
            </a:pPr>
            <a:r>
              <a:rPr lang="en-CA" dirty="0"/>
              <a:t>    return res;</a:t>
            </a:r>
          </a:p>
          <a:p>
            <a:pPr marL="0" indent="0">
              <a:buNone/>
            </a:pPr>
            <a:r>
              <a:rPr lang="en-CA" dirty="0" smtClean="0"/>
              <a:t>}</a:t>
            </a:r>
            <a:endParaRPr lang="en-CA" dirty="0"/>
          </a:p>
          <a:p>
            <a:pPr marL="0" indent="0">
              <a:buNone/>
            </a:pPr>
            <a:r>
              <a:rPr lang="en-CA" dirty="0" err="1"/>
              <a:t>int</a:t>
            </a:r>
            <a:r>
              <a:rPr lang="en-CA" dirty="0"/>
              <a:t> main() </a:t>
            </a:r>
            <a:r>
              <a:rPr lang="en-CA" dirty="0" smtClean="0"/>
              <a:t>{</a:t>
            </a:r>
            <a:endParaRPr lang="en-CA" dirty="0"/>
          </a:p>
          <a:p>
            <a:pPr marL="0" indent="0">
              <a:buNone/>
            </a:pPr>
            <a:r>
              <a:rPr lang="en-CA" dirty="0" err="1" smtClean="0"/>
              <a:t>int</a:t>
            </a:r>
            <a:r>
              <a:rPr lang="en-CA" dirty="0" smtClean="0"/>
              <a:t> </a:t>
            </a:r>
            <a:r>
              <a:rPr lang="en-CA" dirty="0"/>
              <a:t>sum = </a:t>
            </a:r>
            <a:r>
              <a:rPr lang="en-CA" dirty="0" err="1"/>
              <a:t>nSum</a:t>
            </a:r>
            <a:r>
              <a:rPr lang="en-CA" dirty="0"/>
              <a:t>(5);</a:t>
            </a:r>
          </a:p>
          <a:p>
            <a:pPr marL="0" indent="0">
              <a:buNone/>
            </a:pPr>
            <a:endParaRPr lang="en-CA" dirty="0"/>
          </a:p>
          <a:p>
            <a:pPr marL="0" indent="0">
              <a:buNone/>
            </a:pPr>
            <a:r>
              <a:rPr lang="en-CA" dirty="0"/>
              <a:t>    </a:t>
            </a:r>
            <a:r>
              <a:rPr lang="en-CA" dirty="0" err="1"/>
              <a:t>cout</a:t>
            </a:r>
            <a:r>
              <a:rPr lang="en-CA" dirty="0"/>
              <a:t> &lt;&lt; sum;</a:t>
            </a:r>
          </a:p>
          <a:p>
            <a:pPr marL="0" indent="0">
              <a:buNone/>
            </a:pPr>
            <a:r>
              <a:rPr lang="en-CA" dirty="0"/>
              <a:t>    return 0;</a:t>
            </a:r>
          </a:p>
          <a:p>
            <a:pPr marL="0" indent="0">
              <a:buNone/>
            </a:pPr>
            <a:r>
              <a:rPr lang="en-CA" dirty="0"/>
              <a:t>}</a:t>
            </a:r>
          </a:p>
        </p:txBody>
      </p:sp>
    </p:spTree>
    <p:extLst>
      <p:ext uri="{BB962C8B-B14F-4D97-AF65-F5344CB8AC3E}">
        <p14:creationId xmlns:p14="http://schemas.microsoft.com/office/powerpoint/2010/main" val="2548469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Explanation </a:t>
            </a:r>
            <a:endParaRPr lang="en-CA" dirty="0"/>
          </a:p>
        </p:txBody>
      </p:sp>
      <p:sp>
        <p:nvSpPr>
          <p:cNvPr id="3" name="Content Placeholder 2"/>
          <p:cNvSpPr>
            <a:spLocks noGrp="1"/>
          </p:cNvSpPr>
          <p:nvPr>
            <p:ph idx="1"/>
          </p:nvPr>
        </p:nvSpPr>
        <p:spPr/>
        <p:txBody>
          <a:bodyPr/>
          <a:lstStyle/>
          <a:p>
            <a:pPr fontAlgn="base"/>
            <a:r>
              <a:rPr lang="en-CA" dirty="0"/>
              <a:t>In the above example,</a:t>
            </a:r>
          </a:p>
          <a:p>
            <a:pPr fontAlgn="base"/>
            <a:r>
              <a:rPr lang="en-CA" b="1" dirty="0"/>
              <a:t>Recursive Function: </a:t>
            </a:r>
            <a:r>
              <a:rPr lang="en-CA" dirty="0" err="1"/>
              <a:t>nSum</a:t>
            </a:r>
            <a:r>
              <a:rPr lang="en-CA" dirty="0"/>
              <a:t>() is the Recursive Function</a:t>
            </a:r>
          </a:p>
          <a:p>
            <a:pPr fontAlgn="base"/>
            <a:r>
              <a:rPr lang="en-CA" b="1" dirty="0"/>
              <a:t>Recursive Case:</a:t>
            </a:r>
            <a:r>
              <a:rPr lang="en-CA" dirty="0"/>
              <a:t> The expression, </a:t>
            </a:r>
            <a:r>
              <a:rPr lang="en-CA" b="1" dirty="0" err="1"/>
              <a:t>int</a:t>
            </a:r>
            <a:r>
              <a:rPr lang="en-CA" b="1" dirty="0"/>
              <a:t> res = n + </a:t>
            </a:r>
            <a:r>
              <a:rPr lang="en-CA" b="1" dirty="0" err="1"/>
              <a:t>nSum</a:t>
            </a:r>
            <a:r>
              <a:rPr lang="en-CA" b="1" dirty="0"/>
              <a:t>(n – 1); </a:t>
            </a:r>
            <a:r>
              <a:rPr lang="en-CA" dirty="0"/>
              <a:t>is the Recursive Case.</a:t>
            </a:r>
          </a:p>
          <a:p>
            <a:pPr fontAlgn="base"/>
            <a:r>
              <a:rPr lang="en-CA" b="1" dirty="0"/>
              <a:t>Base Condition:</a:t>
            </a:r>
            <a:r>
              <a:rPr lang="en-CA" dirty="0"/>
              <a:t> The base condition is </a:t>
            </a:r>
            <a:r>
              <a:rPr lang="en-CA" b="1" dirty="0"/>
              <a:t>if (n == 0) return 0;</a:t>
            </a:r>
            <a:endParaRPr lang="en-CA" dirty="0"/>
          </a:p>
        </p:txBody>
      </p:sp>
    </p:spTree>
    <p:extLst>
      <p:ext uri="{BB962C8B-B14F-4D97-AF65-F5344CB8AC3E}">
        <p14:creationId xmlns:p14="http://schemas.microsoft.com/office/powerpoint/2010/main" val="32767161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The below image lists the recursive case for each of the recursive call.</a:t>
            </a:r>
          </a:p>
        </p:txBody>
      </p:sp>
      <p:pic>
        <p:nvPicPr>
          <p:cNvPr id="4" name="Content Placeholder 3"/>
          <p:cNvPicPr>
            <a:picLocks noGrp="1" noChangeAspect="1"/>
          </p:cNvPicPr>
          <p:nvPr>
            <p:ph idx="1"/>
          </p:nvPr>
        </p:nvPicPr>
        <p:blipFill>
          <a:blip r:embed="rId2"/>
          <a:stretch>
            <a:fillRect/>
          </a:stretch>
        </p:blipFill>
        <p:spPr>
          <a:xfrm>
            <a:off x="2276596" y="1943482"/>
            <a:ext cx="7469229" cy="4411135"/>
          </a:xfrm>
          <a:prstGeom prst="rect">
            <a:avLst/>
          </a:prstGeom>
        </p:spPr>
      </p:pic>
    </p:spTree>
    <p:extLst>
      <p:ext uri="{BB962C8B-B14F-4D97-AF65-F5344CB8AC3E}">
        <p14:creationId xmlns:p14="http://schemas.microsoft.com/office/powerpoint/2010/main" val="27427366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Example 3: Printing Array Elements in Reverse Order </a:t>
            </a:r>
            <a:endParaRPr lang="en-CA" dirty="0"/>
          </a:p>
        </p:txBody>
      </p:sp>
      <p:sp>
        <p:nvSpPr>
          <p:cNvPr id="3" name="Content Placeholder 2"/>
          <p:cNvSpPr>
            <a:spLocks noGrp="1"/>
          </p:cNvSpPr>
          <p:nvPr>
            <p:ph idx="1"/>
          </p:nvPr>
        </p:nvSpPr>
        <p:spPr/>
        <p:txBody>
          <a:bodyPr>
            <a:normAutofit fontScale="77500" lnSpcReduction="20000"/>
          </a:bodyPr>
          <a:lstStyle/>
          <a:p>
            <a:pPr marL="0" indent="0">
              <a:buNone/>
            </a:pPr>
            <a:r>
              <a:rPr lang="en-CA" dirty="0" smtClean="0"/>
              <a:t>void </a:t>
            </a:r>
            <a:r>
              <a:rPr lang="en-CA" dirty="0" err="1"/>
              <a:t>pArray</a:t>
            </a:r>
            <a:r>
              <a:rPr lang="en-CA" dirty="0"/>
              <a:t>(</a:t>
            </a:r>
            <a:r>
              <a:rPr lang="en-CA" dirty="0" err="1"/>
              <a:t>int</a:t>
            </a:r>
            <a:r>
              <a:rPr lang="en-CA" dirty="0"/>
              <a:t>* </a:t>
            </a:r>
            <a:r>
              <a:rPr lang="en-CA" dirty="0" err="1"/>
              <a:t>arr</a:t>
            </a:r>
            <a:r>
              <a:rPr lang="en-CA" dirty="0"/>
              <a:t>, </a:t>
            </a:r>
            <a:r>
              <a:rPr lang="en-CA" dirty="0" err="1"/>
              <a:t>int</a:t>
            </a:r>
            <a:r>
              <a:rPr lang="en-CA" dirty="0"/>
              <a:t> n) {</a:t>
            </a:r>
          </a:p>
          <a:p>
            <a:pPr marL="0" indent="0">
              <a:buNone/>
            </a:pPr>
            <a:r>
              <a:rPr lang="en-CA" dirty="0"/>
              <a:t>    </a:t>
            </a:r>
            <a:r>
              <a:rPr lang="en-CA" dirty="0" smtClean="0"/>
              <a:t>if </a:t>
            </a:r>
            <a:r>
              <a:rPr lang="en-CA" dirty="0"/>
              <a:t>(n == 0)</a:t>
            </a:r>
          </a:p>
          <a:p>
            <a:pPr marL="0" indent="0">
              <a:buNone/>
            </a:pPr>
            <a:r>
              <a:rPr lang="en-CA" dirty="0"/>
              <a:t>        return</a:t>
            </a:r>
            <a:r>
              <a:rPr lang="en-CA" dirty="0" smtClean="0"/>
              <a:t>;</a:t>
            </a:r>
            <a:endParaRPr lang="en-CA" dirty="0"/>
          </a:p>
          <a:p>
            <a:pPr marL="0" indent="0">
              <a:buNone/>
            </a:pPr>
            <a:r>
              <a:rPr lang="en-CA" dirty="0" err="1" smtClean="0"/>
              <a:t>cout</a:t>
            </a:r>
            <a:r>
              <a:rPr lang="en-CA" dirty="0" smtClean="0"/>
              <a:t> </a:t>
            </a:r>
            <a:r>
              <a:rPr lang="en-CA" dirty="0"/>
              <a:t>&lt;&lt; </a:t>
            </a:r>
            <a:r>
              <a:rPr lang="en-CA" dirty="0" err="1"/>
              <a:t>arr</a:t>
            </a:r>
            <a:r>
              <a:rPr lang="en-CA" dirty="0"/>
              <a:t>[n - 1] &lt;&lt; ' ';</a:t>
            </a:r>
          </a:p>
          <a:p>
            <a:pPr marL="0" indent="0">
              <a:buNone/>
            </a:pPr>
            <a:r>
              <a:rPr lang="en-CA" dirty="0"/>
              <a:t>    </a:t>
            </a:r>
            <a:r>
              <a:rPr lang="en-CA" dirty="0" err="1"/>
              <a:t>pArray</a:t>
            </a:r>
            <a:r>
              <a:rPr lang="en-CA" dirty="0"/>
              <a:t>(</a:t>
            </a:r>
            <a:r>
              <a:rPr lang="en-CA" dirty="0" err="1"/>
              <a:t>arr</a:t>
            </a:r>
            <a:r>
              <a:rPr lang="en-CA" dirty="0"/>
              <a:t>, n - 1);  </a:t>
            </a:r>
          </a:p>
          <a:p>
            <a:pPr marL="0" indent="0">
              <a:buNone/>
            </a:pPr>
            <a:r>
              <a:rPr lang="en-CA" dirty="0"/>
              <a:t>}</a:t>
            </a:r>
          </a:p>
          <a:p>
            <a:pPr marL="0" indent="0">
              <a:buNone/>
            </a:pPr>
            <a:endParaRPr lang="en-CA" dirty="0"/>
          </a:p>
          <a:p>
            <a:pPr marL="0" indent="0">
              <a:buNone/>
            </a:pPr>
            <a:r>
              <a:rPr lang="en-CA" dirty="0" err="1"/>
              <a:t>int</a:t>
            </a:r>
            <a:r>
              <a:rPr lang="en-CA" dirty="0"/>
              <a:t> main() {</a:t>
            </a:r>
          </a:p>
          <a:p>
            <a:pPr marL="0" indent="0">
              <a:buNone/>
            </a:pPr>
            <a:r>
              <a:rPr lang="en-CA" dirty="0"/>
              <a:t>    </a:t>
            </a:r>
            <a:r>
              <a:rPr lang="en-CA" dirty="0" err="1"/>
              <a:t>int</a:t>
            </a:r>
            <a:r>
              <a:rPr lang="en-CA" dirty="0"/>
              <a:t> </a:t>
            </a:r>
            <a:r>
              <a:rPr lang="en-CA" dirty="0" err="1"/>
              <a:t>arr</a:t>
            </a:r>
            <a:r>
              <a:rPr lang="en-CA" dirty="0"/>
              <a:t>[5] = { 1, 2, 3, 4, 5 };</a:t>
            </a:r>
          </a:p>
          <a:p>
            <a:pPr marL="0" indent="0">
              <a:buNone/>
            </a:pPr>
            <a:r>
              <a:rPr lang="en-CA" dirty="0"/>
              <a:t>    </a:t>
            </a:r>
            <a:r>
              <a:rPr lang="en-CA" dirty="0" err="1"/>
              <a:t>pArray</a:t>
            </a:r>
            <a:r>
              <a:rPr lang="en-CA" dirty="0"/>
              <a:t>(</a:t>
            </a:r>
            <a:r>
              <a:rPr lang="en-CA" dirty="0" err="1"/>
              <a:t>arr</a:t>
            </a:r>
            <a:r>
              <a:rPr lang="en-CA" dirty="0"/>
              <a:t>, 5);</a:t>
            </a:r>
          </a:p>
          <a:p>
            <a:pPr marL="0" indent="0">
              <a:buNone/>
            </a:pPr>
            <a:r>
              <a:rPr lang="en-CA" dirty="0"/>
              <a:t>    return 0;</a:t>
            </a:r>
          </a:p>
          <a:p>
            <a:pPr marL="0" indent="0">
              <a:buNone/>
            </a:pPr>
            <a:r>
              <a:rPr lang="en-CA" dirty="0"/>
              <a:t>}</a:t>
            </a:r>
          </a:p>
        </p:txBody>
      </p:sp>
    </p:spTree>
    <p:extLst>
      <p:ext uri="{BB962C8B-B14F-4D97-AF65-F5344CB8AC3E}">
        <p14:creationId xmlns:p14="http://schemas.microsoft.com/office/powerpoint/2010/main" val="3221409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4503" y="152401"/>
            <a:ext cx="7543800" cy="1450757"/>
          </a:xfrm>
        </p:spPr>
        <p:txBody>
          <a:bodyPr/>
          <a:lstStyle/>
          <a:p>
            <a:r>
              <a:rPr lang="en-US" dirty="0" smtClean="0">
                <a:solidFill>
                  <a:schemeClr val="tx1"/>
                </a:solidFill>
              </a:rPr>
              <a:t>Example</a:t>
            </a:r>
            <a:endParaRPr lang="en-US" dirty="0">
              <a:solidFill>
                <a:schemeClr val="tx1"/>
              </a:solidFill>
            </a:endParaRPr>
          </a:p>
        </p:txBody>
      </p:sp>
      <p:sp>
        <p:nvSpPr>
          <p:cNvPr id="3" name="Content Placeholder 2"/>
          <p:cNvSpPr>
            <a:spLocks noGrp="1"/>
          </p:cNvSpPr>
          <p:nvPr>
            <p:ph idx="1"/>
          </p:nvPr>
        </p:nvSpPr>
        <p:spPr>
          <a:xfrm>
            <a:off x="267855" y="979055"/>
            <a:ext cx="11702472" cy="5878945"/>
          </a:xfrm>
        </p:spPr>
        <p:txBody>
          <a:bodyPr>
            <a:noAutofit/>
          </a:bodyPr>
          <a:lstStyle/>
          <a:p>
            <a:pPr marL="109728" indent="0">
              <a:lnSpc>
                <a:spcPct val="100000"/>
              </a:lnSpc>
              <a:buNone/>
            </a:pPr>
            <a:r>
              <a:rPr lang="en-US" sz="2000" dirty="0"/>
              <a:t>#include&lt;</a:t>
            </a:r>
            <a:r>
              <a:rPr lang="en-US" sz="2000" dirty="0" err="1"/>
              <a:t>iostream.h</a:t>
            </a:r>
            <a:r>
              <a:rPr lang="en-US" sz="2000" dirty="0"/>
              <a:t>&gt;</a:t>
            </a:r>
          </a:p>
          <a:p>
            <a:pPr marL="109728" indent="0">
              <a:lnSpc>
                <a:spcPct val="100000"/>
              </a:lnSpc>
              <a:buNone/>
            </a:pPr>
            <a:r>
              <a:rPr lang="en-US" sz="2000" dirty="0"/>
              <a:t>#include&lt;</a:t>
            </a:r>
            <a:r>
              <a:rPr lang="en-US" sz="2000" dirty="0" err="1"/>
              <a:t>conio.h</a:t>
            </a:r>
            <a:r>
              <a:rPr lang="en-US" sz="2000" dirty="0"/>
              <a:t>&gt;</a:t>
            </a:r>
          </a:p>
          <a:p>
            <a:pPr marL="109728" indent="0">
              <a:lnSpc>
                <a:spcPct val="100000"/>
              </a:lnSpc>
              <a:buNone/>
            </a:pPr>
            <a:r>
              <a:rPr lang="en-US" sz="2000" dirty="0"/>
              <a:t>void f(</a:t>
            </a:r>
            <a:r>
              <a:rPr lang="en-US" sz="2000" dirty="0" err="1"/>
              <a:t>int</a:t>
            </a:r>
            <a:r>
              <a:rPr lang="en-US" sz="2000" dirty="0"/>
              <a:t>  n) </a:t>
            </a:r>
            <a:r>
              <a:rPr lang="en-US" sz="2400" dirty="0">
                <a:solidFill>
                  <a:schemeClr val="bg2">
                    <a:lumMod val="50000"/>
                  </a:schemeClr>
                </a:solidFill>
              </a:rPr>
              <a:t>// n is the formal parameter</a:t>
            </a:r>
          </a:p>
          <a:p>
            <a:pPr marL="109728" indent="0">
              <a:lnSpc>
                <a:spcPct val="100000"/>
              </a:lnSpc>
              <a:buNone/>
            </a:pPr>
            <a:r>
              <a:rPr lang="en-US" sz="2000" dirty="0"/>
              <a:t> {</a:t>
            </a:r>
          </a:p>
          <a:p>
            <a:pPr marL="109728" indent="0">
              <a:lnSpc>
                <a:spcPct val="100000"/>
              </a:lnSpc>
              <a:buNone/>
            </a:pPr>
            <a:r>
              <a:rPr lang="en-US" sz="2000" dirty="0" err="1"/>
              <a:t>cout</a:t>
            </a:r>
            <a:r>
              <a:rPr lang="en-US" sz="2000" dirty="0"/>
              <a:t>&lt;&lt;++n&lt;&lt;</a:t>
            </a:r>
            <a:r>
              <a:rPr lang="en-US" sz="2000" dirty="0" err="1"/>
              <a:t>endl</a:t>
            </a:r>
            <a:r>
              <a:rPr lang="en-US" sz="2000" dirty="0"/>
              <a:t>;</a:t>
            </a:r>
          </a:p>
          <a:p>
            <a:pPr marL="109728" indent="0">
              <a:lnSpc>
                <a:spcPct val="100000"/>
              </a:lnSpc>
              <a:buNone/>
            </a:pPr>
            <a:r>
              <a:rPr lang="en-US" sz="2000" dirty="0"/>
              <a:t>}</a:t>
            </a:r>
          </a:p>
          <a:p>
            <a:pPr marL="109728" indent="0">
              <a:lnSpc>
                <a:spcPct val="100000"/>
              </a:lnSpc>
              <a:buNone/>
            </a:pPr>
            <a:r>
              <a:rPr lang="en-US" sz="2000" dirty="0" err="1"/>
              <a:t>int</a:t>
            </a:r>
            <a:r>
              <a:rPr lang="en-US" sz="2000" dirty="0"/>
              <a:t> main() {</a:t>
            </a:r>
          </a:p>
          <a:p>
            <a:pPr marL="109728" indent="0">
              <a:lnSpc>
                <a:spcPct val="100000"/>
              </a:lnSpc>
              <a:buNone/>
            </a:pPr>
            <a:r>
              <a:rPr lang="en-US" sz="2000" dirty="0" err="1"/>
              <a:t>clrscr</a:t>
            </a:r>
            <a:r>
              <a:rPr lang="en-US" sz="2000" dirty="0"/>
              <a:t>();</a:t>
            </a:r>
          </a:p>
          <a:p>
            <a:pPr marL="109728" indent="0">
              <a:lnSpc>
                <a:spcPct val="100000"/>
              </a:lnSpc>
              <a:buNone/>
            </a:pPr>
            <a:r>
              <a:rPr lang="en-US" sz="2000" dirty="0" err="1"/>
              <a:t>int</a:t>
            </a:r>
            <a:r>
              <a:rPr lang="en-US" sz="2000" dirty="0"/>
              <a:t> x = 2;</a:t>
            </a:r>
          </a:p>
          <a:p>
            <a:pPr marL="109728" indent="0">
              <a:lnSpc>
                <a:spcPct val="100000"/>
              </a:lnSpc>
              <a:buNone/>
            </a:pPr>
            <a:r>
              <a:rPr lang="en-US" sz="2000" dirty="0"/>
              <a:t>f(x);     </a:t>
            </a:r>
            <a:r>
              <a:rPr lang="en-US" sz="2400" dirty="0">
                <a:solidFill>
                  <a:schemeClr val="bg2">
                    <a:lumMod val="50000"/>
                  </a:schemeClr>
                </a:solidFill>
              </a:rPr>
              <a:t>//x is the actual parameter </a:t>
            </a:r>
          </a:p>
          <a:p>
            <a:pPr marL="109728" indent="0">
              <a:lnSpc>
                <a:spcPct val="100000"/>
              </a:lnSpc>
              <a:buNone/>
            </a:pPr>
            <a:r>
              <a:rPr lang="en-US" sz="2000" dirty="0" err="1"/>
              <a:t>cout</a:t>
            </a:r>
            <a:r>
              <a:rPr lang="en-US" sz="2000" dirty="0"/>
              <a:t> &lt;&lt; x;</a:t>
            </a:r>
          </a:p>
          <a:p>
            <a:pPr marL="109728" indent="0">
              <a:lnSpc>
                <a:spcPct val="100000"/>
              </a:lnSpc>
              <a:buNone/>
            </a:pPr>
            <a:r>
              <a:rPr lang="en-US" sz="2000" dirty="0" err="1"/>
              <a:t>getch</a:t>
            </a:r>
            <a:r>
              <a:rPr lang="en-US" sz="2000" dirty="0"/>
              <a:t>();</a:t>
            </a:r>
          </a:p>
          <a:p>
            <a:pPr marL="109728" indent="0">
              <a:lnSpc>
                <a:spcPct val="100000"/>
              </a:lnSpc>
              <a:buNone/>
            </a:pPr>
            <a:r>
              <a:rPr lang="en-US" sz="2000" dirty="0"/>
              <a:t>return 0;</a:t>
            </a:r>
          </a:p>
          <a:p>
            <a:pPr marL="109728" indent="0">
              <a:lnSpc>
                <a:spcPct val="100000"/>
              </a:lnSpc>
              <a:buNone/>
            </a:pPr>
            <a:r>
              <a:rPr lang="en-US" sz="2000" dirty="0"/>
              <a:t>}</a:t>
            </a:r>
          </a:p>
          <a:p>
            <a:pPr marL="109728" indent="0">
              <a:lnSpc>
                <a:spcPct val="100000"/>
              </a:lnSpc>
              <a:buNone/>
            </a:pPr>
            <a:endParaRPr lang="en-US" sz="2000" dirty="0"/>
          </a:p>
          <a:p>
            <a:pPr marL="109728" indent="0">
              <a:lnSpc>
                <a:spcPct val="100000"/>
              </a:lnSpc>
              <a:buNone/>
            </a:pPr>
            <a:endParaRPr lang="en-US" sz="2000" dirty="0"/>
          </a:p>
          <a:p>
            <a:pPr marL="109728" indent="0">
              <a:lnSpc>
                <a:spcPct val="100000"/>
              </a:lnSpc>
              <a:buNone/>
            </a:pPr>
            <a:endParaRPr lang="en-US" sz="2000" dirty="0"/>
          </a:p>
        </p:txBody>
      </p:sp>
    </p:spTree>
    <p:extLst>
      <p:ext uri="{BB962C8B-B14F-4D97-AF65-F5344CB8AC3E}">
        <p14:creationId xmlns:p14="http://schemas.microsoft.com/office/powerpoint/2010/main" val="8388755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solidFill>
                  <a:schemeClr val="tx1"/>
                </a:solidFill>
              </a:rPr>
              <a:t>Passing Arguments by Reference</a:t>
            </a:r>
            <a:endParaRPr lang="en-US" dirty="0"/>
          </a:p>
        </p:txBody>
      </p:sp>
      <p:sp>
        <p:nvSpPr>
          <p:cNvPr id="2" name="Content Placeholder 1"/>
          <p:cNvSpPr>
            <a:spLocks noGrp="1"/>
          </p:cNvSpPr>
          <p:nvPr>
            <p:ph idx="1"/>
          </p:nvPr>
        </p:nvSpPr>
        <p:spPr/>
        <p:txBody>
          <a:bodyPr/>
          <a:lstStyle/>
          <a:p>
            <a:pPr marL="109728" indent="0">
              <a:buNone/>
            </a:pPr>
            <a:r>
              <a:rPr lang="en-US" b="1" dirty="0" smtClean="0"/>
              <a:t>  Reference Parameters:</a:t>
            </a:r>
          </a:p>
          <a:p>
            <a:pPr algn="just"/>
            <a:r>
              <a:rPr lang="en-US" dirty="0" smtClean="0"/>
              <a:t>A reference parameter is an alias for its corresponding argument in a function call.</a:t>
            </a:r>
          </a:p>
          <a:p>
            <a:pPr algn="just"/>
            <a:r>
              <a:rPr lang="en-US" dirty="0" smtClean="0"/>
              <a:t>To indicate that a function parameter is passed by reference, simply follow the parameter’s type in the function prototype by an ampersand(&amp;)</a:t>
            </a:r>
          </a:p>
          <a:p>
            <a:pPr algn="just"/>
            <a:r>
              <a:rPr lang="en-US" dirty="0" err="1" smtClean="0"/>
              <a:t>Int</a:t>
            </a:r>
            <a:r>
              <a:rPr lang="en-US" dirty="0" smtClean="0"/>
              <a:t> &amp;count  //</a:t>
            </a:r>
            <a:r>
              <a:rPr lang="en-US" dirty="0" smtClean="0">
                <a:solidFill>
                  <a:schemeClr val="accent1"/>
                </a:solidFill>
              </a:rPr>
              <a:t>count is a reference to an integer</a:t>
            </a:r>
            <a:endParaRPr lang="en-US" dirty="0">
              <a:solidFill>
                <a:schemeClr val="accent1"/>
              </a:solidFill>
            </a:endParaRPr>
          </a:p>
        </p:txBody>
      </p:sp>
    </p:spTree>
    <p:extLst>
      <p:ext uri="{BB962C8B-B14F-4D97-AF65-F5344CB8AC3E}">
        <p14:creationId xmlns:p14="http://schemas.microsoft.com/office/powerpoint/2010/main" val="30932928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solidFill>
                  <a:schemeClr val="tx1"/>
                </a:solidFill>
              </a:rPr>
              <a:t>Passing Arguments by Reference</a:t>
            </a:r>
            <a:endParaRPr lang="en-US" dirty="0">
              <a:solidFill>
                <a:schemeClr val="tx1"/>
              </a:solidFill>
            </a:endParaRPr>
          </a:p>
        </p:txBody>
      </p:sp>
      <p:sp>
        <p:nvSpPr>
          <p:cNvPr id="2" name="Content Placeholder 1"/>
          <p:cNvSpPr>
            <a:spLocks noGrp="1"/>
          </p:cNvSpPr>
          <p:nvPr>
            <p:ph idx="1"/>
          </p:nvPr>
        </p:nvSpPr>
        <p:spPr/>
        <p:txBody>
          <a:bodyPr/>
          <a:lstStyle/>
          <a:p>
            <a:pPr algn="just"/>
            <a:r>
              <a:rPr lang="en-US" dirty="0"/>
              <a:t>When a parameter is passed by reference, conceptually, the actual parameter itself is passed (and just given a new name -- the name of the corresponding formal parameter). Therefore, any changes made to the formal parameter </a:t>
            </a:r>
            <a:r>
              <a:rPr lang="en-US" i="1" dirty="0"/>
              <a:t>do</a:t>
            </a:r>
            <a:r>
              <a:rPr lang="en-US" dirty="0"/>
              <a:t> affect the actual parameter. For example:</a:t>
            </a:r>
          </a:p>
        </p:txBody>
      </p:sp>
    </p:spTree>
    <p:extLst>
      <p:ext uri="{BB962C8B-B14F-4D97-AF65-F5344CB8AC3E}">
        <p14:creationId xmlns:p14="http://schemas.microsoft.com/office/powerpoint/2010/main" val="29449585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tx1"/>
                </a:solidFill>
              </a:rPr>
              <a:t>Example</a:t>
            </a:r>
            <a:endParaRPr lang="en-US" dirty="0">
              <a:solidFill>
                <a:schemeClr val="tx1"/>
              </a:solidFill>
            </a:endParaRPr>
          </a:p>
        </p:txBody>
      </p:sp>
      <p:sp>
        <p:nvSpPr>
          <p:cNvPr id="2" name="Content Placeholder 1"/>
          <p:cNvSpPr>
            <a:spLocks noGrp="1"/>
          </p:cNvSpPr>
          <p:nvPr>
            <p:ph idx="1"/>
          </p:nvPr>
        </p:nvSpPr>
        <p:spPr/>
        <p:txBody>
          <a:bodyPr>
            <a:normAutofit fontScale="85000" lnSpcReduction="20000"/>
          </a:bodyPr>
          <a:lstStyle/>
          <a:p>
            <a:pPr marL="0" indent="0">
              <a:buNone/>
            </a:pPr>
            <a:r>
              <a:rPr lang="en-US" dirty="0"/>
              <a:t>#include&lt;</a:t>
            </a:r>
            <a:r>
              <a:rPr lang="en-US" dirty="0" err="1"/>
              <a:t>iostream.h</a:t>
            </a:r>
            <a:r>
              <a:rPr lang="en-US" dirty="0"/>
              <a:t>&gt;</a:t>
            </a:r>
          </a:p>
          <a:p>
            <a:pPr marL="0" indent="0">
              <a:buNone/>
            </a:pPr>
            <a:r>
              <a:rPr lang="en-US" dirty="0"/>
              <a:t>#include&lt;</a:t>
            </a:r>
            <a:r>
              <a:rPr lang="en-US" dirty="0" err="1"/>
              <a:t>conio.h</a:t>
            </a:r>
            <a:r>
              <a:rPr lang="en-US" dirty="0"/>
              <a:t>&gt;</a:t>
            </a:r>
          </a:p>
          <a:p>
            <a:pPr marL="0" indent="0">
              <a:buNone/>
            </a:pPr>
            <a:r>
              <a:rPr lang="en-US" dirty="0"/>
              <a:t>void f(</a:t>
            </a:r>
            <a:r>
              <a:rPr lang="en-US" dirty="0" err="1"/>
              <a:t>int</a:t>
            </a:r>
            <a:r>
              <a:rPr lang="en-US" dirty="0"/>
              <a:t> &amp; n) {</a:t>
            </a:r>
          </a:p>
          <a:p>
            <a:pPr marL="0" indent="0">
              <a:buNone/>
            </a:pPr>
            <a:r>
              <a:rPr lang="en-US" dirty="0" err="1"/>
              <a:t>cout</a:t>
            </a:r>
            <a:r>
              <a:rPr lang="en-US" dirty="0"/>
              <a:t>&lt;&lt;++n&lt;&lt;</a:t>
            </a:r>
            <a:r>
              <a:rPr lang="en-US" dirty="0" err="1"/>
              <a:t>endl</a:t>
            </a:r>
            <a:r>
              <a:rPr lang="en-US" dirty="0" smtClean="0"/>
              <a:t>;</a:t>
            </a:r>
            <a:endParaRPr lang="en-US" dirty="0"/>
          </a:p>
          <a:p>
            <a:pPr marL="0" indent="0">
              <a:buNone/>
            </a:pPr>
            <a:r>
              <a:rPr lang="en-US" dirty="0" smtClean="0"/>
              <a:t>}</a:t>
            </a:r>
            <a:endParaRPr lang="en-US" dirty="0"/>
          </a:p>
          <a:p>
            <a:pPr marL="0" indent="0">
              <a:buNone/>
            </a:pPr>
            <a:r>
              <a:rPr lang="en-US" dirty="0" err="1"/>
              <a:t>int</a:t>
            </a:r>
            <a:r>
              <a:rPr lang="en-US" dirty="0"/>
              <a:t> main() {</a:t>
            </a:r>
          </a:p>
          <a:p>
            <a:pPr marL="0" indent="0">
              <a:buNone/>
            </a:pPr>
            <a:r>
              <a:rPr lang="en-US" dirty="0" err="1" smtClean="0"/>
              <a:t>int</a:t>
            </a:r>
            <a:r>
              <a:rPr lang="en-US" dirty="0" smtClean="0"/>
              <a:t> </a:t>
            </a:r>
            <a:r>
              <a:rPr lang="en-US" dirty="0"/>
              <a:t>x = 2;</a:t>
            </a:r>
          </a:p>
          <a:p>
            <a:pPr marL="0" indent="0">
              <a:buNone/>
            </a:pPr>
            <a:r>
              <a:rPr lang="en-US" dirty="0"/>
              <a:t>    f(x);</a:t>
            </a:r>
          </a:p>
          <a:p>
            <a:pPr marL="0" indent="0">
              <a:buNone/>
            </a:pPr>
            <a:r>
              <a:rPr lang="en-US" dirty="0" err="1" smtClean="0"/>
              <a:t>cout</a:t>
            </a:r>
            <a:r>
              <a:rPr lang="en-US" dirty="0" smtClean="0"/>
              <a:t> </a:t>
            </a:r>
            <a:r>
              <a:rPr lang="en-US" dirty="0"/>
              <a:t>&lt;&lt; x;</a:t>
            </a:r>
          </a:p>
          <a:p>
            <a:pPr marL="0" indent="0">
              <a:buNone/>
            </a:pPr>
            <a:r>
              <a:rPr lang="en-US" dirty="0" smtClean="0"/>
              <a:t>return </a:t>
            </a:r>
            <a:r>
              <a:rPr lang="en-US" dirty="0"/>
              <a:t>0;</a:t>
            </a:r>
          </a:p>
          <a:p>
            <a:pPr marL="0" indent="0">
              <a:buNone/>
            </a:pPr>
            <a:r>
              <a:rPr lang="en-US" dirty="0"/>
              <a:t>}</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6039958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20073" y="110836"/>
            <a:ext cx="10395527" cy="6518564"/>
          </a:xfrm>
        </p:spPr>
        <p:txBody>
          <a:bodyPr>
            <a:noAutofit/>
          </a:bodyPr>
          <a:lstStyle/>
          <a:p>
            <a:pPr marL="0" indent="0">
              <a:buNone/>
            </a:pPr>
            <a:r>
              <a:rPr lang="en-US" sz="1600" dirty="0" smtClean="0"/>
              <a:t>void swap(</a:t>
            </a:r>
            <a:r>
              <a:rPr lang="en-US" sz="1600" dirty="0" err="1" smtClean="0"/>
              <a:t>int</a:t>
            </a:r>
            <a:r>
              <a:rPr lang="en-US" sz="1600" dirty="0" smtClean="0"/>
              <a:t> &amp;,</a:t>
            </a:r>
            <a:r>
              <a:rPr lang="en-US" sz="1600" dirty="0" err="1" smtClean="0"/>
              <a:t>int</a:t>
            </a:r>
            <a:r>
              <a:rPr lang="en-US" sz="1600" dirty="0" smtClean="0"/>
              <a:t> &amp;);</a:t>
            </a:r>
          </a:p>
          <a:p>
            <a:pPr marL="0" indent="0">
              <a:buNone/>
            </a:pPr>
            <a:r>
              <a:rPr lang="en-US" sz="1600" dirty="0" smtClean="0"/>
              <a:t>void </a:t>
            </a:r>
            <a:r>
              <a:rPr lang="en-US" sz="1600" dirty="0"/>
              <a:t>main()</a:t>
            </a:r>
          </a:p>
          <a:p>
            <a:pPr marL="0" indent="0">
              <a:buNone/>
            </a:pPr>
            <a:r>
              <a:rPr lang="en-US" sz="1600" dirty="0"/>
              <a:t>{</a:t>
            </a:r>
          </a:p>
          <a:p>
            <a:pPr marL="0" indent="0">
              <a:buNone/>
            </a:pPr>
            <a:r>
              <a:rPr lang="en-US" sz="1600" dirty="0" err="1" smtClean="0"/>
              <a:t>int</a:t>
            </a:r>
            <a:r>
              <a:rPr lang="en-US" sz="1600" dirty="0" smtClean="0"/>
              <a:t> </a:t>
            </a:r>
            <a:r>
              <a:rPr lang="en-US" sz="1600" dirty="0"/>
              <a:t>num1,num2;</a:t>
            </a:r>
          </a:p>
          <a:p>
            <a:pPr marL="0" indent="0">
              <a:buNone/>
            </a:pPr>
            <a:r>
              <a:rPr lang="en-US" sz="1600" dirty="0" err="1" smtClean="0"/>
              <a:t>cout</a:t>
            </a:r>
            <a:r>
              <a:rPr lang="en-US" sz="1600" dirty="0"/>
              <a:t>&lt;&lt;"enter two numbers"&lt;&lt;</a:t>
            </a:r>
            <a:r>
              <a:rPr lang="en-US" sz="1600" dirty="0" err="1"/>
              <a:t>endl</a:t>
            </a:r>
            <a:r>
              <a:rPr lang="en-US" sz="1600" dirty="0"/>
              <a:t>;</a:t>
            </a:r>
          </a:p>
          <a:p>
            <a:pPr marL="0" indent="0">
              <a:buNone/>
            </a:pPr>
            <a:r>
              <a:rPr lang="en-US" sz="1600" dirty="0" err="1"/>
              <a:t>cin</a:t>
            </a:r>
            <a:r>
              <a:rPr lang="en-US" sz="1600" dirty="0"/>
              <a:t>&gt;&gt;num1&gt;&gt;num2;</a:t>
            </a:r>
          </a:p>
          <a:p>
            <a:pPr marL="0" indent="0">
              <a:buNone/>
            </a:pPr>
            <a:r>
              <a:rPr lang="en-US" sz="1600" dirty="0" err="1"/>
              <a:t>cout</a:t>
            </a:r>
            <a:r>
              <a:rPr lang="en-US" sz="1600" dirty="0"/>
              <a:t>&lt;&lt;"before swapping"&lt;&lt;</a:t>
            </a:r>
            <a:r>
              <a:rPr lang="en-US" sz="1600" dirty="0" err="1"/>
              <a:t>endl</a:t>
            </a:r>
            <a:r>
              <a:rPr lang="en-US" sz="1600" dirty="0"/>
              <a:t>;</a:t>
            </a:r>
          </a:p>
          <a:p>
            <a:pPr marL="0" indent="0">
              <a:buNone/>
            </a:pPr>
            <a:r>
              <a:rPr lang="en-US" sz="1600" dirty="0" err="1"/>
              <a:t>cout</a:t>
            </a:r>
            <a:r>
              <a:rPr lang="en-US" sz="1600" dirty="0"/>
              <a:t>&lt;&lt;"NUM1:"&lt;&lt;num1&lt;&lt;</a:t>
            </a:r>
            <a:r>
              <a:rPr lang="en-US" sz="1600" dirty="0" err="1"/>
              <a:t>endl</a:t>
            </a:r>
            <a:r>
              <a:rPr lang="en-US" sz="1600" dirty="0"/>
              <a:t>;</a:t>
            </a:r>
          </a:p>
          <a:p>
            <a:pPr marL="0" indent="0">
              <a:buNone/>
            </a:pPr>
            <a:r>
              <a:rPr lang="en-US" sz="1600" dirty="0" err="1"/>
              <a:t>cout</a:t>
            </a:r>
            <a:r>
              <a:rPr lang="en-US" sz="1600" dirty="0"/>
              <a:t>&lt;&lt;"NUM2:"&lt;&lt;num2&lt;&lt;</a:t>
            </a:r>
            <a:r>
              <a:rPr lang="en-US" sz="1600" dirty="0" err="1"/>
              <a:t>endl</a:t>
            </a:r>
            <a:r>
              <a:rPr lang="en-US" sz="1600" dirty="0"/>
              <a:t>;</a:t>
            </a:r>
          </a:p>
          <a:p>
            <a:pPr marL="0" indent="0">
              <a:buNone/>
            </a:pPr>
            <a:r>
              <a:rPr lang="en-US" sz="1600" dirty="0"/>
              <a:t>swap(num1,num2);</a:t>
            </a:r>
          </a:p>
          <a:p>
            <a:pPr marL="0" indent="0">
              <a:buNone/>
            </a:pPr>
            <a:r>
              <a:rPr lang="en-US" sz="1600" dirty="0" err="1"/>
              <a:t>cout</a:t>
            </a:r>
            <a:r>
              <a:rPr lang="en-US" sz="1600" dirty="0"/>
              <a:t>&lt;&lt;"after swapping"&lt;&lt;</a:t>
            </a:r>
            <a:r>
              <a:rPr lang="en-US" sz="1600" dirty="0" err="1"/>
              <a:t>endl</a:t>
            </a:r>
            <a:r>
              <a:rPr lang="en-US" sz="1600" dirty="0"/>
              <a:t>;</a:t>
            </a:r>
          </a:p>
          <a:p>
            <a:pPr marL="0" indent="0">
              <a:buNone/>
            </a:pPr>
            <a:r>
              <a:rPr lang="en-US" sz="1600" dirty="0" err="1"/>
              <a:t>cout</a:t>
            </a:r>
            <a:r>
              <a:rPr lang="en-US" sz="1600" dirty="0"/>
              <a:t>&lt;&lt;"NUM1:"&lt;&lt;num1&lt;&lt;</a:t>
            </a:r>
            <a:r>
              <a:rPr lang="en-US" sz="1600" dirty="0" err="1"/>
              <a:t>endl</a:t>
            </a:r>
            <a:r>
              <a:rPr lang="en-US" sz="1600" dirty="0"/>
              <a:t>;</a:t>
            </a:r>
          </a:p>
          <a:p>
            <a:pPr marL="0" indent="0">
              <a:buNone/>
            </a:pPr>
            <a:r>
              <a:rPr lang="en-US" sz="1600" dirty="0" err="1"/>
              <a:t>cout</a:t>
            </a:r>
            <a:r>
              <a:rPr lang="en-US" sz="1600" dirty="0"/>
              <a:t>&lt;&lt;"NUM2:"&lt;&lt;num2&lt;&lt;</a:t>
            </a:r>
            <a:r>
              <a:rPr lang="en-US" sz="1600" dirty="0" err="1"/>
              <a:t>endl</a:t>
            </a:r>
            <a:r>
              <a:rPr lang="en-US" sz="1600" dirty="0"/>
              <a:t>;</a:t>
            </a:r>
          </a:p>
          <a:p>
            <a:pPr marL="0" indent="0">
              <a:buNone/>
            </a:pPr>
            <a:r>
              <a:rPr lang="en-US" sz="1600" dirty="0" smtClean="0"/>
              <a:t>}</a:t>
            </a:r>
            <a:endParaRPr lang="en-US" sz="1600" dirty="0"/>
          </a:p>
          <a:p>
            <a:pPr marL="0" indent="0">
              <a:buNone/>
            </a:pPr>
            <a:r>
              <a:rPr lang="en-US" sz="1600" dirty="0"/>
              <a:t>void swap(</a:t>
            </a:r>
            <a:r>
              <a:rPr lang="en-US" sz="1600" dirty="0" err="1"/>
              <a:t>int</a:t>
            </a:r>
            <a:r>
              <a:rPr lang="en-US" sz="1600" dirty="0"/>
              <a:t> &amp;</a:t>
            </a:r>
            <a:r>
              <a:rPr lang="en-US" sz="1600" dirty="0" err="1"/>
              <a:t>a,int</a:t>
            </a:r>
            <a:r>
              <a:rPr lang="en-US" sz="1600" dirty="0"/>
              <a:t> &amp;b)</a:t>
            </a:r>
          </a:p>
          <a:p>
            <a:pPr marL="0" indent="0">
              <a:buNone/>
            </a:pPr>
            <a:r>
              <a:rPr lang="en-US" sz="1600" dirty="0"/>
              <a:t>{</a:t>
            </a:r>
          </a:p>
          <a:p>
            <a:pPr marL="0" indent="0">
              <a:buNone/>
            </a:pPr>
            <a:r>
              <a:rPr lang="en-US" sz="1600" dirty="0" err="1"/>
              <a:t>int</a:t>
            </a:r>
            <a:r>
              <a:rPr lang="en-US" sz="1600" dirty="0"/>
              <a:t> temp=a;</a:t>
            </a:r>
          </a:p>
          <a:p>
            <a:pPr marL="0" indent="0">
              <a:buNone/>
            </a:pPr>
            <a:r>
              <a:rPr lang="en-US" sz="1600" dirty="0"/>
              <a:t>a=b;</a:t>
            </a:r>
          </a:p>
          <a:p>
            <a:pPr marL="0" indent="0">
              <a:buNone/>
            </a:pPr>
            <a:r>
              <a:rPr lang="en-US" sz="1600" dirty="0"/>
              <a:t>b=temp;</a:t>
            </a:r>
          </a:p>
          <a:p>
            <a:pPr marL="0" indent="0">
              <a:buNone/>
            </a:pPr>
            <a:r>
              <a:rPr lang="en-US" sz="1600" dirty="0"/>
              <a:t>}</a:t>
            </a:r>
          </a:p>
          <a:p>
            <a:endParaRPr lang="en-US" sz="1600" dirty="0"/>
          </a:p>
        </p:txBody>
      </p:sp>
    </p:spTree>
    <p:extLst>
      <p:ext uri="{BB962C8B-B14F-4D97-AF65-F5344CB8AC3E}">
        <p14:creationId xmlns:p14="http://schemas.microsoft.com/office/powerpoint/2010/main" val="7387932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274638"/>
            <a:ext cx="8458200" cy="1143000"/>
          </a:xfrm>
        </p:spPr>
        <p:txBody>
          <a:bodyPr>
            <a:normAutofit/>
          </a:bodyPr>
          <a:lstStyle/>
          <a:p>
            <a:r>
              <a:rPr lang="en-US" sz="3200" dirty="0"/>
              <a:t>Write the output of the following program</a:t>
            </a:r>
            <a:br>
              <a:rPr lang="en-US" sz="3200" dirty="0"/>
            </a:br>
            <a:endParaRPr lang="en-US" sz="3200" dirty="0"/>
          </a:p>
        </p:txBody>
      </p:sp>
      <p:sp>
        <p:nvSpPr>
          <p:cNvPr id="2" name="Content Placeholder 1"/>
          <p:cNvSpPr>
            <a:spLocks noGrp="1"/>
          </p:cNvSpPr>
          <p:nvPr>
            <p:ph idx="1"/>
          </p:nvPr>
        </p:nvSpPr>
        <p:spPr>
          <a:xfrm>
            <a:off x="544945" y="990601"/>
            <a:ext cx="9665855" cy="5465617"/>
          </a:xfrm>
        </p:spPr>
        <p:txBody>
          <a:bodyPr>
            <a:normAutofit fontScale="85000" lnSpcReduction="20000"/>
          </a:bodyPr>
          <a:lstStyle/>
          <a:p>
            <a:pPr marL="0" indent="0">
              <a:buNone/>
            </a:pPr>
            <a:r>
              <a:rPr lang="en-US" dirty="0"/>
              <a:t>#include&lt;</a:t>
            </a:r>
            <a:r>
              <a:rPr lang="en-US" dirty="0" err="1"/>
              <a:t>iostream.h</a:t>
            </a:r>
            <a:r>
              <a:rPr lang="en-US" dirty="0"/>
              <a:t>&gt;</a:t>
            </a:r>
          </a:p>
          <a:p>
            <a:pPr marL="0" indent="0">
              <a:buNone/>
            </a:pPr>
            <a:r>
              <a:rPr lang="en-US" dirty="0"/>
              <a:t>#include&lt;</a:t>
            </a:r>
            <a:r>
              <a:rPr lang="en-US" dirty="0" err="1"/>
              <a:t>conio.h</a:t>
            </a:r>
            <a:r>
              <a:rPr lang="en-US" dirty="0"/>
              <a:t>&gt;</a:t>
            </a:r>
          </a:p>
          <a:p>
            <a:pPr marL="0" indent="0">
              <a:buNone/>
            </a:pPr>
            <a:r>
              <a:rPr lang="en-US" dirty="0"/>
              <a:t>void </a:t>
            </a:r>
            <a:r>
              <a:rPr lang="en-US" dirty="0" smtClean="0"/>
              <a:t>f(</a:t>
            </a:r>
            <a:r>
              <a:rPr lang="en-US" dirty="0" err="1" smtClean="0"/>
              <a:t>int</a:t>
            </a:r>
            <a:r>
              <a:rPr lang="en-US" dirty="0" smtClean="0"/>
              <a:t> </a:t>
            </a:r>
            <a:r>
              <a:rPr lang="en-US" dirty="0" err="1"/>
              <a:t>a,int</a:t>
            </a:r>
            <a:r>
              <a:rPr lang="en-US" dirty="0"/>
              <a:t> &amp;b)</a:t>
            </a:r>
          </a:p>
          <a:p>
            <a:pPr marL="0" indent="0">
              <a:buNone/>
            </a:pPr>
            <a:r>
              <a:rPr lang="en-US" dirty="0" smtClean="0"/>
              <a:t>{</a:t>
            </a:r>
            <a:endParaRPr lang="en-US" dirty="0"/>
          </a:p>
          <a:p>
            <a:pPr marL="0" indent="0">
              <a:buNone/>
            </a:pPr>
            <a:r>
              <a:rPr lang="en-US" dirty="0"/>
              <a:t>a=</a:t>
            </a:r>
            <a:r>
              <a:rPr lang="en-US" dirty="0" err="1"/>
              <a:t>a+b</a:t>
            </a:r>
            <a:r>
              <a:rPr lang="en-US" dirty="0"/>
              <a:t>;</a:t>
            </a:r>
          </a:p>
          <a:p>
            <a:pPr marL="0" indent="0">
              <a:buNone/>
            </a:pPr>
            <a:r>
              <a:rPr lang="en-US" dirty="0"/>
              <a:t>b=a-b;</a:t>
            </a:r>
          </a:p>
          <a:p>
            <a:pPr marL="0" indent="0">
              <a:buNone/>
            </a:pPr>
            <a:r>
              <a:rPr lang="en-US" dirty="0"/>
              <a:t>a=a-b</a:t>
            </a:r>
            <a:r>
              <a:rPr lang="en-US" dirty="0" smtClean="0"/>
              <a:t>;</a:t>
            </a:r>
            <a:endParaRPr lang="en-US" dirty="0"/>
          </a:p>
          <a:p>
            <a:pPr marL="0" indent="0">
              <a:buNone/>
            </a:pPr>
            <a:r>
              <a:rPr lang="en-US" dirty="0"/>
              <a:t>}</a:t>
            </a:r>
          </a:p>
          <a:p>
            <a:pPr marL="0" indent="0">
              <a:buNone/>
            </a:pPr>
            <a:r>
              <a:rPr lang="en-US" dirty="0"/>
              <a:t>void main()</a:t>
            </a:r>
          </a:p>
          <a:p>
            <a:pPr marL="0" indent="0">
              <a:buNone/>
            </a:pPr>
            <a:r>
              <a:rPr lang="en-US" dirty="0"/>
              <a:t>{</a:t>
            </a:r>
          </a:p>
          <a:p>
            <a:pPr marL="0" indent="0">
              <a:buNone/>
            </a:pPr>
            <a:r>
              <a:rPr lang="en-US" dirty="0" err="1"/>
              <a:t>int</a:t>
            </a:r>
            <a:r>
              <a:rPr lang="en-US" dirty="0"/>
              <a:t> </a:t>
            </a:r>
            <a:r>
              <a:rPr lang="en-US" dirty="0" smtClean="0"/>
              <a:t>u=4,v=18</a:t>
            </a:r>
            <a:r>
              <a:rPr lang="en-US" dirty="0"/>
              <a:t>;</a:t>
            </a:r>
          </a:p>
          <a:p>
            <a:pPr marL="0" indent="0">
              <a:buNone/>
            </a:pPr>
            <a:r>
              <a:rPr lang="en-US" dirty="0" smtClean="0"/>
              <a:t>f(</a:t>
            </a:r>
            <a:r>
              <a:rPr lang="en-US" dirty="0" err="1" smtClean="0"/>
              <a:t>u,v</a:t>
            </a:r>
            <a:r>
              <a:rPr lang="en-US" dirty="0" smtClean="0"/>
              <a:t>);</a:t>
            </a:r>
            <a:endParaRPr lang="en-US" dirty="0"/>
          </a:p>
          <a:p>
            <a:pPr marL="0" indent="0">
              <a:buNone/>
            </a:pPr>
            <a:r>
              <a:rPr lang="en-US" dirty="0" err="1"/>
              <a:t>cout</a:t>
            </a:r>
            <a:r>
              <a:rPr lang="en-US" dirty="0" smtClean="0"/>
              <a:t>&lt;&lt;u&lt;&lt;","&lt;&lt;</a:t>
            </a:r>
            <a:r>
              <a:rPr lang="en-US" dirty="0"/>
              <a:t>v</a:t>
            </a:r>
            <a:r>
              <a:rPr lang="en-US" dirty="0" smtClean="0"/>
              <a:t>;</a:t>
            </a:r>
            <a:endParaRPr lang="en-US" dirty="0"/>
          </a:p>
          <a:p>
            <a:pPr marL="0" indent="0">
              <a:buNone/>
            </a:pPr>
            <a:r>
              <a:rPr lang="en-US" dirty="0" smtClean="0"/>
              <a:t>}</a:t>
            </a:r>
            <a:endParaRPr lang="en-US" dirty="0"/>
          </a:p>
          <a:p>
            <a:endParaRPr lang="en-US" dirty="0"/>
          </a:p>
        </p:txBody>
      </p:sp>
    </p:spTree>
    <p:extLst>
      <p:ext uri="{BB962C8B-B14F-4D97-AF65-F5344CB8AC3E}">
        <p14:creationId xmlns:p14="http://schemas.microsoft.com/office/powerpoint/2010/main" val="15052756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TotalTime>
  <Words>2220</Words>
  <Application>Microsoft Office PowerPoint</Application>
  <PresentationFormat>Widescreen</PresentationFormat>
  <Paragraphs>395</Paragraphs>
  <Slides>39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Calibri</vt:lpstr>
      <vt:lpstr>Calibri Light</vt:lpstr>
      <vt:lpstr>Office Theme</vt:lpstr>
      <vt:lpstr>PowerPoint Presentation</vt:lpstr>
      <vt:lpstr>Passing Arguments to a Function</vt:lpstr>
      <vt:lpstr>Passing arguments by Value:</vt:lpstr>
      <vt:lpstr>Example</vt:lpstr>
      <vt:lpstr>Passing Arguments by Reference</vt:lpstr>
      <vt:lpstr>Passing Arguments by Reference</vt:lpstr>
      <vt:lpstr>Example</vt:lpstr>
      <vt:lpstr>PowerPoint Presentation</vt:lpstr>
      <vt:lpstr>Write the output of the following program </vt:lpstr>
      <vt:lpstr>Write the output of the following program </vt:lpstr>
      <vt:lpstr>Constant Arguments</vt:lpstr>
      <vt:lpstr>Constant Arguments</vt:lpstr>
      <vt:lpstr>Example:</vt:lpstr>
      <vt:lpstr>Default Arguments</vt:lpstr>
      <vt:lpstr>PowerPoint Presentation</vt:lpstr>
      <vt:lpstr>Example </vt:lpstr>
      <vt:lpstr>Example</vt:lpstr>
      <vt:lpstr>Inline Functions</vt:lpstr>
      <vt:lpstr>Conditions for using inline functions</vt:lpstr>
      <vt:lpstr>Example</vt:lpstr>
      <vt:lpstr>Function Overloading</vt:lpstr>
      <vt:lpstr>Example</vt:lpstr>
      <vt:lpstr>Structures as Arguments</vt:lpstr>
      <vt:lpstr>PowerPoint Presentation</vt:lpstr>
      <vt:lpstr>Returning Values from Functions </vt:lpstr>
      <vt:lpstr>PowerPoint Presentation</vt:lpstr>
      <vt:lpstr>Practice Questions  Write a function that takes an integer and returns true if it is prime, otherwise returns false. </vt:lpstr>
      <vt:lpstr>Write a function that finds the maximum value in an integer array.</vt:lpstr>
      <vt:lpstr>Write a function that takes radius as input and returns the area of a circle.</vt:lpstr>
      <vt:lpstr>Write a function int findMin(int arr[], int size) that returns the smallest element in an integer array.</vt:lpstr>
      <vt:lpstr>PowerPoint Presentation</vt:lpstr>
      <vt:lpstr>PowerPoint Presentation</vt:lpstr>
      <vt:lpstr>PowerPoint Presentation</vt:lpstr>
      <vt:lpstr>Recursive Functions in C++</vt:lpstr>
      <vt:lpstr>Example 1-Printing Hello 5 Times  </vt:lpstr>
      <vt:lpstr>Example-2 Summation of First n Numbers </vt:lpstr>
      <vt:lpstr>Explanation </vt:lpstr>
      <vt:lpstr>The below image lists the recursive case for each of the recursive call.</vt:lpstr>
      <vt:lpstr>Example 3: Printing Array Elements in Reverse Order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66</cp:revision>
  <dcterms:created xsi:type="dcterms:W3CDTF">2025-04-26T22:44:06Z</dcterms:created>
  <dcterms:modified xsi:type="dcterms:W3CDTF">2025-05-05T06:32:49Z</dcterms:modified>
</cp:coreProperties>
</file>