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2" r:id="rId5"/>
    <p:sldId id="261" r:id="rId6"/>
    <p:sldId id="263" r:id="rId7"/>
    <p:sldId id="264" r:id="rId8"/>
    <p:sldId id="258" r:id="rId9"/>
    <p:sldId id="259" r:id="rId10"/>
    <p:sldId id="260" r:id="rId11"/>
    <p:sldId id="262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80" r:id="rId26"/>
    <p:sldId id="279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80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8D7C0D-9F30-45D3-9CB6-8F4C302D12D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7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ience.nasa.gov/ems/01_intr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Electromagnetic Field Theory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Ms. Asma </a:t>
            </a:r>
            <a:r>
              <a:rPr lang="en-US" dirty="0" err="1" smtClean="0"/>
              <a:t>Mushtaq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asmamushtaq@gcu.edu.pk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Electromagnetic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 smtClean="0"/>
              <a:t>Frequency:</a:t>
            </a:r>
            <a:r>
              <a:rPr lang="en-US" sz="2400" dirty="0" smtClean="0"/>
              <a:t> Electromagnetic waves have a frequency, denoted by the symbol 'f,' which is the number of oscillations (cycles) per unit of time. Frequency is inversely proportional to wavelength, and the relationship is given by the equation:</a:t>
            </a:r>
          </a:p>
          <a:p>
            <a:pPr marL="0" indent="0">
              <a:buNone/>
            </a:pPr>
            <a:r>
              <a:rPr lang="en-US" sz="2400" b="1" dirty="0" smtClean="0"/>
              <a:t>                                                              f=c</a:t>
            </a:r>
            <a:r>
              <a:rPr lang="en-US" sz="2400" b="1" dirty="0"/>
              <a:t>/ λ</a:t>
            </a:r>
            <a:endParaRPr lang="en-US" sz="2400" dirty="0" smtClean="0"/>
          </a:p>
          <a:p>
            <a:endParaRPr lang="en-US" sz="2400" b="1" dirty="0" smtClean="0"/>
          </a:p>
          <a:p>
            <a:pPr algn="just"/>
            <a:r>
              <a:rPr lang="en-US" sz="2400" b="1" dirty="0" smtClean="0"/>
              <a:t>Propagation </a:t>
            </a:r>
            <a:r>
              <a:rPr lang="en-US" sz="2400" b="1" dirty="0"/>
              <a:t>through a Vacuum:</a:t>
            </a:r>
            <a:r>
              <a:rPr lang="en-US" sz="2400" dirty="0"/>
              <a:t> Electromagnetic waves can propagate through a vacuum, such as outer space, without the need for a medium (unlike mechanical waves like sound, which require a medium like air, water, or solids for transmission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SCALARS AND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scalar refers to a quantity whose value may be represented by a single (positive or negative) real number. The x, y, and z we use in basic algebra are scalars, and the quantities they represent are scalars</a:t>
            </a:r>
            <a:r>
              <a:rPr lang="en-US" dirty="0" smtClean="0"/>
              <a:t>.</a:t>
            </a:r>
          </a:p>
          <a:p>
            <a:pPr marL="3690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Example:</a:t>
            </a:r>
          </a:p>
          <a:p>
            <a:pPr marL="36900" indent="0">
              <a:buNone/>
            </a:pPr>
            <a:r>
              <a:rPr lang="en-US" dirty="0" smtClean="0"/>
              <a:t>     If </a:t>
            </a:r>
            <a:r>
              <a:rPr lang="en-US" dirty="0"/>
              <a:t>a body </a:t>
            </a:r>
            <a:r>
              <a:rPr lang="en-US" dirty="0" smtClean="0"/>
              <a:t>falling a </a:t>
            </a:r>
            <a:r>
              <a:rPr lang="en-US" dirty="0"/>
              <a:t>distance L in a time </a:t>
            </a:r>
            <a:r>
              <a:rPr lang="en-US" dirty="0" smtClean="0"/>
              <a:t>t</a:t>
            </a:r>
          </a:p>
          <a:p>
            <a:pPr marL="36900" indent="0">
              <a:buNone/>
            </a:pPr>
            <a:r>
              <a:rPr lang="en-US" dirty="0" smtClean="0"/>
              <a:t>     the </a:t>
            </a:r>
            <a:r>
              <a:rPr lang="en-US" dirty="0"/>
              <a:t>temperature T at any point in a bowl of soup whose coordinates are x, y, and </a:t>
            </a:r>
            <a:r>
              <a:rPr lang="en-US" dirty="0" smtClean="0"/>
              <a:t>z. </a:t>
            </a:r>
          </a:p>
          <a:p>
            <a:pPr marL="36900" indent="0" algn="just"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Other scalar quantities are mass, density, pressure (but not force), </a:t>
            </a:r>
            <a:r>
              <a:rPr lang="en-US" sz="2400" b="1" i="1" dirty="0" smtClean="0">
                <a:solidFill>
                  <a:srgbClr val="FFFF00"/>
                </a:solidFill>
              </a:rPr>
              <a:t>volume</a:t>
            </a:r>
            <a:r>
              <a:rPr lang="en-US" sz="2400" b="1" i="1" dirty="0">
                <a:solidFill>
                  <a:srgbClr val="FFFF00"/>
                </a:solidFill>
              </a:rPr>
              <a:t>,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resistivity, and voltage.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SCALARS AND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vector quantity has both a </a:t>
            </a:r>
            <a:r>
              <a:rPr lang="en-US" dirty="0" smtClean="0"/>
              <a:t>magnitude </a:t>
            </a:r>
            <a:r>
              <a:rPr lang="en-US" dirty="0"/>
              <a:t>and a direction in space</a:t>
            </a:r>
            <a:r>
              <a:rPr lang="en-US" dirty="0" smtClean="0"/>
              <a:t>.</a:t>
            </a:r>
          </a:p>
          <a:p>
            <a:pPr marL="36900" indent="0" algn="just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Example</a:t>
            </a:r>
          </a:p>
          <a:p>
            <a:pPr algn="just"/>
            <a:r>
              <a:rPr lang="en-US" dirty="0"/>
              <a:t>Force, velocity, acceleration, and a straight line from the positive to the negative terminal of a storage battery are examples of vectors. Each quantity is characterized by both a magnitude and a direction.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en-US" dirty="0"/>
              <a:t>vectors may be defined in n-dimensional space in more advanced applications.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Scalar and a Vector Field?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A field (scalar or vector) may be defined mathematically as some function that connects an arbitrary origin to a general point in space. We usually associate some physical effect with a field, such as the </a:t>
            </a:r>
            <a:r>
              <a:rPr lang="en-US" sz="2400" b="1" dirty="0">
                <a:solidFill>
                  <a:srgbClr val="FFFF00"/>
                </a:solidFill>
              </a:rPr>
              <a:t>force on a compass needle in the earth’s magnetic field</a:t>
            </a:r>
            <a:r>
              <a:rPr lang="en-US" sz="2400" dirty="0"/>
              <a:t>, or the </a:t>
            </a:r>
            <a:r>
              <a:rPr lang="en-US" sz="2400" b="1" dirty="0">
                <a:solidFill>
                  <a:srgbClr val="FFFF00"/>
                </a:solidFill>
              </a:rPr>
              <a:t>movement of smoke particles in the field defined by the vector velocity of air in some region of space. </a:t>
            </a:r>
            <a:r>
              <a:rPr lang="en-US" sz="2400" dirty="0"/>
              <a:t>Note that the field concept invariably is related to a region. Some quantity is defined at every point in a region. Both scalar fields and vector fields exist. </a:t>
            </a:r>
          </a:p>
        </p:txBody>
      </p:sp>
    </p:spTree>
    <p:extLst>
      <p:ext uri="{BB962C8B-B14F-4D97-AF65-F5344CB8AC3E}">
        <p14:creationId xmlns:p14="http://schemas.microsoft.com/office/powerpoint/2010/main" val="1600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The temperature throughout the bowl of soup </a:t>
            </a:r>
            <a:r>
              <a:rPr lang="en-US" dirty="0"/>
              <a:t>and the </a:t>
            </a:r>
            <a:r>
              <a:rPr lang="en-US" b="1" dirty="0">
                <a:solidFill>
                  <a:srgbClr val="FFFF00"/>
                </a:solidFill>
              </a:rPr>
              <a:t>density at any point in the earth </a:t>
            </a:r>
            <a:r>
              <a:rPr lang="en-US" dirty="0"/>
              <a:t>are examples of </a:t>
            </a:r>
            <a:r>
              <a:rPr lang="en-US" b="1" dirty="0">
                <a:solidFill>
                  <a:srgbClr val="0070C0"/>
                </a:solidFill>
              </a:rPr>
              <a:t>scalar fields</a:t>
            </a:r>
            <a:r>
              <a:rPr lang="en-US" dirty="0"/>
              <a:t>. </a:t>
            </a:r>
            <a:r>
              <a:rPr lang="en-US" b="1" dirty="0">
                <a:solidFill>
                  <a:srgbClr val="FFFF00"/>
                </a:solidFill>
              </a:rPr>
              <a:t>The gravitational and magnetic fields of the earth</a:t>
            </a:r>
            <a:r>
              <a:rPr lang="en-US" dirty="0"/>
              <a:t>, the </a:t>
            </a:r>
            <a:r>
              <a:rPr lang="en-US" b="1" dirty="0">
                <a:solidFill>
                  <a:srgbClr val="FFFF00"/>
                </a:solidFill>
              </a:rPr>
              <a:t>voltage gradient in a cable</a:t>
            </a:r>
            <a:r>
              <a:rPr lang="en-US" dirty="0"/>
              <a:t>, and </a:t>
            </a:r>
            <a:r>
              <a:rPr lang="en-US" b="1" dirty="0">
                <a:solidFill>
                  <a:srgbClr val="FFFF00"/>
                </a:solidFill>
              </a:rPr>
              <a:t>the temperature gradient in a soldering-iron tip </a:t>
            </a:r>
            <a:r>
              <a:rPr lang="en-US" dirty="0"/>
              <a:t>are examples of </a:t>
            </a:r>
            <a:r>
              <a:rPr lang="en-US" b="1" dirty="0">
                <a:solidFill>
                  <a:srgbClr val="0070C0"/>
                </a:solidFill>
              </a:rPr>
              <a:t>vector fields</a:t>
            </a:r>
            <a:r>
              <a:rPr lang="en-US" dirty="0"/>
              <a:t>. </a:t>
            </a:r>
            <a:r>
              <a:rPr lang="en-US"/>
              <a:t>The value of a field varies in general with both position and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Algebra </a:t>
            </a:r>
            <a:r>
              <a:rPr lang="en-US" b="1" dirty="0" smtClean="0">
                <a:solidFill>
                  <a:srgbClr val="FFFF00"/>
                </a:solidFill>
              </a:rPr>
              <a:t>(Vectors Addition, Subtraction, Multiplication-Dot and Cross Product)</a:t>
            </a:r>
          </a:p>
          <a:p>
            <a:r>
              <a:rPr lang="en-US" dirty="0" smtClean="0"/>
              <a:t>Orthogonal Coordinate Systems </a:t>
            </a:r>
            <a:r>
              <a:rPr lang="en-US" b="1" dirty="0" smtClean="0">
                <a:solidFill>
                  <a:srgbClr val="FFFF00"/>
                </a:solidFill>
              </a:rPr>
              <a:t>(Cartesian, cylindrical, Spherical)</a:t>
            </a:r>
          </a:p>
          <a:p>
            <a:r>
              <a:rPr lang="en-US" dirty="0" smtClean="0"/>
              <a:t>Vector Calculus </a:t>
            </a:r>
            <a:r>
              <a:rPr lang="en-US" b="1" dirty="0" smtClean="0">
                <a:solidFill>
                  <a:srgbClr val="FFFF00"/>
                </a:solidFill>
              </a:rPr>
              <a:t>(Integration </a:t>
            </a:r>
            <a:r>
              <a:rPr lang="en-US" b="1" smtClean="0">
                <a:solidFill>
                  <a:srgbClr val="FFFF00"/>
                </a:solidFill>
              </a:rPr>
              <a:t>and </a:t>
            </a:r>
            <a:r>
              <a:rPr lang="en-US" b="1" smtClean="0">
                <a:solidFill>
                  <a:srgbClr val="FFFF00"/>
                </a:solidFill>
              </a:rPr>
              <a:t>Differentiation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Algebra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Vector Addition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commutative property 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Associativity</a:t>
                </a:r>
              </a:p>
              <a:p>
                <a:pPr algn="ctr"/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420" y="2266399"/>
            <a:ext cx="2985428" cy="1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Algebra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Subtraction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48" y="2357343"/>
            <a:ext cx="3168902" cy="2428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74" y="5148925"/>
            <a:ext cx="16954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of a Vector by Scalar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33" y="1958763"/>
            <a:ext cx="9888824" cy="42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Two Vectors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 smtClean="0"/>
              <a:t>Product of two vectors is defined in two ways: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Dot Product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Cross Product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92" y="3543252"/>
            <a:ext cx="3237039" cy="196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48" y="5683200"/>
            <a:ext cx="1743075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12" y="3543252"/>
            <a:ext cx="531495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074" y="5557861"/>
            <a:ext cx="3400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282829"/>
            <a:ext cx="10515600" cy="132556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circuit theory fails at high frequency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08" y="1353312"/>
            <a:ext cx="10527792" cy="482365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Circuit theory, which is based on the principles of Kirchhoff's laws and Ohm's law, is a powerful and widely used tool for analyzing electrical circuits at low to moderate frequencies. However, it does have limitations when applied to high-frequency circuits, and these limitations arise from several factors</a:t>
            </a:r>
            <a:r>
              <a:rPr lang="en-US" dirty="0" smtClean="0"/>
              <a:t>:</a:t>
            </a: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Parasitic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Elements                     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Electromagnetic Radiation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Transmission Line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Effects                       Wave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Nature of Signals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Non-Ideal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Components</a:t>
            </a: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Skin Effect and Dielectric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Loss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Scalar projection of a vector onto another Vector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428" y="1720968"/>
            <a:ext cx="271462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90" y="3038899"/>
            <a:ext cx="278130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65" y="3844705"/>
            <a:ext cx="17145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519" y="4847259"/>
            <a:ext cx="154305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331" y="5905500"/>
            <a:ext cx="606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or 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613" y="1739923"/>
            <a:ext cx="2524125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912" y="2376046"/>
            <a:ext cx="4581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or 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429" y="1580050"/>
            <a:ext cx="5915025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75" y="2808224"/>
            <a:ext cx="4191000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26" y="3216964"/>
            <a:ext cx="64389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087" y="3730479"/>
            <a:ext cx="3305175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226" y="4967894"/>
            <a:ext cx="71151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33" y="1673310"/>
            <a:ext cx="10191796" cy="43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886" y="2027268"/>
            <a:ext cx="9111579" cy="33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011" y="609600"/>
            <a:ext cx="76581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63" y="2083117"/>
            <a:ext cx="91916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51" y="1580050"/>
            <a:ext cx="70294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Triple Product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scalar triple product for three non-coplanar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scalar quantity and is computed as: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func>
                    </m:oMath>
                  </m:oMathPara>
                </a14:m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dirty="0" smtClean="0"/>
              </a:p>
              <a:p>
                <a:pPr marL="36900" indent="0">
                  <a:buNone/>
                </a:pPr>
                <a:r>
                  <a:rPr lang="en-US" dirty="0" smtClean="0"/>
                  <a:t>The scalar triple product for three Coplanar vectors is 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Zero</a:t>
                </a:r>
                <a:r>
                  <a:rPr lang="en-US" dirty="0" smtClean="0"/>
                  <a:t>. </a:t>
                </a:r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44" y="2503932"/>
            <a:ext cx="2646807" cy="285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86" y="3079582"/>
            <a:ext cx="38004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Triple Product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vector triple </a:t>
                </a:r>
                <a:r>
                  <a:rPr lang="en-US" dirty="0"/>
                  <a:t>product for three non-coplanar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 smtClean="0"/>
                  <a:t>vector quantity </a:t>
                </a:r>
                <a:r>
                  <a:rPr lang="en-US" dirty="0"/>
                  <a:t>and is computed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It is non-associative that is: 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36900" indent="0" algn="just">
                  <a:buNone/>
                </a:pPr>
                <a:r>
                  <a:rPr lang="en-US" b="1" i="1" dirty="0" smtClean="0">
                    <a:solidFill>
                      <a:srgbClr val="FFFF00"/>
                    </a:solidFill>
                  </a:rPr>
                  <a:t>Reading Assignment</a:t>
                </a:r>
              </a:p>
              <a:p>
                <a:pPr marL="36900" indent="0" algn="just">
                  <a:buNone/>
                </a:pPr>
                <a:r>
                  <a:rPr lang="en-US" dirty="0" smtClean="0"/>
                  <a:t>What is the BAC-CAB rule? </a:t>
                </a:r>
              </a:p>
              <a:p>
                <a:pPr marL="36900" indent="0" algn="just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Parasitic Capacitance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A" dirty="0"/>
              <a:t>Capacitance has an impedance that decreases with increasing frequency, following the relation</a:t>
            </a:r>
            <a:r>
              <a:rPr lang="en-CA" dirty="0" smtClean="0"/>
              <a:t>:</a:t>
            </a:r>
          </a:p>
          <a:p>
            <a:pPr marL="36900" indent="0" algn="ctr">
              <a:buNone/>
            </a:pPr>
            <a:r>
              <a:rPr lang="en-CA" sz="3200" b="1" dirty="0" smtClean="0">
                <a:solidFill>
                  <a:srgbClr val="FFFF00"/>
                </a:solidFill>
              </a:rPr>
              <a:t>Z=1/2</a:t>
            </a:r>
            <a:r>
              <a:rPr lang="el-GR" sz="3200" b="1" dirty="0" smtClean="0">
                <a:solidFill>
                  <a:srgbClr val="FFFF00"/>
                </a:solidFill>
              </a:rPr>
              <a:t>π</a:t>
            </a:r>
            <a:r>
              <a:rPr lang="en-CA" sz="3200" b="1" dirty="0" err="1" smtClean="0">
                <a:solidFill>
                  <a:srgbClr val="FFFF00"/>
                </a:solidFill>
              </a:rPr>
              <a:t>fC</a:t>
            </a:r>
            <a:r>
              <a:rPr lang="en-CA" sz="3200" b="1" dirty="0" smtClean="0">
                <a:solidFill>
                  <a:srgbClr val="FFFF00"/>
                </a:solidFill>
              </a:rPr>
              <a:t>​</a:t>
            </a:r>
            <a:endParaRPr lang="en-CA" sz="3200" b="1" dirty="0">
              <a:solidFill>
                <a:srgbClr val="FFFF00"/>
              </a:solidFill>
            </a:endParaRPr>
          </a:p>
          <a:p>
            <a:pPr algn="just"/>
            <a:endParaRPr lang="en-CA" dirty="0"/>
          </a:p>
          <a:p>
            <a:pPr algn="just"/>
            <a:r>
              <a:rPr lang="en-CA" dirty="0" smtClean="0"/>
              <a:t>At </a:t>
            </a:r>
            <a:r>
              <a:rPr lang="en-CA" dirty="0"/>
              <a:t>high frequencies, even small parasitic capacitances can present low impedance paths, allowing high-frequency signals to couple or leak between circuit nodes. </a:t>
            </a:r>
          </a:p>
          <a:p>
            <a:pPr marL="36900" indent="0" algn="just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112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Effect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skin effect is where alternating current tends to avoid travel through the center of a solid </a:t>
            </a:r>
            <a:r>
              <a:rPr lang="en-US" b="1" dirty="0">
                <a:solidFill>
                  <a:srgbClr val="FFFF00"/>
                </a:solidFill>
                <a:effectLst/>
              </a:rPr>
              <a:t>conductor,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>
                <a:effectLst/>
              </a:rPr>
              <a:t>limiting itself to conduction near the surface</a:t>
            </a:r>
            <a:r>
              <a:rPr lang="en-US" dirty="0" smtClean="0">
                <a:effectLst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83" y="2556315"/>
            <a:ext cx="4995482" cy="41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The electromagnetic (EM) spectrum is the range of all types of EM radiation. Radiation is energy that travels and spreads out as it goes – the visible light that comes from a lamp in your house and the radio waves that come from a radio station are two types of electromagnetic radiation. The other types of EM radiation that make up the electromagnetic spectrum are microwaves, infrared light, ultraviolet light, X-rays and gamma-rays</a:t>
            </a:r>
            <a:r>
              <a:rPr lang="en-US" dirty="0" smtClean="0">
                <a:effectLst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29" y="3643413"/>
            <a:ext cx="6105716" cy="30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44" y="328943"/>
            <a:ext cx="10353762" cy="970450"/>
          </a:xfrm>
        </p:spPr>
        <p:txBody>
          <a:bodyPr/>
          <a:lstStyle/>
          <a:p>
            <a:r>
              <a:rPr lang="en-US" dirty="0" smtClean="0"/>
              <a:t>Electromagnetic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1" y="1732449"/>
            <a:ext cx="10507066" cy="49852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://science.nasa.gov/ems/01_intro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4" y="1131691"/>
            <a:ext cx="10598495" cy="55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effectLst/>
              </a:rPr>
              <a:t>Electromagnetic energy travels in waves and spans a broad spectrum from very long radio waves to very short gamma rays. The human eye </a:t>
            </a:r>
            <a:r>
              <a:rPr lang="en-US" sz="2800" dirty="0" smtClean="0">
                <a:effectLst/>
              </a:rPr>
              <a:t>can </a:t>
            </a:r>
            <a:r>
              <a:rPr lang="en-US" sz="2800" dirty="0">
                <a:effectLst/>
              </a:rPr>
              <a:t>detect only a small portion of this spectrum called visible light. A radio detects a different portion of the spectrum, and an x-ray machine uses yet another portion</a:t>
            </a:r>
            <a:r>
              <a:rPr lang="en-US" sz="2800" dirty="0" smtClean="0">
                <a:effectLst/>
              </a:rPr>
              <a:t>.</a:t>
            </a:r>
          </a:p>
          <a:p>
            <a:pPr algn="just"/>
            <a:r>
              <a:rPr lang="en-US" sz="2800" dirty="0">
                <a:effectLst/>
              </a:rPr>
              <a:t>When you tune your radio, watch TV, send a text message, or pop popcorn in a microwave oven, you are using electromagnetic energy.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Electromagnetic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Electric and Magnetic Fields:</a:t>
            </a:r>
            <a:r>
              <a:rPr lang="en-US" dirty="0"/>
              <a:t> Electromagnetic waves consist of both electric and magnetic fields that oscillate perpendicular to each other and to the direction of wave propagation. The changing electric field induces a magnetic field, and vice versa, creating a self-sustaining wave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91" y="3544006"/>
            <a:ext cx="4419410" cy="29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Electromagnetic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600" b="1" dirty="0" smtClean="0"/>
              <a:t>Transverse Waves: </a:t>
            </a:r>
            <a:r>
              <a:rPr lang="en-US" sz="2600" dirty="0" smtClean="0"/>
              <a:t>Direction of oscillation (vibration) of the electric and magnetic fields is perpendicular to the direction of wave propagation. </a:t>
            </a:r>
          </a:p>
          <a:p>
            <a:pPr algn="just"/>
            <a:r>
              <a:rPr lang="en-US" sz="2600" b="1" dirty="0" smtClean="0"/>
              <a:t>Speed </a:t>
            </a:r>
            <a:r>
              <a:rPr lang="en-US" sz="2600" b="1" dirty="0"/>
              <a:t>of Light:</a:t>
            </a:r>
            <a:r>
              <a:rPr lang="en-US" sz="2600" dirty="0"/>
              <a:t> Electromagnetic waves, including visible light, radio waves, microwaves, and X-rays, all travel at the speed of light in a vacuum, which is approximately </a:t>
            </a:r>
            <a:r>
              <a:rPr lang="en-US" sz="2600" dirty="0">
                <a:effectLst/>
              </a:rPr>
              <a:t>3 x 10</a:t>
            </a:r>
            <a:r>
              <a:rPr lang="en-US" sz="2600" baseline="30000" dirty="0">
                <a:effectLst/>
              </a:rPr>
              <a:t>8 </a:t>
            </a:r>
            <a:r>
              <a:rPr lang="en-US" sz="2600" dirty="0" smtClean="0">
                <a:effectLst/>
              </a:rPr>
              <a:t>m/s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b="1" dirty="0"/>
              <a:t>Wavelength:</a:t>
            </a:r>
            <a:r>
              <a:rPr lang="en-US" sz="2600" dirty="0"/>
              <a:t> Electromagnetic waves have a characteristic wavelength, denoted by the Greek letter lambda (λ). Wavelength is the distance between two consecutive points in the wave that are in phase (e.g., two consecutive crests or troughs</a:t>
            </a:r>
            <a:r>
              <a:rPr lang="en-US" sz="2600" dirty="0" smtClean="0"/>
              <a:t>).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4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323</TotalTime>
  <Words>923</Words>
  <Application>Microsoft Office PowerPoint</Application>
  <PresentationFormat>Widescreen</PresentationFormat>
  <Paragraphs>111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Calisto MT</vt:lpstr>
      <vt:lpstr>Cambria Math</vt:lpstr>
      <vt:lpstr>Trebuchet MS</vt:lpstr>
      <vt:lpstr>Wingdings 2</vt:lpstr>
      <vt:lpstr>Slate</vt:lpstr>
      <vt:lpstr>Electromagnetic Field Theory </vt:lpstr>
      <vt:lpstr>Why circuit theory fails at high frequency ? </vt:lpstr>
      <vt:lpstr>Parasitic Capacitance </vt:lpstr>
      <vt:lpstr>Skin Effect </vt:lpstr>
      <vt:lpstr>Electromagnetic Spectrum </vt:lpstr>
      <vt:lpstr>Electromagnetic Spectrum </vt:lpstr>
      <vt:lpstr>Electromagnetic Spectrum </vt:lpstr>
      <vt:lpstr>Properties of Electromagnetic Waves </vt:lpstr>
      <vt:lpstr>Properties of Electromagnetic Waves </vt:lpstr>
      <vt:lpstr>Properties of Electromagnetic Waves </vt:lpstr>
      <vt:lpstr>SCALARS AND VECTORS</vt:lpstr>
      <vt:lpstr>SCALARS AND VECTORS</vt:lpstr>
      <vt:lpstr>What is a Scalar and a Vector Field?</vt:lpstr>
      <vt:lpstr>Vector Field</vt:lpstr>
      <vt:lpstr>Vector Analysis </vt:lpstr>
      <vt:lpstr>Vector Algebra </vt:lpstr>
      <vt:lpstr>Vector Algebra </vt:lpstr>
      <vt:lpstr>Multiplication of a Vector by Scalar </vt:lpstr>
      <vt:lpstr>Product of Two Vectors </vt:lpstr>
      <vt:lpstr>Scalar projection of a vector onto another Vector </vt:lpstr>
      <vt:lpstr>Vector or Cross Product </vt:lpstr>
      <vt:lpstr>Vector or Cross Product </vt:lpstr>
      <vt:lpstr>Cross Product </vt:lpstr>
      <vt:lpstr>Properties of Cross Product </vt:lpstr>
      <vt:lpstr>PowerPoint Presentation</vt:lpstr>
      <vt:lpstr>Numerical </vt:lpstr>
      <vt:lpstr>Scalar Triple Product </vt:lpstr>
      <vt:lpstr>Vector Triple Product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Field Theory</dc:title>
  <dc:creator>Asma and Minha</dc:creator>
  <cp:lastModifiedBy>Microsoft account</cp:lastModifiedBy>
  <cp:revision>196</cp:revision>
  <dcterms:created xsi:type="dcterms:W3CDTF">2023-09-11T04:06:25Z</dcterms:created>
  <dcterms:modified xsi:type="dcterms:W3CDTF">2025-08-19T16:05:13Z</dcterms:modified>
</cp:coreProperties>
</file>