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0" r:id="rId3"/>
    <p:sldId id="277" r:id="rId4"/>
    <p:sldId id="278" r:id="rId5"/>
    <p:sldId id="279" r:id="rId6"/>
    <p:sldId id="280" r:id="rId7"/>
    <p:sldId id="281" r:id="rId8"/>
    <p:sldId id="282" r:id="rId9"/>
    <p:sldId id="283" r:id="rId10"/>
    <p:sldId id="284" r:id="rId11"/>
    <p:sldId id="285" r:id="rId12"/>
    <p:sldId id="286" r:id="rId13"/>
    <p:sldId id="287" r:id="rId14"/>
    <p:sldId id="288" r:id="rId15"/>
    <p:sldId id="289" r:id="rId16"/>
    <p:sldId id="290" r:id="rId17"/>
    <p:sldId id="261" r:id="rId18"/>
    <p:sldId id="262" r:id="rId19"/>
    <p:sldId id="263" r:id="rId20"/>
    <p:sldId id="264" r:id="rId21"/>
    <p:sldId id="265" r:id="rId22"/>
    <p:sldId id="266" r:id="rId23"/>
    <p:sldId id="269" r:id="rId24"/>
    <p:sldId id="268" r:id="rId25"/>
    <p:sldId id="270" r:id="rId26"/>
    <p:sldId id="271" r:id="rId27"/>
    <p:sldId id="272" r:id="rId28"/>
    <p:sldId id="273" r:id="rId29"/>
    <p:sldId id="275" r:id="rId30"/>
    <p:sldId id="258" r:id="rId31"/>
    <p:sldId id="276" r:id="rId3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9" d="100"/>
          <a:sy n="69" d="100"/>
        </p:scale>
        <p:origin x="564"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CA"/>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CA"/>
          </a:p>
        </p:txBody>
      </p:sp>
      <p:sp>
        <p:nvSpPr>
          <p:cNvPr id="4" name="Date Placeholder 3"/>
          <p:cNvSpPr>
            <a:spLocks noGrp="1"/>
          </p:cNvSpPr>
          <p:nvPr>
            <p:ph type="dt" sz="half" idx="10"/>
          </p:nvPr>
        </p:nvSpPr>
        <p:spPr/>
        <p:txBody>
          <a:bodyPr/>
          <a:lstStyle/>
          <a:p>
            <a:fld id="{ED0E7F33-67EF-4B7F-BF3F-EC1425A09725}" type="datetimeFigureOut">
              <a:rPr lang="en-CA" smtClean="0"/>
              <a:t>2025-08-30</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36556BD5-C422-47D8-9181-C8463F368668}" type="slidenum">
              <a:rPr lang="en-CA" smtClean="0"/>
              <a:t>‹#›</a:t>
            </a:fld>
            <a:endParaRPr lang="en-CA"/>
          </a:p>
        </p:txBody>
      </p:sp>
    </p:spTree>
    <p:extLst>
      <p:ext uri="{BB962C8B-B14F-4D97-AF65-F5344CB8AC3E}">
        <p14:creationId xmlns:p14="http://schemas.microsoft.com/office/powerpoint/2010/main" val="35115249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p>
            <a:fld id="{ED0E7F33-67EF-4B7F-BF3F-EC1425A09725}" type="datetimeFigureOut">
              <a:rPr lang="en-CA" smtClean="0"/>
              <a:t>2025-08-30</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36556BD5-C422-47D8-9181-C8463F368668}" type="slidenum">
              <a:rPr lang="en-CA" smtClean="0"/>
              <a:t>‹#›</a:t>
            </a:fld>
            <a:endParaRPr lang="en-CA"/>
          </a:p>
        </p:txBody>
      </p:sp>
    </p:spTree>
    <p:extLst>
      <p:ext uri="{BB962C8B-B14F-4D97-AF65-F5344CB8AC3E}">
        <p14:creationId xmlns:p14="http://schemas.microsoft.com/office/powerpoint/2010/main" val="36212726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CA"/>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p>
            <a:fld id="{ED0E7F33-67EF-4B7F-BF3F-EC1425A09725}" type="datetimeFigureOut">
              <a:rPr lang="en-CA" smtClean="0"/>
              <a:t>2025-08-30</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36556BD5-C422-47D8-9181-C8463F368668}" type="slidenum">
              <a:rPr lang="en-CA" smtClean="0"/>
              <a:t>‹#›</a:t>
            </a:fld>
            <a:endParaRPr lang="en-CA"/>
          </a:p>
        </p:txBody>
      </p:sp>
    </p:spTree>
    <p:extLst>
      <p:ext uri="{BB962C8B-B14F-4D97-AF65-F5344CB8AC3E}">
        <p14:creationId xmlns:p14="http://schemas.microsoft.com/office/powerpoint/2010/main" val="2636287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p>
            <a:fld id="{ED0E7F33-67EF-4B7F-BF3F-EC1425A09725}" type="datetimeFigureOut">
              <a:rPr lang="en-CA" smtClean="0"/>
              <a:t>2025-08-30</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36556BD5-C422-47D8-9181-C8463F368668}" type="slidenum">
              <a:rPr lang="en-CA" smtClean="0"/>
              <a:t>‹#›</a:t>
            </a:fld>
            <a:endParaRPr lang="en-CA"/>
          </a:p>
        </p:txBody>
      </p:sp>
    </p:spTree>
    <p:extLst>
      <p:ext uri="{BB962C8B-B14F-4D97-AF65-F5344CB8AC3E}">
        <p14:creationId xmlns:p14="http://schemas.microsoft.com/office/powerpoint/2010/main" val="17854020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CA"/>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D0E7F33-67EF-4B7F-BF3F-EC1425A09725}" type="datetimeFigureOut">
              <a:rPr lang="en-CA" smtClean="0"/>
              <a:t>2025-08-30</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36556BD5-C422-47D8-9181-C8463F368668}" type="slidenum">
              <a:rPr lang="en-CA" smtClean="0"/>
              <a:t>‹#›</a:t>
            </a:fld>
            <a:endParaRPr lang="en-CA"/>
          </a:p>
        </p:txBody>
      </p:sp>
    </p:spTree>
    <p:extLst>
      <p:ext uri="{BB962C8B-B14F-4D97-AF65-F5344CB8AC3E}">
        <p14:creationId xmlns:p14="http://schemas.microsoft.com/office/powerpoint/2010/main" val="33346870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Date Placeholder 4"/>
          <p:cNvSpPr>
            <a:spLocks noGrp="1"/>
          </p:cNvSpPr>
          <p:nvPr>
            <p:ph type="dt" sz="half" idx="10"/>
          </p:nvPr>
        </p:nvSpPr>
        <p:spPr/>
        <p:txBody>
          <a:bodyPr/>
          <a:lstStyle/>
          <a:p>
            <a:fld id="{ED0E7F33-67EF-4B7F-BF3F-EC1425A09725}" type="datetimeFigureOut">
              <a:rPr lang="en-CA" smtClean="0"/>
              <a:t>2025-08-30</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36556BD5-C422-47D8-9181-C8463F368668}" type="slidenum">
              <a:rPr lang="en-CA" smtClean="0"/>
              <a:t>‹#›</a:t>
            </a:fld>
            <a:endParaRPr lang="en-CA"/>
          </a:p>
        </p:txBody>
      </p:sp>
    </p:spTree>
    <p:extLst>
      <p:ext uri="{BB962C8B-B14F-4D97-AF65-F5344CB8AC3E}">
        <p14:creationId xmlns:p14="http://schemas.microsoft.com/office/powerpoint/2010/main" val="21631583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CA"/>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7" name="Date Placeholder 6"/>
          <p:cNvSpPr>
            <a:spLocks noGrp="1"/>
          </p:cNvSpPr>
          <p:nvPr>
            <p:ph type="dt" sz="half" idx="10"/>
          </p:nvPr>
        </p:nvSpPr>
        <p:spPr/>
        <p:txBody>
          <a:bodyPr/>
          <a:lstStyle/>
          <a:p>
            <a:fld id="{ED0E7F33-67EF-4B7F-BF3F-EC1425A09725}" type="datetimeFigureOut">
              <a:rPr lang="en-CA" smtClean="0"/>
              <a:t>2025-08-30</a:t>
            </a:fld>
            <a:endParaRPr lang="en-CA"/>
          </a:p>
        </p:txBody>
      </p:sp>
      <p:sp>
        <p:nvSpPr>
          <p:cNvPr id="8" name="Footer Placeholder 7"/>
          <p:cNvSpPr>
            <a:spLocks noGrp="1"/>
          </p:cNvSpPr>
          <p:nvPr>
            <p:ph type="ftr" sz="quarter" idx="11"/>
          </p:nvPr>
        </p:nvSpPr>
        <p:spPr/>
        <p:txBody>
          <a:bodyPr/>
          <a:lstStyle/>
          <a:p>
            <a:endParaRPr lang="en-CA"/>
          </a:p>
        </p:txBody>
      </p:sp>
      <p:sp>
        <p:nvSpPr>
          <p:cNvPr id="9" name="Slide Number Placeholder 8"/>
          <p:cNvSpPr>
            <a:spLocks noGrp="1"/>
          </p:cNvSpPr>
          <p:nvPr>
            <p:ph type="sldNum" sz="quarter" idx="12"/>
          </p:nvPr>
        </p:nvSpPr>
        <p:spPr/>
        <p:txBody>
          <a:bodyPr/>
          <a:lstStyle/>
          <a:p>
            <a:fld id="{36556BD5-C422-47D8-9181-C8463F368668}" type="slidenum">
              <a:rPr lang="en-CA" smtClean="0"/>
              <a:t>‹#›</a:t>
            </a:fld>
            <a:endParaRPr lang="en-CA"/>
          </a:p>
        </p:txBody>
      </p:sp>
    </p:spTree>
    <p:extLst>
      <p:ext uri="{BB962C8B-B14F-4D97-AF65-F5344CB8AC3E}">
        <p14:creationId xmlns:p14="http://schemas.microsoft.com/office/powerpoint/2010/main" val="7050804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Date Placeholder 2"/>
          <p:cNvSpPr>
            <a:spLocks noGrp="1"/>
          </p:cNvSpPr>
          <p:nvPr>
            <p:ph type="dt" sz="half" idx="10"/>
          </p:nvPr>
        </p:nvSpPr>
        <p:spPr/>
        <p:txBody>
          <a:bodyPr/>
          <a:lstStyle/>
          <a:p>
            <a:fld id="{ED0E7F33-67EF-4B7F-BF3F-EC1425A09725}" type="datetimeFigureOut">
              <a:rPr lang="en-CA" smtClean="0"/>
              <a:t>2025-08-30</a:t>
            </a:fld>
            <a:endParaRPr lang="en-CA"/>
          </a:p>
        </p:txBody>
      </p:sp>
      <p:sp>
        <p:nvSpPr>
          <p:cNvPr id="4" name="Footer Placeholder 3"/>
          <p:cNvSpPr>
            <a:spLocks noGrp="1"/>
          </p:cNvSpPr>
          <p:nvPr>
            <p:ph type="ftr" sz="quarter" idx="11"/>
          </p:nvPr>
        </p:nvSpPr>
        <p:spPr/>
        <p:txBody>
          <a:bodyPr/>
          <a:lstStyle/>
          <a:p>
            <a:endParaRPr lang="en-CA"/>
          </a:p>
        </p:txBody>
      </p:sp>
      <p:sp>
        <p:nvSpPr>
          <p:cNvPr id="5" name="Slide Number Placeholder 4"/>
          <p:cNvSpPr>
            <a:spLocks noGrp="1"/>
          </p:cNvSpPr>
          <p:nvPr>
            <p:ph type="sldNum" sz="quarter" idx="12"/>
          </p:nvPr>
        </p:nvSpPr>
        <p:spPr/>
        <p:txBody>
          <a:bodyPr/>
          <a:lstStyle/>
          <a:p>
            <a:fld id="{36556BD5-C422-47D8-9181-C8463F368668}" type="slidenum">
              <a:rPr lang="en-CA" smtClean="0"/>
              <a:t>‹#›</a:t>
            </a:fld>
            <a:endParaRPr lang="en-CA"/>
          </a:p>
        </p:txBody>
      </p:sp>
    </p:spTree>
    <p:extLst>
      <p:ext uri="{BB962C8B-B14F-4D97-AF65-F5344CB8AC3E}">
        <p14:creationId xmlns:p14="http://schemas.microsoft.com/office/powerpoint/2010/main" val="14454201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D0E7F33-67EF-4B7F-BF3F-EC1425A09725}" type="datetimeFigureOut">
              <a:rPr lang="en-CA" smtClean="0"/>
              <a:t>2025-08-30</a:t>
            </a:fld>
            <a:endParaRPr lang="en-CA"/>
          </a:p>
        </p:txBody>
      </p:sp>
      <p:sp>
        <p:nvSpPr>
          <p:cNvPr id="3" name="Footer Placeholder 2"/>
          <p:cNvSpPr>
            <a:spLocks noGrp="1"/>
          </p:cNvSpPr>
          <p:nvPr>
            <p:ph type="ftr" sz="quarter" idx="11"/>
          </p:nvPr>
        </p:nvSpPr>
        <p:spPr/>
        <p:txBody>
          <a:bodyPr/>
          <a:lstStyle/>
          <a:p>
            <a:endParaRPr lang="en-CA"/>
          </a:p>
        </p:txBody>
      </p:sp>
      <p:sp>
        <p:nvSpPr>
          <p:cNvPr id="4" name="Slide Number Placeholder 3"/>
          <p:cNvSpPr>
            <a:spLocks noGrp="1"/>
          </p:cNvSpPr>
          <p:nvPr>
            <p:ph type="sldNum" sz="quarter" idx="12"/>
          </p:nvPr>
        </p:nvSpPr>
        <p:spPr/>
        <p:txBody>
          <a:bodyPr/>
          <a:lstStyle/>
          <a:p>
            <a:fld id="{36556BD5-C422-47D8-9181-C8463F368668}" type="slidenum">
              <a:rPr lang="en-CA" smtClean="0"/>
              <a:t>‹#›</a:t>
            </a:fld>
            <a:endParaRPr lang="en-CA"/>
          </a:p>
        </p:txBody>
      </p:sp>
    </p:spTree>
    <p:extLst>
      <p:ext uri="{BB962C8B-B14F-4D97-AF65-F5344CB8AC3E}">
        <p14:creationId xmlns:p14="http://schemas.microsoft.com/office/powerpoint/2010/main" val="15324085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CA"/>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D0E7F33-67EF-4B7F-BF3F-EC1425A09725}" type="datetimeFigureOut">
              <a:rPr lang="en-CA" smtClean="0"/>
              <a:t>2025-08-30</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36556BD5-C422-47D8-9181-C8463F368668}" type="slidenum">
              <a:rPr lang="en-CA" smtClean="0"/>
              <a:t>‹#›</a:t>
            </a:fld>
            <a:endParaRPr lang="en-CA"/>
          </a:p>
        </p:txBody>
      </p:sp>
    </p:spTree>
    <p:extLst>
      <p:ext uri="{BB962C8B-B14F-4D97-AF65-F5344CB8AC3E}">
        <p14:creationId xmlns:p14="http://schemas.microsoft.com/office/powerpoint/2010/main" val="29555000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CA"/>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CA"/>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D0E7F33-67EF-4B7F-BF3F-EC1425A09725}" type="datetimeFigureOut">
              <a:rPr lang="en-CA" smtClean="0"/>
              <a:t>2025-08-30</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36556BD5-C422-47D8-9181-C8463F368668}" type="slidenum">
              <a:rPr lang="en-CA" smtClean="0"/>
              <a:t>‹#›</a:t>
            </a:fld>
            <a:endParaRPr lang="en-CA"/>
          </a:p>
        </p:txBody>
      </p:sp>
    </p:spTree>
    <p:extLst>
      <p:ext uri="{BB962C8B-B14F-4D97-AF65-F5344CB8AC3E}">
        <p14:creationId xmlns:p14="http://schemas.microsoft.com/office/powerpoint/2010/main" val="19679988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CA"/>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D0E7F33-67EF-4B7F-BF3F-EC1425A09725}" type="datetimeFigureOut">
              <a:rPr lang="en-CA" smtClean="0"/>
              <a:t>2025-08-30</a:t>
            </a:fld>
            <a:endParaRPr lang="en-CA"/>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CA"/>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6556BD5-C422-47D8-9181-C8463F368668}" type="slidenum">
              <a:rPr lang="en-CA" smtClean="0"/>
              <a:t>‹#›</a:t>
            </a:fld>
            <a:endParaRPr lang="en-CA"/>
          </a:p>
        </p:txBody>
      </p:sp>
    </p:spTree>
    <p:extLst>
      <p:ext uri="{BB962C8B-B14F-4D97-AF65-F5344CB8AC3E}">
        <p14:creationId xmlns:p14="http://schemas.microsoft.com/office/powerpoint/2010/main" val="31974157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asmamushtaq@gcu.edu.pk"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www.youtube.com/watch?v=QFZN71MY71o"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CA" dirty="0" smtClean="0"/>
              <a:t>Applied Thermodynamics </a:t>
            </a:r>
            <a:br>
              <a:rPr lang="en-CA" dirty="0" smtClean="0"/>
            </a:br>
            <a:r>
              <a:rPr lang="en-CA" sz="4400" b="1" u="sng" dirty="0" smtClean="0"/>
              <a:t>3</a:t>
            </a:r>
            <a:r>
              <a:rPr lang="en-CA" sz="4400" b="1" u="sng" baseline="30000" dirty="0" smtClean="0"/>
              <a:t>rd</a:t>
            </a:r>
            <a:r>
              <a:rPr lang="en-CA" sz="4400" b="1" u="sng" dirty="0" smtClean="0"/>
              <a:t> Lecture</a:t>
            </a:r>
            <a:endParaRPr lang="en-CA" sz="4400" b="1" u="sng" dirty="0"/>
          </a:p>
        </p:txBody>
      </p:sp>
      <p:sp>
        <p:nvSpPr>
          <p:cNvPr id="3" name="Subtitle 2"/>
          <p:cNvSpPr>
            <a:spLocks noGrp="1"/>
          </p:cNvSpPr>
          <p:nvPr>
            <p:ph type="subTitle" idx="1"/>
          </p:nvPr>
        </p:nvSpPr>
        <p:spPr/>
        <p:txBody>
          <a:bodyPr>
            <a:normAutofit lnSpcReduction="10000"/>
          </a:bodyPr>
          <a:lstStyle/>
          <a:p>
            <a:r>
              <a:rPr lang="en-CA" dirty="0" smtClean="0"/>
              <a:t>Asma </a:t>
            </a:r>
            <a:r>
              <a:rPr lang="en-CA" dirty="0" err="1" smtClean="0"/>
              <a:t>Mushtaq</a:t>
            </a:r>
            <a:endParaRPr lang="en-CA" dirty="0" smtClean="0"/>
          </a:p>
          <a:p>
            <a:r>
              <a:rPr lang="en-CA" dirty="0" smtClean="0"/>
              <a:t>Electrical Engineering Department, </a:t>
            </a:r>
          </a:p>
          <a:p>
            <a:r>
              <a:rPr lang="en-CA" dirty="0" smtClean="0"/>
              <a:t>GCU, Lahore </a:t>
            </a:r>
          </a:p>
          <a:p>
            <a:r>
              <a:rPr lang="en-CA" dirty="0" smtClean="0">
                <a:hlinkClick r:id="rId2"/>
              </a:rPr>
              <a:t>asmamushtaq@gcu.edu.pk</a:t>
            </a:r>
            <a:r>
              <a:rPr lang="en-CA" dirty="0" smtClean="0"/>
              <a:t>  </a:t>
            </a:r>
            <a:endParaRPr lang="en-CA" dirty="0"/>
          </a:p>
        </p:txBody>
      </p:sp>
    </p:spTree>
    <p:extLst>
      <p:ext uri="{BB962C8B-B14F-4D97-AF65-F5344CB8AC3E}">
        <p14:creationId xmlns:p14="http://schemas.microsoft.com/office/powerpoint/2010/main" val="425607185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The non-flow Equation </a:t>
            </a:r>
            <a:endParaRPr lang="en-CA" dirty="0"/>
          </a:p>
        </p:txBody>
      </p:sp>
      <p:sp>
        <p:nvSpPr>
          <p:cNvPr id="3" name="Content Placeholder 2"/>
          <p:cNvSpPr>
            <a:spLocks noGrp="1"/>
          </p:cNvSpPr>
          <p:nvPr>
            <p:ph idx="1"/>
          </p:nvPr>
        </p:nvSpPr>
        <p:spPr>
          <a:xfrm>
            <a:off x="415636" y="1403927"/>
            <a:ext cx="10938164" cy="4773036"/>
          </a:xfrm>
        </p:spPr>
        <p:txBody>
          <a:bodyPr>
            <a:normAutofit/>
          </a:bodyPr>
          <a:lstStyle/>
          <a:p>
            <a:pPr marL="0" indent="0" algn="just">
              <a:buNone/>
            </a:pPr>
            <a:endParaRPr lang="en-CA" dirty="0"/>
          </a:p>
          <a:p>
            <a:pPr marL="0" indent="0" algn="just">
              <a:buNone/>
            </a:pPr>
            <a:r>
              <a:rPr lang="en-CA" dirty="0"/>
              <a:t>I</a:t>
            </a:r>
            <a:r>
              <a:rPr lang="en-CA" dirty="0" smtClean="0"/>
              <a:t>t </a:t>
            </a:r>
            <a:r>
              <a:rPr lang="en-CA" dirty="0"/>
              <a:t>is stated that when a system possessing a certain intrinsic energy is made to undergo a cycle by heat and work transfer, then the net heat supplied plus the net work input is </a:t>
            </a:r>
            <a:r>
              <a:rPr lang="en-CA" dirty="0" smtClean="0"/>
              <a:t>zero. This </a:t>
            </a:r>
            <a:r>
              <a:rPr lang="en-CA" dirty="0"/>
              <a:t>is true for a complete cycle when the final intrinsic energy of the system is equal to its initial value. </a:t>
            </a:r>
            <a:endParaRPr lang="en-CA" dirty="0" smtClean="0"/>
          </a:p>
          <a:p>
            <a:pPr marL="0" indent="0" algn="just">
              <a:buNone/>
            </a:pPr>
            <a:r>
              <a:rPr lang="en-CA" dirty="0" smtClean="0"/>
              <a:t>Consider </a:t>
            </a:r>
            <a:r>
              <a:rPr lang="en-CA" dirty="0"/>
              <a:t>now a process in which the intrinsic energy of the system is finally greater than the initial intrinsic energy. The sum of the net heat supplied and the net work input has increased the intrinsic energy of the system, i.e.</a:t>
            </a:r>
          </a:p>
          <a:p>
            <a:pPr marL="0" indent="0" algn="ctr">
              <a:buNone/>
            </a:pPr>
            <a:r>
              <a:rPr lang="en-CA" b="1" dirty="0">
                <a:solidFill>
                  <a:srgbClr val="FF0000"/>
                </a:solidFill>
              </a:rPr>
              <a:t>Gain in intrinsic </a:t>
            </a:r>
            <a:r>
              <a:rPr lang="en-CA" b="1" dirty="0" smtClean="0">
                <a:solidFill>
                  <a:srgbClr val="FF0000"/>
                </a:solidFill>
              </a:rPr>
              <a:t>energy=Net </a:t>
            </a:r>
            <a:r>
              <a:rPr lang="en-CA" b="1" dirty="0">
                <a:solidFill>
                  <a:srgbClr val="FF0000"/>
                </a:solidFill>
              </a:rPr>
              <a:t>heat supplied + net work </a:t>
            </a:r>
            <a:r>
              <a:rPr lang="en-CA" b="1" dirty="0" smtClean="0">
                <a:solidFill>
                  <a:srgbClr val="FF0000"/>
                </a:solidFill>
              </a:rPr>
              <a:t>input</a:t>
            </a:r>
            <a:endParaRPr lang="en-CA" b="1" dirty="0">
              <a:solidFill>
                <a:srgbClr val="FF0000"/>
              </a:solidFill>
            </a:endParaRPr>
          </a:p>
        </p:txBody>
      </p:sp>
    </p:spTree>
    <p:extLst>
      <p:ext uri="{BB962C8B-B14F-4D97-AF65-F5344CB8AC3E}">
        <p14:creationId xmlns:p14="http://schemas.microsoft.com/office/powerpoint/2010/main" val="341013028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The non-flow Equation </a:t>
            </a:r>
          </a:p>
        </p:txBody>
      </p:sp>
      <p:sp>
        <p:nvSpPr>
          <p:cNvPr id="3" name="Content Placeholder 2"/>
          <p:cNvSpPr>
            <a:spLocks noGrp="1"/>
          </p:cNvSpPr>
          <p:nvPr>
            <p:ph idx="1"/>
          </p:nvPr>
        </p:nvSpPr>
        <p:spPr/>
        <p:txBody>
          <a:bodyPr/>
          <a:lstStyle/>
          <a:p>
            <a:pPr marL="0" indent="0" algn="just">
              <a:buNone/>
            </a:pPr>
            <a:r>
              <a:rPr lang="en-CA" dirty="0"/>
              <a:t>When the net effect is to transfer energy from the system, then there will be a loss in the intrinsic energy of the system.</a:t>
            </a:r>
          </a:p>
          <a:p>
            <a:pPr marL="0" indent="0" algn="just">
              <a:buNone/>
            </a:pPr>
            <a:r>
              <a:rPr lang="en-CA" dirty="0"/>
              <a:t>When a fluid is not in motion then its intrinsic energy per unit mass is known as the specific internal energy of the fluid and is given the symbol u. The specific internal energy of a fluid depends on its pressure and temperature, and is </a:t>
            </a:r>
            <a:r>
              <a:rPr lang="en-CA" dirty="0" smtClean="0"/>
              <a:t>itself a property. </a:t>
            </a:r>
          </a:p>
          <a:p>
            <a:pPr marL="0" indent="0" algn="just">
              <a:buNone/>
            </a:pPr>
            <a:endParaRPr lang="en-CA" dirty="0"/>
          </a:p>
          <a:p>
            <a:pPr marL="0" indent="0" algn="just">
              <a:buNone/>
            </a:pPr>
            <a:endParaRPr lang="en-CA" dirty="0"/>
          </a:p>
        </p:txBody>
      </p:sp>
    </p:spTree>
    <p:extLst>
      <p:ext uri="{BB962C8B-B14F-4D97-AF65-F5344CB8AC3E}">
        <p14:creationId xmlns:p14="http://schemas.microsoft.com/office/powerpoint/2010/main" val="159304003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6255" y="42500"/>
            <a:ext cx="10515600" cy="1325563"/>
          </a:xfrm>
        </p:spPr>
        <p:txBody>
          <a:bodyPr/>
          <a:lstStyle/>
          <a:p>
            <a:r>
              <a:rPr lang="en-CA" dirty="0"/>
              <a:t>The non-flow Equation </a:t>
            </a:r>
          </a:p>
        </p:txBody>
      </p:sp>
      <p:sp>
        <p:nvSpPr>
          <p:cNvPr id="3" name="Content Placeholder 2"/>
          <p:cNvSpPr>
            <a:spLocks noGrp="1"/>
          </p:cNvSpPr>
          <p:nvPr>
            <p:ph idx="1"/>
          </p:nvPr>
        </p:nvSpPr>
        <p:spPr>
          <a:xfrm>
            <a:off x="166255" y="1228436"/>
            <a:ext cx="11841018" cy="5218546"/>
          </a:xfrm>
        </p:spPr>
        <p:txBody>
          <a:bodyPr>
            <a:noAutofit/>
          </a:bodyPr>
          <a:lstStyle/>
          <a:p>
            <a:pPr marL="0" indent="0" algn="just">
              <a:buNone/>
            </a:pPr>
            <a:r>
              <a:rPr lang="en-CA" dirty="0" smtClean="0"/>
              <a:t>The </a:t>
            </a:r>
            <a:r>
              <a:rPr lang="en-CA" dirty="0"/>
              <a:t>internal energy of mass, m, of a fluid is written as U, i.e. mu= U. The units of internal energy, U, are usually written as </a:t>
            </a:r>
            <a:r>
              <a:rPr lang="en-CA" dirty="0" smtClean="0"/>
              <a:t>kJ. Since </a:t>
            </a:r>
            <a:r>
              <a:rPr lang="en-CA" dirty="0"/>
              <a:t>internal energy is a property, then gain in internal energy in changing from state 1 to state 2 can be written U2- </a:t>
            </a:r>
            <a:r>
              <a:rPr lang="en-CA" dirty="0" smtClean="0"/>
              <a:t>U1. Also</a:t>
            </a:r>
            <a:r>
              <a:rPr lang="en-CA" dirty="0"/>
              <a:t>, </a:t>
            </a:r>
            <a:endParaRPr lang="en-CA" dirty="0" smtClean="0"/>
          </a:p>
          <a:p>
            <a:pPr marL="0" indent="0" algn="just">
              <a:buNone/>
            </a:pPr>
            <a:r>
              <a:rPr lang="en-CA" b="1" dirty="0" smtClean="0">
                <a:solidFill>
                  <a:srgbClr val="FF0000"/>
                </a:solidFill>
              </a:rPr>
              <a:t>gain </a:t>
            </a:r>
            <a:r>
              <a:rPr lang="en-CA" b="1" dirty="0">
                <a:solidFill>
                  <a:srgbClr val="FF0000"/>
                </a:solidFill>
              </a:rPr>
              <a:t>in internal energy net heat supplied + net work input</a:t>
            </a:r>
            <a:r>
              <a:rPr lang="en-CA" b="1" dirty="0" smtClean="0">
                <a:solidFill>
                  <a:srgbClr val="FF0000"/>
                </a:solidFill>
              </a:rPr>
              <a:t>,</a:t>
            </a:r>
          </a:p>
          <a:p>
            <a:pPr marL="0" indent="0" algn="just">
              <a:buNone/>
            </a:pPr>
            <a:endParaRPr lang="en-CA" sz="1800" dirty="0" smtClean="0"/>
          </a:p>
          <a:p>
            <a:pPr marL="0" indent="0" algn="just">
              <a:buNone/>
            </a:pPr>
            <a:r>
              <a:rPr lang="en-CA" dirty="0" smtClean="0"/>
              <a:t>This </a:t>
            </a:r>
            <a:r>
              <a:rPr lang="en-CA" dirty="0"/>
              <a:t>equation is true for a process or series of processes between state 1 and state 2 provided there is no flow of fluid into or out of the system. In any one non-flow process there will be either heat supplied or heat rejected, but not both; similarly there will be either work input or work output, but not both. </a:t>
            </a:r>
            <a:r>
              <a:rPr lang="en-CA" dirty="0" smtClean="0"/>
              <a:t>Hence, </a:t>
            </a:r>
          </a:p>
          <a:p>
            <a:pPr marL="0" indent="0" algn="ctr">
              <a:buNone/>
            </a:pPr>
            <a:r>
              <a:rPr lang="en-CA" b="1" dirty="0" smtClean="0">
                <a:solidFill>
                  <a:srgbClr val="FF0000"/>
                </a:solidFill>
              </a:rPr>
              <a:t>U2- </a:t>
            </a:r>
            <a:r>
              <a:rPr lang="en-CA" b="1" dirty="0">
                <a:solidFill>
                  <a:srgbClr val="FF0000"/>
                </a:solidFill>
              </a:rPr>
              <a:t>U1 =Q+W for a non-flow </a:t>
            </a:r>
            <a:r>
              <a:rPr lang="en-CA" b="1" dirty="0" smtClean="0">
                <a:solidFill>
                  <a:srgbClr val="FF0000"/>
                </a:solidFill>
              </a:rPr>
              <a:t>process</a:t>
            </a:r>
            <a:endParaRPr lang="en-CA" b="1" dirty="0">
              <a:solidFill>
                <a:srgbClr val="FF0000"/>
              </a:solidFill>
            </a:endParaRPr>
          </a:p>
        </p:txBody>
      </p:sp>
      <p:pic>
        <p:nvPicPr>
          <p:cNvPr id="4" name="Picture 3"/>
          <p:cNvPicPr>
            <a:picLocks noChangeAspect="1"/>
          </p:cNvPicPr>
          <p:nvPr/>
        </p:nvPicPr>
        <p:blipFill>
          <a:blip r:embed="rId2"/>
          <a:stretch>
            <a:fillRect/>
          </a:stretch>
        </p:blipFill>
        <p:spPr>
          <a:xfrm>
            <a:off x="4235632" y="3295516"/>
            <a:ext cx="2784004" cy="561232"/>
          </a:xfrm>
          <a:prstGeom prst="rect">
            <a:avLst/>
          </a:prstGeom>
        </p:spPr>
      </p:pic>
    </p:spTree>
    <p:extLst>
      <p:ext uri="{BB962C8B-B14F-4D97-AF65-F5344CB8AC3E}">
        <p14:creationId xmlns:p14="http://schemas.microsoft.com/office/powerpoint/2010/main" val="92639533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The non-flow Equation </a:t>
            </a:r>
          </a:p>
        </p:txBody>
      </p:sp>
      <p:sp>
        <p:nvSpPr>
          <p:cNvPr id="3" name="Content Placeholder 2"/>
          <p:cNvSpPr>
            <a:spLocks noGrp="1"/>
          </p:cNvSpPr>
          <p:nvPr>
            <p:ph idx="1"/>
          </p:nvPr>
        </p:nvSpPr>
        <p:spPr/>
        <p:txBody>
          <a:bodyPr/>
          <a:lstStyle/>
          <a:p>
            <a:pPr marL="0" indent="0">
              <a:buNone/>
            </a:pPr>
            <a:r>
              <a:rPr lang="en-CA" dirty="0" smtClean="0"/>
              <a:t>For a unit mass</a:t>
            </a:r>
          </a:p>
          <a:p>
            <a:pPr marL="0" indent="0" algn="ctr">
              <a:buNone/>
            </a:pPr>
            <a:r>
              <a:rPr lang="en-CA" b="1" dirty="0" smtClean="0">
                <a:solidFill>
                  <a:srgbClr val="FF0000"/>
                </a:solidFill>
              </a:rPr>
              <a:t>u2- u1 </a:t>
            </a:r>
            <a:r>
              <a:rPr lang="en-CA" b="1" dirty="0">
                <a:solidFill>
                  <a:srgbClr val="FF0000"/>
                </a:solidFill>
              </a:rPr>
              <a:t>=Q+W</a:t>
            </a:r>
            <a:r>
              <a:rPr lang="en-CA" dirty="0" smtClean="0"/>
              <a:t> </a:t>
            </a:r>
          </a:p>
          <a:p>
            <a:pPr marL="0" indent="0" algn="just">
              <a:buNone/>
            </a:pPr>
            <a:r>
              <a:rPr lang="en-CA" dirty="0" smtClean="0"/>
              <a:t>For small amount of heat supplied </a:t>
            </a:r>
            <a:r>
              <a:rPr lang="en-CA" dirty="0" err="1" smtClean="0"/>
              <a:t>dQ</a:t>
            </a:r>
            <a:r>
              <a:rPr lang="en-CA" dirty="0" smtClean="0"/>
              <a:t>, a small amount of work done on the fluid </a:t>
            </a:r>
            <a:r>
              <a:rPr lang="en-CA" dirty="0" err="1" smtClean="0"/>
              <a:t>dW</a:t>
            </a:r>
            <a:r>
              <a:rPr lang="en-CA" dirty="0" smtClean="0"/>
              <a:t>, and the small gain in specific internal energy du, then </a:t>
            </a:r>
          </a:p>
          <a:p>
            <a:pPr marL="0" indent="0" algn="ctr">
              <a:buNone/>
            </a:pPr>
            <a:r>
              <a:rPr lang="en-CA" b="1" dirty="0" err="1" smtClean="0">
                <a:solidFill>
                  <a:srgbClr val="FF0000"/>
                </a:solidFill>
              </a:rPr>
              <a:t>dQ+dW</a:t>
            </a:r>
            <a:r>
              <a:rPr lang="en-CA" b="1" dirty="0" smtClean="0">
                <a:solidFill>
                  <a:srgbClr val="FF0000"/>
                </a:solidFill>
              </a:rPr>
              <a:t>=du </a:t>
            </a:r>
          </a:p>
          <a:p>
            <a:pPr marL="0" indent="0" algn="just">
              <a:buNone/>
            </a:pPr>
            <a:endParaRPr lang="en-CA" b="1" dirty="0">
              <a:solidFill>
                <a:srgbClr val="FF0000"/>
              </a:solidFill>
            </a:endParaRPr>
          </a:p>
        </p:txBody>
      </p:sp>
    </p:spTree>
    <p:extLst>
      <p:ext uri="{BB962C8B-B14F-4D97-AF65-F5344CB8AC3E}">
        <p14:creationId xmlns:p14="http://schemas.microsoft.com/office/powerpoint/2010/main" val="417215278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CA" dirty="0"/>
          </a:p>
        </p:txBody>
      </p:sp>
      <p:pic>
        <p:nvPicPr>
          <p:cNvPr id="5" name="Content Placeholder 4"/>
          <p:cNvPicPr>
            <a:picLocks noGrp="1" noChangeAspect="1"/>
          </p:cNvPicPr>
          <p:nvPr>
            <p:ph idx="1"/>
          </p:nvPr>
        </p:nvPicPr>
        <p:blipFill>
          <a:blip r:embed="rId2"/>
          <a:stretch>
            <a:fillRect/>
          </a:stretch>
        </p:blipFill>
        <p:spPr>
          <a:xfrm>
            <a:off x="2576809" y="1825625"/>
            <a:ext cx="7038382" cy="4351338"/>
          </a:xfrm>
          <a:prstGeom prst="rect">
            <a:avLst/>
          </a:prstGeom>
        </p:spPr>
      </p:pic>
      <p:pic>
        <p:nvPicPr>
          <p:cNvPr id="4" name="Picture 3"/>
          <p:cNvPicPr>
            <a:picLocks noChangeAspect="1"/>
          </p:cNvPicPr>
          <p:nvPr/>
        </p:nvPicPr>
        <p:blipFill>
          <a:blip r:embed="rId3"/>
          <a:stretch>
            <a:fillRect/>
          </a:stretch>
        </p:blipFill>
        <p:spPr>
          <a:xfrm>
            <a:off x="745837" y="365125"/>
            <a:ext cx="9821646" cy="1409897"/>
          </a:xfrm>
          <a:prstGeom prst="rect">
            <a:avLst/>
          </a:prstGeom>
        </p:spPr>
      </p:pic>
    </p:spTree>
    <p:extLst>
      <p:ext uri="{BB962C8B-B14F-4D97-AF65-F5344CB8AC3E}">
        <p14:creationId xmlns:p14="http://schemas.microsoft.com/office/powerpoint/2010/main" val="15921178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a:blip r:embed="rId2"/>
          <a:stretch>
            <a:fillRect/>
          </a:stretch>
        </p:blipFill>
        <p:spPr>
          <a:xfrm>
            <a:off x="654521" y="365125"/>
            <a:ext cx="9793067" cy="1590897"/>
          </a:xfrm>
          <a:prstGeom prst="rect">
            <a:avLst/>
          </a:prstGeom>
        </p:spPr>
      </p:pic>
      <p:sp>
        <p:nvSpPr>
          <p:cNvPr id="2" name="Title 1"/>
          <p:cNvSpPr>
            <a:spLocks noGrp="1"/>
          </p:cNvSpPr>
          <p:nvPr>
            <p:ph type="title"/>
          </p:nvPr>
        </p:nvSpPr>
        <p:spPr/>
        <p:txBody>
          <a:bodyPr/>
          <a:lstStyle/>
          <a:p>
            <a:r>
              <a:rPr lang="en-CA" dirty="0" smtClean="0"/>
              <a:t>        </a:t>
            </a:r>
            <a:endParaRPr lang="en-CA" dirty="0"/>
          </a:p>
        </p:txBody>
      </p:sp>
      <p:pic>
        <p:nvPicPr>
          <p:cNvPr id="7" name="Content Placeholder 6"/>
          <p:cNvPicPr>
            <a:picLocks noGrp="1" noChangeAspect="1"/>
          </p:cNvPicPr>
          <p:nvPr>
            <p:ph idx="1"/>
          </p:nvPr>
        </p:nvPicPr>
        <p:blipFill>
          <a:blip r:embed="rId3"/>
          <a:stretch>
            <a:fillRect/>
          </a:stretch>
        </p:blipFill>
        <p:spPr>
          <a:xfrm>
            <a:off x="721417" y="2541156"/>
            <a:ext cx="6611273" cy="3086531"/>
          </a:xfrm>
          <a:prstGeom prst="rect">
            <a:avLst/>
          </a:prstGeom>
        </p:spPr>
      </p:pic>
    </p:spTree>
    <p:extLst>
      <p:ext uri="{BB962C8B-B14F-4D97-AF65-F5344CB8AC3E}">
        <p14:creationId xmlns:p14="http://schemas.microsoft.com/office/powerpoint/2010/main" val="40387323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Important Point </a:t>
            </a:r>
            <a:endParaRPr lang="en-CA" dirty="0"/>
          </a:p>
        </p:txBody>
      </p:sp>
      <p:sp>
        <p:nvSpPr>
          <p:cNvPr id="3" name="Content Placeholder 2"/>
          <p:cNvSpPr>
            <a:spLocks noGrp="1"/>
          </p:cNvSpPr>
          <p:nvPr>
            <p:ph idx="1"/>
          </p:nvPr>
        </p:nvSpPr>
        <p:spPr/>
        <p:txBody>
          <a:bodyPr/>
          <a:lstStyle/>
          <a:p>
            <a:pPr marL="0" indent="0" algn="just">
              <a:buNone/>
            </a:pPr>
            <a:r>
              <a:rPr lang="en-CA" dirty="0" smtClean="0"/>
              <a:t>The  previous equations are true whether or not a process is reversible. These are energy equations. For a reversible non-floe process: </a:t>
            </a:r>
          </a:p>
          <a:p>
            <a:pPr marL="0" indent="0" algn="just">
              <a:buNone/>
            </a:pPr>
            <a:endParaRPr lang="en-CA" dirty="0" smtClean="0"/>
          </a:p>
        </p:txBody>
      </p:sp>
      <p:pic>
        <p:nvPicPr>
          <p:cNvPr id="4" name="Picture 3"/>
          <p:cNvPicPr>
            <a:picLocks noChangeAspect="1"/>
          </p:cNvPicPr>
          <p:nvPr/>
        </p:nvPicPr>
        <p:blipFill>
          <a:blip r:embed="rId2"/>
          <a:stretch>
            <a:fillRect/>
          </a:stretch>
        </p:blipFill>
        <p:spPr>
          <a:xfrm>
            <a:off x="1079197" y="2811899"/>
            <a:ext cx="4344006" cy="2010056"/>
          </a:xfrm>
          <a:prstGeom prst="rect">
            <a:avLst/>
          </a:prstGeom>
        </p:spPr>
      </p:pic>
      <p:pic>
        <p:nvPicPr>
          <p:cNvPr id="5" name="Picture 4"/>
          <p:cNvPicPr>
            <a:picLocks noChangeAspect="1"/>
          </p:cNvPicPr>
          <p:nvPr/>
        </p:nvPicPr>
        <p:blipFill>
          <a:blip r:embed="rId3"/>
          <a:stretch>
            <a:fillRect/>
          </a:stretch>
        </p:blipFill>
        <p:spPr>
          <a:xfrm>
            <a:off x="5866200" y="2788083"/>
            <a:ext cx="4782217" cy="2057687"/>
          </a:xfrm>
          <a:prstGeom prst="rect">
            <a:avLst/>
          </a:prstGeom>
        </p:spPr>
      </p:pic>
    </p:spTree>
    <p:extLst>
      <p:ext uri="{BB962C8B-B14F-4D97-AF65-F5344CB8AC3E}">
        <p14:creationId xmlns:p14="http://schemas.microsoft.com/office/powerpoint/2010/main" val="5307948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b="1" u="sng" dirty="0" smtClean="0">
                <a:solidFill>
                  <a:srgbClr val="FF0000"/>
                </a:solidFill>
              </a:rPr>
              <a:t>Note</a:t>
            </a:r>
            <a:endParaRPr lang="en-CA" b="1" u="sng" dirty="0">
              <a:solidFill>
                <a:srgbClr val="FF0000"/>
              </a:solidFill>
            </a:endParaRPr>
          </a:p>
        </p:txBody>
      </p:sp>
      <p:sp>
        <p:nvSpPr>
          <p:cNvPr id="3" name="Content Placeholder 2"/>
          <p:cNvSpPr>
            <a:spLocks noGrp="1"/>
          </p:cNvSpPr>
          <p:nvPr>
            <p:ph idx="1"/>
          </p:nvPr>
        </p:nvSpPr>
        <p:spPr/>
        <p:txBody>
          <a:bodyPr>
            <a:normAutofit lnSpcReduction="10000"/>
          </a:bodyPr>
          <a:lstStyle/>
          <a:p>
            <a:pPr marL="0" indent="0" algn="just">
              <a:buNone/>
            </a:pPr>
            <a:r>
              <a:rPr lang="en-CA" dirty="0"/>
              <a:t>I</a:t>
            </a:r>
            <a:r>
              <a:rPr lang="en-CA" dirty="0" smtClean="0"/>
              <a:t>t is found that the volume occupied by 1kg of boiling liquid at a higher pressure is slightly higher than the volume occupied by 1kg of the same liquid when it is boiling at the lower pressure. </a:t>
            </a:r>
          </a:p>
          <a:p>
            <a:pPr marL="0" indent="0" algn="just">
              <a:buNone/>
            </a:pPr>
            <a:r>
              <a:rPr lang="en-CA" b="1" u="sng" dirty="0" smtClean="0">
                <a:solidFill>
                  <a:srgbClr val="FF0000"/>
                </a:solidFill>
              </a:rPr>
              <a:t>Reason</a:t>
            </a:r>
          </a:p>
          <a:p>
            <a:pPr marL="0" indent="0" algn="just">
              <a:buNone/>
            </a:pPr>
            <a:r>
              <a:rPr lang="en-CA" dirty="0" smtClean="0"/>
              <a:t>When a liquid boils, it transitions from the liquid phase to the vapor phase, forming a mixture of liquid and vapor. At a higher pressure, the boiling point of the liquid is elevated, requiring the liquid to reach a higher temperature before it can boil.</a:t>
            </a:r>
          </a:p>
          <a:p>
            <a:pPr marL="0" indent="0" algn="just">
              <a:buNone/>
            </a:pPr>
            <a:r>
              <a:rPr lang="en-CA" dirty="0" smtClean="0"/>
              <a:t>At this higher temperature, the molecules have more kinetic energy, causing them to move apart slightly more than they would at a lower boiling point.</a:t>
            </a:r>
            <a:endParaRPr lang="en-CA" dirty="0"/>
          </a:p>
        </p:txBody>
      </p:sp>
    </p:spTree>
    <p:extLst>
      <p:ext uri="{BB962C8B-B14F-4D97-AF65-F5344CB8AC3E}">
        <p14:creationId xmlns:p14="http://schemas.microsoft.com/office/powerpoint/2010/main" val="204028267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Boiling Points Plotted on p-v Diagram </a:t>
            </a:r>
            <a:endParaRPr lang="en-CA" dirty="0"/>
          </a:p>
        </p:txBody>
      </p:sp>
      <p:pic>
        <p:nvPicPr>
          <p:cNvPr id="4" name="Content Placeholder 3"/>
          <p:cNvPicPr>
            <a:picLocks noGrp="1" noChangeAspect="1"/>
          </p:cNvPicPr>
          <p:nvPr>
            <p:ph idx="1"/>
          </p:nvPr>
        </p:nvPicPr>
        <p:blipFill>
          <a:blip r:embed="rId2"/>
          <a:stretch>
            <a:fillRect/>
          </a:stretch>
        </p:blipFill>
        <p:spPr>
          <a:xfrm>
            <a:off x="3157547" y="1825625"/>
            <a:ext cx="5876906" cy="4351338"/>
          </a:xfrm>
          <a:prstGeom prst="rect">
            <a:avLst/>
          </a:prstGeom>
        </p:spPr>
      </p:pic>
    </p:spTree>
    <p:extLst>
      <p:ext uri="{BB962C8B-B14F-4D97-AF65-F5344CB8AC3E}">
        <p14:creationId xmlns:p14="http://schemas.microsoft.com/office/powerpoint/2010/main" val="362938579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Vaporization </a:t>
            </a:r>
            <a:endParaRPr lang="en-CA" dirty="0"/>
          </a:p>
        </p:txBody>
      </p:sp>
      <p:sp>
        <p:nvSpPr>
          <p:cNvPr id="3" name="Content Placeholder 2"/>
          <p:cNvSpPr>
            <a:spLocks noGrp="1"/>
          </p:cNvSpPr>
          <p:nvPr>
            <p:ph idx="1"/>
          </p:nvPr>
        </p:nvSpPr>
        <p:spPr/>
        <p:txBody>
          <a:bodyPr/>
          <a:lstStyle/>
          <a:p>
            <a:pPr marL="0" indent="0" algn="just">
              <a:buNone/>
            </a:pPr>
            <a:r>
              <a:rPr lang="en-CA" dirty="0" smtClean="0"/>
              <a:t>When a liquid is heated further at its boiling point, several important processes and phenomena occur:</a:t>
            </a:r>
          </a:p>
          <a:p>
            <a:pPr algn="just"/>
            <a:r>
              <a:rPr lang="en-CA" b="1" dirty="0" smtClean="0"/>
              <a:t>1. Phase Change to Vapor</a:t>
            </a:r>
          </a:p>
          <a:p>
            <a:pPr marL="0" indent="0" algn="just">
              <a:buNone/>
            </a:pPr>
            <a:r>
              <a:rPr lang="en-CA" dirty="0" smtClean="0"/>
              <a:t>At the boiling point, the liquid is already undergoing a phase change where some of the liquid molecules gain enough energy to escape into the vapor phase.</a:t>
            </a:r>
          </a:p>
          <a:p>
            <a:pPr marL="0" indent="0" algn="just">
              <a:buNone/>
            </a:pPr>
            <a:r>
              <a:rPr lang="en-CA" dirty="0" smtClean="0"/>
              <a:t>If the liquid continues to be heated, more molecules will gain sufficient kinetic energy to transition from the liquid phase to the vapor phase, leading to an increase in the amount of vapor generated.</a:t>
            </a:r>
            <a:endParaRPr lang="en-CA" dirty="0"/>
          </a:p>
        </p:txBody>
      </p:sp>
    </p:spTree>
    <p:extLst>
      <p:ext uri="{BB962C8B-B14F-4D97-AF65-F5344CB8AC3E}">
        <p14:creationId xmlns:p14="http://schemas.microsoft.com/office/powerpoint/2010/main" val="17479964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Working Fluid </a:t>
            </a:r>
            <a:endParaRPr lang="en-CA" dirty="0"/>
          </a:p>
        </p:txBody>
      </p:sp>
      <p:sp>
        <p:nvSpPr>
          <p:cNvPr id="3" name="Content Placeholder 2"/>
          <p:cNvSpPr>
            <a:spLocks noGrp="1"/>
          </p:cNvSpPr>
          <p:nvPr>
            <p:ph idx="1"/>
          </p:nvPr>
        </p:nvSpPr>
        <p:spPr/>
        <p:txBody>
          <a:bodyPr>
            <a:normAutofit fontScale="92500" lnSpcReduction="10000"/>
          </a:bodyPr>
          <a:lstStyle/>
          <a:p>
            <a:pPr algn="just"/>
            <a:r>
              <a:rPr lang="en-CA" dirty="0" smtClean="0"/>
              <a:t>In thermodynamics, </a:t>
            </a:r>
            <a:r>
              <a:rPr lang="en-CA" b="1" dirty="0" smtClean="0"/>
              <a:t>independent properties</a:t>
            </a:r>
            <a:r>
              <a:rPr lang="en-CA" dirty="0" smtClean="0"/>
              <a:t> of a fluid are characteristics that can be used to describe the state of the fluid without being dependent on each other. Here are two independent properties commonly used for fluids:</a:t>
            </a:r>
          </a:p>
          <a:p>
            <a:pPr algn="just"/>
            <a:r>
              <a:rPr lang="en-CA" dirty="0" smtClean="0"/>
              <a:t>Pressure </a:t>
            </a:r>
          </a:p>
          <a:p>
            <a:pPr algn="just"/>
            <a:r>
              <a:rPr lang="en-CA" dirty="0" smtClean="0"/>
              <a:t>Temperature </a:t>
            </a:r>
          </a:p>
          <a:p>
            <a:pPr marL="0" indent="0">
              <a:buNone/>
            </a:pPr>
            <a:r>
              <a:rPr lang="en-CA" b="1" dirty="0" smtClean="0"/>
              <a:t>Why They Are Independent? </a:t>
            </a:r>
          </a:p>
          <a:p>
            <a:pPr marL="0" indent="0" algn="just">
              <a:buNone/>
            </a:pPr>
            <a:r>
              <a:rPr lang="en-CA" b="1" dirty="0" smtClean="0"/>
              <a:t>Pressure and temperature</a:t>
            </a:r>
            <a:r>
              <a:rPr lang="en-CA" dirty="0" smtClean="0"/>
              <a:t> are considered independent because you can change one without directly affecting the other in certain conditions. For example, in a closed system, you can heat a gas at a constant pressure or compress it at a constant temperature.</a:t>
            </a:r>
          </a:p>
          <a:p>
            <a:pPr algn="just"/>
            <a:endParaRPr lang="en-CA" dirty="0"/>
          </a:p>
        </p:txBody>
      </p:sp>
    </p:spTree>
    <p:extLst>
      <p:ext uri="{BB962C8B-B14F-4D97-AF65-F5344CB8AC3E}">
        <p14:creationId xmlns:p14="http://schemas.microsoft.com/office/powerpoint/2010/main" val="324369269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Vaporization</a:t>
            </a:r>
            <a:endParaRPr lang="en-CA" dirty="0"/>
          </a:p>
        </p:txBody>
      </p:sp>
      <p:sp>
        <p:nvSpPr>
          <p:cNvPr id="3" name="Content Placeholder 2"/>
          <p:cNvSpPr>
            <a:spLocks noGrp="1"/>
          </p:cNvSpPr>
          <p:nvPr>
            <p:ph idx="1"/>
          </p:nvPr>
        </p:nvSpPr>
        <p:spPr/>
        <p:txBody>
          <a:bodyPr/>
          <a:lstStyle/>
          <a:p>
            <a:pPr marL="0" indent="0" algn="just">
              <a:buNone/>
            </a:pPr>
            <a:r>
              <a:rPr lang="en-CA" b="1" dirty="0" smtClean="0"/>
              <a:t>2. Constant Temperature During Boiling</a:t>
            </a:r>
          </a:p>
          <a:p>
            <a:pPr algn="just"/>
            <a:r>
              <a:rPr lang="en-CA" dirty="0" smtClean="0"/>
              <a:t>During the phase change, the temperature of the liquid remains constant despite the addition of heat. This is because the energy supplied is used for the phase transition (latent heat of vaporization) rather than increasing the temperature.</a:t>
            </a:r>
          </a:p>
          <a:p>
            <a:pPr algn="just"/>
            <a:r>
              <a:rPr lang="en-CA" dirty="0" smtClean="0"/>
              <a:t>The heat added during this process goes into breaking intermolecular forces in the liquid, allowing the molecules to escape as vapor.</a:t>
            </a:r>
          </a:p>
          <a:p>
            <a:pPr algn="just"/>
            <a:r>
              <a:rPr lang="en-CA" b="1" i="1" dirty="0" smtClean="0">
                <a:solidFill>
                  <a:srgbClr val="FF0000"/>
                </a:solidFill>
              </a:rPr>
              <a:t>The heat supplied is called specific enthalpy of vaporization. </a:t>
            </a:r>
            <a:endParaRPr lang="en-CA" b="1" i="1" dirty="0">
              <a:solidFill>
                <a:srgbClr val="FF0000"/>
              </a:solidFill>
            </a:endParaRPr>
          </a:p>
        </p:txBody>
      </p:sp>
    </p:spTree>
    <p:extLst>
      <p:ext uri="{BB962C8B-B14F-4D97-AF65-F5344CB8AC3E}">
        <p14:creationId xmlns:p14="http://schemas.microsoft.com/office/powerpoint/2010/main" val="311148276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Points of Vaporization Plotted on P-V Diagram </a:t>
            </a:r>
            <a:endParaRPr lang="en-CA" dirty="0"/>
          </a:p>
        </p:txBody>
      </p:sp>
      <p:pic>
        <p:nvPicPr>
          <p:cNvPr id="4" name="Content Placeholder 3"/>
          <p:cNvPicPr>
            <a:picLocks noGrp="1" noChangeAspect="1"/>
          </p:cNvPicPr>
          <p:nvPr>
            <p:ph idx="1"/>
          </p:nvPr>
        </p:nvPicPr>
        <p:blipFill>
          <a:blip r:embed="rId2"/>
          <a:stretch>
            <a:fillRect/>
          </a:stretch>
        </p:blipFill>
        <p:spPr>
          <a:xfrm>
            <a:off x="3308840" y="1825625"/>
            <a:ext cx="5574320" cy="4351338"/>
          </a:xfrm>
          <a:prstGeom prst="rect">
            <a:avLst/>
          </a:prstGeom>
        </p:spPr>
      </p:pic>
    </p:spTree>
    <p:extLst>
      <p:ext uri="{BB962C8B-B14F-4D97-AF65-F5344CB8AC3E}">
        <p14:creationId xmlns:p14="http://schemas.microsoft.com/office/powerpoint/2010/main" val="57541504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Boiling and Vaporization Combined Together </a:t>
            </a:r>
            <a:endParaRPr lang="en-CA" dirty="0"/>
          </a:p>
        </p:txBody>
      </p:sp>
      <p:pic>
        <p:nvPicPr>
          <p:cNvPr id="4" name="Content Placeholder 3"/>
          <p:cNvPicPr>
            <a:picLocks noGrp="1" noChangeAspect="1"/>
          </p:cNvPicPr>
          <p:nvPr>
            <p:ph idx="1"/>
          </p:nvPr>
        </p:nvPicPr>
        <p:blipFill>
          <a:blip r:embed="rId2"/>
          <a:stretch>
            <a:fillRect/>
          </a:stretch>
        </p:blipFill>
        <p:spPr>
          <a:xfrm>
            <a:off x="3449572" y="1825625"/>
            <a:ext cx="5292855" cy="4351338"/>
          </a:xfrm>
          <a:prstGeom prst="rect">
            <a:avLst/>
          </a:prstGeom>
        </p:spPr>
      </p:pic>
    </p:spTree>
    <p:extLst>
      <p:ext uri="{BB962C8B-B14F-4D97-AF65-F5344CB8AC3E}">
        <p14:creationId xmlns:p14="http://schemas.microsoft.com/office/powerpoint/2010/main" val="17422597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What is the critical Point? </a:t>
            </a:r>
            <a:endParaRPr lang="en-CA" dirty="0"/>
          </a:p>
        </p:txBody>
      </p:sp>
      <p:sp>
        <p:nvSpPr>
          <p:cNvPr id="3" name="Content Placeholder 2"/>
          <p:cNvSpPr>
            <a:spLocks noGrp="1"/>
          </p:cNvSpPr>
          <p:nvPr>
            <p:ph idx="1"/>
          </p:nvPr>
        </p:nvSpPr>
        <p:spPr/>
        <p:txBody>
          <a:bodyPr/>
          <a:lstStyle/>
          <a:p>
            <a:pPr algn="just"/>
            <a:r>
              <a:rPr lang="en-CA" dirty="0" smtClean="0"/>
              <a:t>The critical point is defined as the temperature and pressure at which a substance can coexist as both liquid and vapor. Beyond this point, the distinction between liquid and vapor phases disappears, resulting in a single phase known as the </a:t>
            </a:r>
            <a:r>
              <a:rPr lang="en-CA" b="1" dirty="0" smtClean="0"/>
              <a:t>supercritical fluid</a:t>
            </a:r>
            <a:r>
              <a:rPr lang="en-CA" dirty="0" smtClean="0"/>
              <a:t>.</a:t>
            </a:r>
          </a:p>
          <a:p>
            <a:pPr algn="just"/>
            <a:r>
              <a:rPr lang="en-CA" dirty="0" smtClean="0"/>
              <a:t>At the </a:t>
            </a:r>
            <a:r>
              <a:rPr lang="en-CA" b="1" dirty="0" smtClean="0"/>
              <a:t>critical point</a:t>
            </a:r>
            <a:r>
              <a:rPr lang="en-CA" dirty="0" smtClean="0"/>
              <a:t>, the liquid and vapor phases become indistinguishable, meaning:</a:t>
            </a:r>
          </a:p>
          <a:p>
            <a:pPr algn="just"/>
            <a:r>
              <a:rPr lang="en-CA" b="1" dirty="0" smtClean="0"/>
              <a:t>Density</a:t>
            </a:r>
            <a:r>
              <a:rPr lang="en-CA" dirty="0" smtClean="0"/>
              <a:t> of liquid = </a:t>
            </a:r>
            <a:r>
              <a:rPr lang="en-CA" b="1" dirty="0" smtClean="0"/>
              <a:t>Density</a:t>
            </a:r>
            <a:r>
              <a:rPr lang="en-CA" dirty="0" smtClean="0"/>
              <a:t> of vapor.</a:t>
            </a:r>
          </a:p>
          <a:p>
            <a:pPr algn="just"/>
            <a:r>
              <a:rPr lang="en-CA" b="1" dirty="0" smtClean="0"/>
              <a:t>Temperature</a:t>
            </a:r>
            <a:r>
              <a:rPr lang="en-CA" dirty="0" smtClean="0"/>
              <a:t> and </a:t>
            </a:r>
            <a:r>
              <a:rPr lang="en-CA" b="1" dirty="0" smtClean="0"/>
              <a:t>pressure</a:t>
            </a:r>
            <a:r>
              <a:rPr lang="en-CA" dirty="0" smtClean="0"/>
              <a:t> are at their critical values (e.g., for water, Tc≈374∘C, Pc​≈22.064MPa</a:t>
            </a:r>
          </a:p>
          <a:p>
            <a:endParaRPr lang="en-CA" dirty="0"/>
          </a:p>
        </p:txBody>
      </p:sp>
    </p:spTree>
    <p:extLst>
      <p:ext uri="{BB962C8B-B14F-4D97-AF65-F5344CB8AC3E}">
        <p14:creationId xmlns:p14="http://schemas.microsoft.com/office/powerpoint/2010/main" val="415632261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r>
              <a:rPr lang="en-CA" b="1" dirty="0"/>
              <a:t>P</a:t>
            </a:r>
            <a:r>
              <a:rPr lang="en-CA" b="1" dirty="0" smtClean="0"/>
              <a:t>rove that the specific enthalpy of vaporization is zero at the critical point </a:t>
            </a:r>
            <a:endParaRPr lang="en-CA" b="1" dirty="0"/>
          </a:p>
        </p:txBody>
      </p:sp>
      <p:sp>
        <p:nvSpPr>
          <p:cNvPr id="3" name="Content Placeholder 2"/>
          <p:cNvSpPr>
            <a:spLocks noGrp="1"/>
          </p:cNvSpPr>
          <p:nvPr>
            <p:ph idx="1"/>
          </p:nvPr>
        </p:nvSpPr>
        <p:spPr>
          <a:xfrm>
            <a:off x="838200" y="1825624"/>
            <a:ext cx="10877550" cy="4670425"/>
          </a:xfrm>
        </p:spPr>
        <p:txBody>
          <a:bodyPr>
            <a:normAutofit/>
          </a:bodyPr>
          <a:lstStyle/>
          <a:p>
            <a:pPr algn="just"/>
            <a:r>
              <a:rPr lang="en-CA" b="1" dirty="0" smtClean="0"/>
              <a:t>Phase Equilibrium:</a:t>
            </a:r>
            <a:r>
              <a:rPr lang="en-CA" dirty="0" smtClean="0"/>
              <a:t> At the critical point, the liquid and gas phases are indistinguishable. This means that there is no phase transition occurring.</a:t>
            </a:r>
          </a:p>
          <a:p>
            <a:pPr algn="just"/>
            <a:r>
              <a:rPr lang="en-CA" b="1" dirty="0" smtClean="0"/>
              <a:t>No Energy Required:</a:t>
            </a:r>
            <a:r>
              <a:rPr lang="en-CA" dirty="0" smtClean="0"/>
              <a:t> If there is no phase transition, no additional energy is required to convert the substance from a liquid to a gas or vice versa.</a:t>
            </a:r>
          </a:p>
          <a:p>
            <a:pPr algn="just"/>
            <a:r>
              <a:rPr lang="en-CA" b="1" dirty="0" smtClean="0"/>
              <a:t>Zero Enthalpy of Vaporization:</a:t>
            </a:r>
            <a:r>
              <a:rPr lang="en-CA" dirty="0" smtClean="0"/>
              <a:t> Since no energy is required for the phase transition, the specific enthalpy of vaporization must be zero.</a:t>
            </a:r>
            <a:endParaRPr lang="en-CA" dirty="0"/>
          </a:p>
        </p:txBody>
      </p:sp>
    </p:spTree>
    <p:extLst>
      <p:ext uri="{BB962C8B-B14F-4D97-AF65-F5344CB8AC3E}">
        <p14:creationId xmlns:p14="http://schemas.microsoft.com/office/powerpoint/2010/main" val="186560163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Wet Vapor</a:t>
            </a:r>
            <a:endParaRPr lang="en-CA" dirty="0"/>
          </a:p>
        </p:txBody>
      </p:sp>
      <p:sp>
        <p:nvSpPr>
          <p:cNvPr id="3" name="Content Placeholder 2"/>
          <p:cNvSpPr>
            <a:spLocks noGrp="1"/>
          </p:cNvSpPr>
          <p:nvPr>
            <p:ph idx="1"/>
          </p:nvPr>
        </p:nvSpPr>
        <p:spPr/>
        <p:txBody>
          <a:bodyPr/>
          <a:lstStyle/>
          <a:p>
            <a:pPr algn="just"/>
            <a:r>
              <a:rPr lang="en-CA" b="1" dirty="0" smtClean="0"/>
              <a:t>Wet vapor</a:t>
            </a:r>
            <a:r>
              <a:rPr lang="en-CA" dirty="0" smtClean="0"/>
              <a:t>, also known as </a:t>
            </a:r>
            <a:r>
              <a:rPr lang="en-CA" b="1" dirty="0" smtClean="0"/>
              <a:t>saturated vapor</a:t>
            </a:r>
            <a:r>
              <a:rPr lang="en-CA" dirty="0" smtClean="0"/>
              <a:t>, refers to a mixture of liquid and vapor phases of a substance at the saturation point. Here are the key characteristics and concepts related to wet vapor:</a:t>
            </a:r>
          </a:p>
          <a:p>
            <a:pPr algn="just"/>
            <a:r>
              <a:rPr lang="en-CA" dirty="0" smtClean="0"/>
              <a:t>Wet vapor is the state of a vapor that contains both liquid droplets and gaseous vapor. It exists at the boiling point of the liquid at a given pressure. The term indicates that the vapor has not completely transitioned to the vapor phase and still has some liquid present.</a:t>
            </a:r>
          </a:p>
          <a:p>
            <a:pPr algn="just"/>
            <a:r>
              <a:rPr lang="en-CA" dirty="0" smtClean="0"/>
              <a:t>The state of wet vapor is often described using the </a:t>
            </a:r>
            <a:r>
              <a:rPr lang="en-CA" b="1" dirty="0" smtClean="0"/>
              <a:t>dryness fraction</a:t>
            </a:r>
            <a:r>
              <a:rPr lang="en-CA" dirty="0" smtClean="0"/>
              <a:t> (or quality), denoted by xxx, which is the ratio of the mass of vapor to the total mass of the mixture (liquid + vapor):</a:t>
            </a:r>
          </a:p>
          <a:p>
            <a:pPr algn="just"/>
            <a:endParaRPr lang="en-CA" dirty="0" smtClean="0"/>
          </a:p>
          <a:p>
            <a:pPr algn="just"/>
            <a:endParaRPr lang="en-CA" dirty="0"/>
          </a:p>
        </p:txBody>
      </p:sp>
      <p:pic>
        <p:nvPicPr>
          <p:cNvPr id="4" name="Picture 3"/>
          <p:cNvPicPr>
            <a:picLocks noChangeAspect="1"/>
          </p:cNvPicPr>
          <p:nvPr/>
        </p:nvPicPr>
        <p:blipFill>
          <a:blip r:embed="rId2"/>
          <a:stretch>
            <a:fillRect/>
          </a:stretch>
        </p:blipFill>
        <p:spPr>
          <a:xfrm>
            <a:off x="5019525" y="5981921"/>
            <a:ext cx="2152950" cy="971686"/>
          </a:xfrm>
          <a:prstGeom prst="rect">
            <a:avLst/>
          </a:prstGeom>
        </p:spPr>
      </p:pic>
    </p:spTree>
    <p:extLst>
      <p:ext uri="{BB962C8B-B14F-4D97-AF65-F5344CB8AC3E}">
        <p14:creationId xmlns:p14="http://schemas.microsoft.com/office/powerpoint/2010/main" val="369580103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Saturation State </a:t>
            </a:r>
            <a:endParaRPr lang="en-CA" dirty="0"/>
          </a:p>
        </p:txBody>
      </p:sp>
      <p:sp>
        <p:nvSpPr>
          <p:cNvPr id="3" name="Content Placeholder 2"/>
          <p:cNvSpPr>
            <a:spLocks noGrp="1"/>
          </p:cNvSpPr>
          <p:nvPr>
            <p:ph idx="1"/>
          </p:nvPr>
        </p:nvSpPr>
        <p:spPr/>
        <p:txBody>
          <a:bodyPr>
            <a:normAutofit lnSpcReduction="10000"/>
          </a:bodyPr>
          <a:lstStyle/>
          <a:p>
            <a:pPr algn="just"/>
            <a:r>
              <a:rPr lang="en-CA" dirty="0" smtClean="0"/>
              <a:t>A saturation state is defined as a state at which change of phase may occur without change of pressure and temperature. The boiling points P,Q, and R are in saturation states and series of such boiling points joined up is called the saturated liquid line. </a:t>
            </a:r>
          </a:p>
          <a:p>
            <a:pPr marL="0" indent="0">
              <a:buNone/>
            </a:pPr>
            <a:r>
              <a:rPr lang="en-CA" b="1" dirty="0" smtClean="0"/>
              <a:t>Example:</a:t>
            </a:r>
            <a:endParaRPr lang="en-CA" dirty="0" smtClean="0"/>
          </a:p>
          <a:p>
            <a:pPr algn="just"/>
            <a:r>
              <a:rPr lang="en-CA" dirty="0" smtClean="0"/>
              <a:t>Consider a pot of water on a stove. As the water is heated, its temperature increases. Eventually, the water reaches its boiling point. At this point, the water is in a saturated state. If we continue to heat the water, the temperature will remain constant until all the water has vaporized. During this phase change, the pressure of the water vapor remains constant.</a:t>
            </a:r>
          </a:p>
          <a:p>
            <a:pPr algn="just"/>
            <a:endParaRPr lang="en-CA" dirty="0"/>
          </a:p>
        </p:txBody>
      </p:sp>
    </p:spTree>
    <p:extLst>
      <p:ext uri="{BB962C8B-B14F-4D97-AF65-F5344CB8AC3E}">
        <p14:creationId xmlns:p14="http://schemas.microsoft.com/office/powerpoint/2010/main" val="176504246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CA"/>
          </a:p>
        </p:txBody>
      </p:sp>
      <p:pic>
        <p:nvPicPr>
          <p:cNvPr id="4" name="Content Placeholder 3"/>
          <p:cNvPicPr>
            <a:picLocks noGrp="1" noChangeAspect="1"/>
          </p:cNvPicPr>
          <p:nvPr>
            <p:ph idx="1"/>
          </p:nvPr>
        </p:nvPicPr>
        <p:blipFill>
          <a:blip r:embed="rId2"/>
          <a:stretch>
            <a:fillRect/>
          </a:stretch>
        </p:blipFill>
        <p:spPr>
          <a:xfrm>
            <a:off x="2470207" y="637309"/>
            <a:ext cx="6738448" cy="6251884"/>
          </a:xfrm>
          <a:prstGeom prst="rect">
            <a:avLst/>
          </a:prstGeom>
        </p:spPr>
      </p:pic>
    </p:spTree>
    <p:extLst>
      <p:ext uri="{BB962C8B-B14F-4D97-AF65-F5344CB8AC3E}">
        <p14:creationId xmlns:p14="http://schemas.microsoft.com/office/powerpoint/2010/main" val="315658078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Saturated Temperature </a:t>
            </a:r>
            <a:endParaRPr lang="en-CA" dirty="0"/>
          </a:p>
        </p:txBody>
      </p:sp>
      <p:sp>
        <p:nvSpPr>
          <p:cNvPr id="3" name="Content Placeholder 2"/>
          <p:cNvSpPr>
            <a:spLocks noGrp="1"/>
          </p:cNvSpPr>
          <p:nvPr>
            <p:ph idx="1"/>
          </p:nvPr>
        </p:nvSpPr>
        <p:spPr/>
        <p:txBody>
          <a:bodyPr/>
          <a:lstStyle/>
          <a:p>
            <a:pPr marL="0" indent="0" algn="just">
              <a:buNone/>
            </a:pPr>
            <a:r>
              <a:rPr lang="en-CA" dirty="0" smtClean="0"/>
              <a:t>A saturated temperature is the temperature at which a substance, under a given pressure, will change its phase from a liquid to a vapor or vice versa. In other words, it's the temperature at which a substance can coexist in both liquid and vapor phases in equilibrium.</a:t>
            </a:r>
          </a:p>
          <a:p>
            <a:pPr marL="0" indent="0" algn="just">
              <a:buNone/>
            </a:pPr>
            <a:r>
              <a:rPr lang="en-CA" b="1" u="sng" dirty="0" smtClean="0">
                <a:solidFill>
                  <a:srgbClr val="FF0000"/>
                </a:solidFill>
              </a:rPr>
              <a:t>Example </a:t>
            </a:r>
          </a:p>
          <a:p>
            <a:pPr marL="0" indent="0" algn="just">
              <a:buNone/>
            </a:pPr>
            <a:r>
              <a:rPr lang="en-CA" dirty="0" smtClean="0"/>
              <a:t>If water is heated in an open container at standard atmospheric pressure, the saturated temperature is 100°C. At this temperature, the water will boil and change from a liquid to a vapor state. If the temperature is lowered below 100°C, the vapor will condense back into a liquid.</a:t>
            </a:r>
            <a:endParaRPr lang="en-CA" dirty="0"/>
          </a:p>
        </p:txBody>
      </p:sp>
    </p:spTree>
    <p:extLst>
      <p:ext uri="{BB962C8B-B14F-4D97-AF65-F5344CB8AC3E}">
        <p14:creationId xmlns:p14="http://schemas.microsoft.com/office/powerpoint/2010/main" val="188394448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What is the Triple Point?</a:t>
            </a:r>
            <a:endParaRPr lang="en-CA" dirty="0"/>
          </a:p>
        </p:txBody>
      </p:sp>
      <p:sp>
        <p:nvSpPr>
          <p:cNvPr id="3" name="Content Placeholder 2"/>
          <p:cNvSpPr>
            <a:spLocks noGrp="1"/>
          </p:cNvSpPr>
          <p:nvPr>
            <p:ph idx="1"/>
          </p:nvPr>
        </p:nvSpPr>
        <p:spPr/>
        <p:txBody>
          <a:bodyPr/>
          <a:lstStyle/>
          <a:p>
            <a:pPr algn="just"/>
            <a:r>
              <a:rPr lang="en-CA" dirty="0" smtClean="0"/>
              <a:t>The </a:t>
            </a:r>
            <a:r>
              <a:rPr lang="en-CA" b="1" dirty="0" smtClean="0"/>
              <a:t>triple point</a:t>
            </a:r>
            <a:r>
              <a:rPr lang="en-CA" dirty="0" smtClean="0"/>
              <a:t> is a unique condition where the three phases of a substance—solid, liquid, and vapor—can coexist in thermodynamic equilibrium. For water:</a:t>
            </a:r>
          </a:p>
          <a:p>
            <a:pPr algn="just"/>
            <a:r>
              <a:rPr lang="en-CA" b="1" dirty="0" smtClean="0"/>
              <a:t>Pressure</a:t>
            </a:r>
            <a:r>
              <a:rPr lang="en-CA" dirty="0" smtClean="0"/>
              <a:t>: 611.7 Pa (0.006112 bar)</a:t>
            </a:r>
          </a:p>
          <a:p>
            <a:pPr algn="just"/>
            <a:r>
              <a:rPr lang="en-CA" b="1" dirty="0" smtClean="0"/>
              <a:t>Temperature</a:t>
            </a:r>
            <a:r>
              <a:rPr lang="en-CA" dirty="0" smtClean="0"/>
              <a:t>: 0.01°C (273.16 K)</a:t>
            </a:r>
          </a:p>
          <a:p>
            <a:pPr algn="just"/>
            <a:r>
              <a:rPr lang="en-CA" dirty="0" smtClean="0"/>
              <a:t>At this point, the energy difference between phases is minimal, making it a natural baseline.</a:t>
            </a:r>
            <a:endParaRPr lang="en-CA" dirty="0"/>
          </a:p>
        </p:txBody>
      </p:sp>
    </p:spTree>
    <p:extLst>
      <p:ext uri="{BB962C8B-B14F-4D97-AF65-F5344CB8AC3E}">
        <p14:creationId xmlns:p14="http://schemas.microsoft.com/office/powerpoint/2010/main" val="8825922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Work done by the working fluid</a:t>
            </a:r>
            <a:endParaRPr lang="en-CA" dirty="0"/>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p:txBody>
              <a:bodyPr/>
              <a:lstStyle/>
              <a:p>
                <a:pPr marL="0" indent="0">
                  <a:buNone/>
                </a:pPr>
                <a:r>
                  <a:rPr lang="en-CA" dirty="0" smtClean="0"/>
                  <a:t>For a reversible process: </a:t>
                </a:r>
              </a:p>
              <a:p>
                <a:pPr marL="0" indent="0">
                  <a:buNone/>
                </a:pPr>
                <a:r>
                  <a:rPr lang="en-CA" dirty="0" smtClean="0"/>
                  <a:t>The work done=-</a:t>
                </a:r>
                <a14:m>
                  <m:oMath xmlns:m="http://schemas.openxmlformats.org/officeDocument/2006/math">
                    <m:nary>
                      <m:naryPr>
                        <m:limLoc m:val="undOvr"/>
                        <m:subHide m:val="on"/>
                        <m:supHide m:val="on"/>
                        <m:ctrlPr>
                          <a:rPr lang="en-CA" i="1" smtClean="0">
                            <a:latin typeface="Cambria Math" panose="02040503050406030204" pitchFamily="18" charset="0"/>
                          </a:rPr>
                        </m:ctrlPr>
                      </m:naryPr>
                      <m:sub/>
                      <m:sup/>
                      <m:e>
                        <m:r>
                          <a:rPr lang="en-CA" b="0" i="1" smtClean="0">
                            <a:latin typeface="Cambria Math" panose="02040503050406030204" pitchFamily="18" charset="0"/>
                          </a:rPr>
                          <m:t>𝑝𝑑𝑣</m:t>
                        </m:r>
                      </m:e>
                    </m:nary>
                    <m:r>
                      <a:rPr lang="en-CA" b="0" i="1" smtClean="0">
                        <a:latin typeface="Cambria Math" panose="02040503050406030204" pitchFamily="18" charset="0"/>
                      </a:rPr>
                      <m:t>  </m:t>
                    </m:r>
                  </m:oMath>
                </a14:m>
                <a:endParaRPr lang="en-CA" b="0" dirty="0" smtClean="0"/>
              </a:p>
              <a:p>
                <a:pPr marL="0" indent="0">
                  <a:buNone/>
                </a:pPr>
                <a:r>
                  <a:rPr lang="en-CA" dirty="0" smtClean="0"/>
                  <a:t>For an irreversible process the work done is not equal to -</a:t>
                </a:r>
                <a14:m>
                  <m:oMath xmlns:m="http://schemas.openxmlformats.org/officeDocument/2006/math">
                    <m:nary>
                      <m:naryPr>
                        <m:limLoc m:val="undOvr"/>
                        <m:subHide m:val="on"/>
                        <m:supHide m:val="on"/>
                        <m:ctrlPr>
                          <a:rPr lang="en-CA" i="1">
                            <a:latin typeface="Cambria Math" panose="02040503050406030204" pitchFamily="18" charset="0"/>
                          </a:rPr>
                        </m:ctrlPr>
                      </m:naryPr>
                      <m:sub/>
                      <m:sup/>
                      <m:e>
                        <m:r>
                          <a:rPr lang="en-CA" i="1">
                            <a:latin typeface="Cambria Math" panose="02040503050406030204" pitchFamily="18" charset="0"/>
                          </a:rPr>
                          <m:t>𝑝𝑑𝑣</m:t>
                        </m:r>
                      </m:e>
                    </m:nary>
                    <m:r>
                      <a:rPr lang="en-CA" i="1">
                        <a:latin typeface="Cambria Math" panose="02040503050406030204" pitchFamily="18" charset="0"/>
                      </a:rPr>
                      <m:t> </m:t>
                    </m:r>
                  </m:oMath>
                </a14:m>
                <a:endParaRPr lang="en-CA" dirty="0" smtClean="0"/>
              </a:p>
              <a:p>
                <a:pPr marL="0" indent="0">
                  <a:buNone/>
                </a:pPr>
                <a:endParaRPr lang="en-CA"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blipFill rotWithShape="0">
                <a:blip r:embed="rId2"/>
                <a:stretch>
                  <a:fillRect l="-1217" t="-2241"/>
                </a:stretch>
              </a:blipFill>
            </p:spPr>
            <p:txBody>
              <a:bodyPr/>
              <a:lstStyle/>
              <a:p>
                <a:r>
                  <a:rPr lang="en-CA">
                    <a:noFill/>
                  </a:rPr>
                  <a:t> </a:t>
                </a:r>
              </a:p>
            </p:txBody>
          </p:sp>
        </mc:Fallback>
      </mc:AlternateContent>
      <p:pic>
        <p:nvPicPr>
          <p:cNvPr id="4" name="Picture 3"/>
          <p:cNvPicPr>
            <a:picLocks noChangeAspect="1"/>
          </p:cNvPicPr>
          <p:nvPr/>
        </p:nvPicPr>
        <p:blipFill>
          <a:blip r:embed="rId3"/>
          <a:stretch>
            <a:fillRect/>
          </a:stretch>
        </p:blipFill>
        <p:spPr>
          <a:xfrm>
            <a:off x="1263800" y="3734956"/>
            <a:ext cx="3547394" cy="1794564"/>
          </a:xfrm>
          <a:prstGeom prst="rect">
            <a:avLst/>
          </a:prstGeom>
        </p:spPr>
      </p:pic>
      <p:pic>
        <p:nvPicPr>
          <p:cNvPr id="5" name="Picture 4"/>
          <p:cNvPicPr>
            <a:picLocks noChangeAspect="1"/>
          </p:cNvPicPr>
          <p:nvPr/>
        </p:nvPicPr>
        <p:blipFill>
          <a:blip r:embed="rId4"/>
          <a:stretch>
            <a:fillRect/>
          </a:stretch>
        </p:blipFill>
        <p:spPr>
          <a:xfrm>
            <a:off x="6895641" y="3734956"/>
            <a:ext cx="2543923" cy="2203788"/>
          </a:xfrm>
          <a:prstGeom prst="rect">
            <a:avLst/>
          </a:prstGeom>
        </p:spPr>
      </p:pic>
    </p:spTree>
    <p:extLst>
      <p:ext uri="{BB962C8B-B14F-4D97-AF65-F5344CB8AC3E}">
        <p14:creationId xmlns:p14="http://schemas.microsoft.com/office/powerpoint/2010/main" val="177269225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r>
              <a:rPr lang="en-CA" b="1" dirty="0" smtClean="0"/>
              <a:t>Why is the Specific Internal Energy Set to Zero?</a:t>
            </a:r>
          </a:p>
        </p:txBody>
      </p:sp>
      <p:sp>
        <p:nvSpPr>
          <p:cNvPr id="3" name="Content Placeholder 2"/>
          <p:cNvSpPr>
            <a:spLocks noGrp="1"/>
          </p:cNvSpPr>
          <p:nvPr>
            <p:ph idx="1"/>
          </p:nvPr>
        </p:nvSpPr>
        <p:spPr/>
        <p:txBody>
          <a:bodyPr/>
          <a:lstStyle/>
          <a:p>
            <a:pPr algn="just"/>
            <a:r>
              <a:rPr lang="en-CA" b="1" dirty="0" smtClean="0"/>
              <a:t>Simplifies Thermodynamic Calculations</a:t>
            </a:r>
            <a:endParaRPr lang="en-CA" dirty="0" smtClean="0"/>
          </a:p>
          <a:p>
            <a:pPr lvl="1" algn="just"/>
            <a:r>
              <a:rPr lang="en-CA" dirty="0" smtClean="0"/>
              <a:t>Setting the internal energy of saturated liquid to zero at the triple point makes energy calculations more straightforward.</a:t>
            </a:r>
          </a:p>
          <a:p>
            <a:pPr lvl="1" algn="just"/>
            <a:r>
              <a:rPr lang="en-CA" dirty="0" smtClean="0"/>
              <a:t>Any change in internal energy during a process is then measured </a:t>
            </a:r>
            <a:r>
              <a:rPr lang="en-CA" b="1" dirty="0" smtClean="0"/>
              <a:t>relative</a:t>
            </a:r>
            <a:r>
              <a:rPr lang="en-CA" dirty="0" smtClean="0"/>
              <a:t> to this zero reference.</a:t>
            </a:r>
            <a:endParaRPr lang="en-CA" dirty="0"/>
          </a:p>
          <a:p>
            <a:pPr marL="0" indent="0" algn="just">
              <a:buNone/>
            </a:pPr>
            <a:r>
              <a:rPr lang="en-CA" dirty="0" smtClean="0"/>
              <a:t>The specific internal energy of saturated liquid is taken as </a:t>
            </a:r>
            <a:r>
              <a:rPr lang="en-CA" b="1" dirty="0" smtClean="0"/>
              <a:t>zero at the triple point</a:t>
            </a:r>
            <a:r>
              <a:rPr lang="en-CA" dirty="0" smtClean="0"/>
              <a:t> for simplicity, convenience, and consistency in thermodynamics. This convention ensures that energy changes across different phases and processes can be measured relative to a well-defined, universal baseline. </a:t>
            </a:r>
            <a:endParaRPr lang="en-CA" dirty="0"/>
          </a:p>
        </p:txBody>
      </p:sp>
    </p:spTree>
    <p:extLst>
      <p:ext uri="{BB962C8B-B14F-4D97-AF65-F5344CB8AC3E}">
        <p14:creationId xmlns:p14="http://schemas.microsoft.com/office/powerpoint/2010/main" val="278210797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Superheated vapor </a:t>
            </a:r>
            <a:endParaRPr lang="en-CA" dirty="0"/>
          </a:p>
        </p:txBody>
      </p:sp>
      <p:sp>
        <p:nvSpPr>
          <p:cNvPr id="3" name="Content Placeholder 2"/>
          <p:cNvSpPr>
            <a:spLocks noGrp="1"/>
          </p:cNvSpPr>
          <p:nvPr>
            <p:ph idx="1"/>
          </p:nvPr>
        </p:nvSpPr>
        <p:spPr/>
        <p:txBody>
          <a:bodyPr/>
          <a:lstStyle/>
          <a:p>
            <a:pPr algn="just"/>
            <a:r>
              <a:rPr lang="en-CA" b="1" dirty="0" smtClean="0"/>
              <a:t>Superheated vapor</a:t>
            </a:r>
            <a:r>
              <a:rPr lang="en-CA" dirty="0" smtClean="0"/>
              <a:t> refers to a vapor that is heated beyond its saturation temperature at a given pressure. This state occurs after the vapor has been completely vaporized and is no longer in equilibrium with its liquid phase. </a:t>
            </a:r>
            <a:endParaRPr lang="en-CA" dirty="0"/>
          </a:p>
        </p:txBody>
      </p:sp>
    </p:spTree>
    <p:extLst>
      <p:ext uri="{BB962C8B-B14F-4D97-AF65-F5344CB8AC3E}">
        <p14:creationId xmlns:p14="http://schemas.microsoft.com/office/powerpoint/2010/main" val="3583528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Free Expansion </a:t>
            </a:r>
            <a:endParaRPr lang="en-CA" dirty="0"/>
          </a:p>
        </p:txBody>
      </p:sp>
      <p:sp>
        <p:nvSpPr>
          <p:cNvPr id="3" name="Content Placeholder 2"/>
          <p:cNvSpPr>
            <a:spLocks noGrp="1"/>
          </p:cNvSpPr>
          <p:nvPr>
            <p:ph idx="1"/>
          </p:nvPr>
        </p:nvSpPr>
        <p:spPr/>
        <p:txBody>
          <a:bodyPr/>
          <a:lstStyle/>
          <a:p>
            <a:pPr marL="0" indent="0" algn="just">
              <a:buNone/>
            </a:pPr>
            <a:r>
              <a:rPr lang="en-CA" dirty="0" smtClean="0"/>
              <a:t>When a fluid expands without a restraining force being exerted by the surroundings as explained in the previous example the process is known as free expansion. </a:t>
            </a:r>
          </a:p>
          <a:p>
            <a:pPr marL="0" indent="0" algn="just">
              <a:buNone/>
            </a:pPr>
            <a:r>
              <a:rPr lang="en-CA" b="1" i="1" dirty="0" smtClean="0">
                <a:solidFill>
                  <a:srgbClr val="FF0000"/>
                </a:solidFill>
              </a:rPr>
              <a:t>Free expansion is highly irreversible. </a:t>
            </a:r>
            <a:endParaRPr lang="en-CA" b="1" i="1" dirty="0">
              <a:solidFill>
                <a:srgbClr val="FF0000"/>
              </a:solidFill>
            </a:endParaRPr>
          </a:p>
        </p:txBody>
      </p:sp>
    </p:spTree>
    <p:extLst>
      <p:ext uri="{BB962C8B-B14F-4D97-AF65-F5344CB8AC3E}">
        <p14:creationId xmlns:p14="http://schemas.microsoft.com/office/powerpoint/2010/main" val="2418553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CA" b="1" dirty="0" smtClean="0"/>
              <a:t>Conservation of Energy and 1</a:t>
            </a:r>
            <a:r>
              <a:rPr lang="en-CA" b="1" baseline="30000" dirty="0" smtClean="0"/>
              <a:t>st</a:t>
            </a:r>
            <a:r>
              <a:rPr lang="en-CA" b="1" dirty="0" smtClean="0"/>
              <a:t> Law of Thermodynamics </a:t>
            </a:r>
            <a:endParaRPr lang="en-CA" b="1" dirty="0"/>
          </a:p>
        </p:txBody>
      </p:sp>
      <p:sp>
        <p:nvSpPr>
          <p:cNvPr id="3" name="Content Placeholder 2"/>
          <p:cNvSpPr>
            <a:spLocks noGrp="1"/>
          </p:cNvSpPr>
          <p:nvPr>
            <p:ph idx="1"/>
          </p:nvPr>
        </p:nvSpPr>
        <p:spPr/>
        <p:txBody>
          <a:bodyPr>
            <a:normAutofit fontScale="92500" lnSpcReduction="10000"/>
          </a:bodyPr>
          <a:lstStyle/>
          <a:p>
            <a:pPr marL="0" indent="0" algn="just">
              <a:buNone/>
            </a:pPr>
            <a:r>
              <a:rPr lang="en-CA" dirty="0"/>
              <a:t>The </a:t>
            </a:r>
            <a:r>
              <a:rPr lang="en-CA" b="1" dirty="0"/>
              <a:t>Principle of Conservation of Energy</a:t>
            </a:r>
            <a:r>
              <a:rPr lang="en-CA" dirty="0"/>
              <a:t> states that:</a:t>
            </a:r>
          </a:p>
          <a:p>
            <a:pPr marL="0" indent="0" algn="just">
              <a:buNone/>
            </a:pPr>
            <a:r>
              <a:rPr lang="en-CA" b="1" dirty="0" smtClean="0"/>
              <a:t>Energy </a:t>
            </a:r>
            <a:r>
              <a:rPr lang="en-CA" b="1" dirty="0"/>
              <a:t>can neither be created nor destroyed; it can only change from one form to </a:t>
            </a:r>
            <a:r>
              <a:rPr lang="en-CA" b="1" dirty="0" smtClean="0"/>
              <a:t>another.</a:t>
            </a:r>
            <a:r>
              <a:rPr lang="en-CA" dirty="0" smtClean="0"/>
              <a:t> The </a:t>
            </a:r>
            <a:r>
              <a:rPr lang="en-CA" b="1" dirty="0"/>
              <a:t>total energy of an isolated system always remains constant</a:t>
            </a:r>
            <a:r>
              <a:rPr lang="en-CA" dirty="0"/>
              <a:t> over time.</a:t>
            </a:r>
          </a:p>
          <a:p>
            <a:pPr marL="0" indent="0" algn="just">
              <a:buNone/>
            </a:pPr>
            <a:endParaRPr lang="en-CA" dirty="0"/>
          </a:p>
          <a:p>
            <a:pPr marL="0" indent="0" algn="just">
              <a:buNone/>
            </a:pPr>
            <a:r>
              <a:rPr lang="en-CA" dirty="0"/>
              <a:t>When a system undergoes a complete thermodynamic cycle the intrinsic energy of the system is the same at the beginning and end of the cycle. During the various processes that make up the cycle work is done on or by the fluid and heat is supplied or rejected; the network input can be defined as ΣW, and the net heat supplied as Σ</a:t>
            </a:r>
            <a:r>
              <a:rPr lang="en-CA" dirty="0" smtClean="0"/>
              <a:t>Q</a:t>
            </a:r>
            <a:r>
              <a:rPr lang="en-CA" dirty="0"/>
              <a:t>, where the symbol </a:t>
            </a:r>
            <a:r>
              <a:rPr lang="en-CA" dirty="0" smtClean="0"/>
              <a:t>Σ represents </a:t>
            </a:r>
            <a:r>
              <a:rPr lang="en-CA" dirty="0"/>
              <a:t>the sum for a complete cycle</a:t>
            </a:r>
            <a:r>
              <a:rPr lang="en-CA" dirty="0" smtClean="0"/>
              <a:t>.</a:t>
            </a:r>
            <a:endParaRPr lang="en-CA" dirty="0"/>
          </a:p>
        </p:txBody>
      </p:sp>
    </p:spTree>
    <p:extLst>
      <p:ext uri="{BB962C8B-B14F-4D97-AF65-F5344CB8AC3E}">
        <p14:creationId xmlns:p14="http://schemas.microsoft.com/office/powerpoint/2010/main" val="3812564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b="1" dirty="0"/>
              <a:t>1</a:t>
            </a:r>
            <a:r>
              <a:rPr lang="en-CA" b="1" baseline="30000" dirty="0"/>
              <a:t>st</a:t>
            </a:r>
            <a:r>
              <a:rPr lang="en-CA" b="1" dirty="0"/>
              <a:t> Law of Thermodynamics </a:t>
            </a:r>
            <a:endParaRPr lang="en-CA" dirty="0"/>
          </a:p>
        </p:txBody>
      </p:sp>
      <p:sp>
        <p:nvSpPr>
          <p:cNvPr id="3" name="Content Placeholder 2"/>
          <p:cNvSpPr>
            <a:spLocks noGrp="1"/>
          </p:cNvSpPr>
          <p:nvPr>
            <p:ph idx="1"/>
          </p:nvPr>
        </p:nvSpPr>
        <p:spPr/>
        <p:txBody>
          <a:bodyPr/>
          <a:lstStyle/>
          <a:p>
            <a:pPr marL="0" indent="0" algn="just">
              <a:buNone/>
            </a:pPr>
            <a:r>
              <a:rPr lang="en-CA" dirty="0"/>
              <a:t>Since the intrinsic energy of the system is unchanged the First Law of Thermodynamics states that:</a:t>
            </a:r>
          </a:p>
          <a:p>
            <a:pPr marL="0" indent="0" algn="just">
              <a:buNone/>
            </a:pPr>
            <a:r>
              <a:rPr lang="en-CA" dirty="0" smtClean="0"/>
              <a:t>When </a:t>
            </a:r>
            <a:r>
              <a:rPr lang="en-CA" dirty="0"/>
              <a:t>a system undergoes a thermodynamic cycle then the net heat supplied to the system from its surroundings plus the net work input to the system from its surroundings must </a:t>
            </a:r>
            <a:r>
              <a:rPr lang="en-CA" dirty="0" smtClean="0"/>
              <a:t>be equal </a:t>
            </a:r>
            <a:r>
              <a:rPr lang="en-CA" dirty="0"/>
              <a:t>zero</a:t>
            </a:r>
            <a:r>
              <a:rPr lang="en-CA" dirty="0" smtClean="0"/>
              <a:t>.</a:t>
            </a:r>
          </a:p>
          <a:p>
            <a:pPr marL="0" indent="0" algn="just">
              <a:buNone/>
            </a:pPr>
            <a:r>
              <a:rPr lang="en-CA" dirty="0" smtClean="0"/>
              <a:t>That is: </a:t>
            </a:r>
          </a:p>
          <a:p>
            <a:pPr marL="0" indent="0" algn="ctr">
              <a:buNone/>
            </a:pPr>
            <a:r>
              <a:rPr lang="en-CA" sz="3600" b="1" dirty="0" smtClean="0">
                <a:solidFill>
                  <a:srgbClr val="FF0000"/>
                </a:solidFill>
              </a:rPr>
              <a:t>ΣW+</a:t>
            </a:r>
            <a:r>
              <a:rPr lang="en-CA" sz="3600" b="1" dirty="0">
                <a:solidFill>
                  <a:srgbClr val="FF0000"/>
                </a:solidFill>
              </a:rPr>
              <a:t> </a:t>
            </a:r>
            <a:r>
              <a:rPr lang="en-CA" sz="3600" b="1" dirty="0" smtClean="0">
                <a:solidFill>
                  <a:srgbClr val="FF0000"/>
                </a:solidFill>
              </a:rPr>
              <a:t>ΣQ=0</a:t>
            </a:r>
          </a:p>
          <a:p>
            <a:pPr marL="0" indent="0" algn="just">
              <a:buNone/>
            </a:pPr>
            <a:endParaRPr lang="en-CA" dirty="0"/>
          </a:p>
        </p:txBody>
      </p:sp>
      <p:sp>
        <p:nvSpPr>
          <p:cNvPr id="4" name="Rectangle 3"/>
          <p:cNvSpPr/>
          <p:nvPr/>
        </p:nvSpPr>
        <p:spPr>
          <a:xfrm>
            <a:off x="5873022" y="3244334"/>
            <a:ext cx="445956" cy="369332"/>
          </a:xfrm>
          <a:prstGeom prst="rect">
            <a:avLst/>
          </a:prstGeom>
        </p:spPr>
        <p:txBody>
          <a:bodyPr wrap="none">
            <a:spAutoFit/>
          </a:bodyPr>
          <a:lstStyle/>
          <a:p>
            <a:r>
              <a:rPr lang="en-CA" dirty="0"/>
              <a:t>ΣQ</a:t>
            </a:r>
          </a:p>
        </p:txBody>
      </p:sp>
    </p:spTree>
    <p:extLst>
      <p:ext uri="{BB962C8B-B14F-4D97-AF65-F5344CB8AC3E}">
        <p14:creationId xmlns:p14="http://schemas.microsoft.com/office/powerpoint/2010/main" val="33886332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5473" y="148492"/>
            <a:ext cx="10515600" cy="1325563"/>
          </a:xfrm>
        </p:spPr>
        <p:txBody>
          <a:bodyPr/>
          <a:lstStyle/>
          <a:p>
            <a:r>
              <a:rPr lang="en-CA" dirty="0" smtClean="0"/>
              <a:t>Example </a:t>
            </a:r>
            <a:endParaRPr lang="en-CA" dirty="0"/>
          </a:p>
        </p:txBody>
      </p:sp>
      <p:sp>
        <p:nvSpPr>
          <p:cNvPr id="3" name="Content Placeholder 2"/>
          <p:cNvSpPr>
            <a:spLocks noGrp="1"/>
          </p:cNvSpPr>
          <p:nvPr>
            <p:ph idx="1"/>
          </p:nvPr>
        </p:nvSpPr>
        <p:spPr>
          <a:xfrm>
            <a:off x="256309" y="1132898"/>
            <a:ext cx="10515600" cy="4351338"/>
          </a:xfrm>
        </p:spPr>
        <p:txBody>
          <a:bodyPr/>
          <a:lstStyle/>
          <a:p>
            <a:pPr marL="0" indent="0" algn="just">
              <a:buNone/>
            </a:pPr>
            <a:r>
              <a:rPr lang="en-CA" dirty="0" smtClean="0"/>
              <a:t>In </a:t>
            </a:r>
            <a:r>
              <a:rPr lang="en-CA" dirty="0"/>
              <a:t>a certain steam plant the turbine develops 1000 kW. The heat supplied to the steam in the boiler is 2800 kJ/kg, the heat rejected by the steam to the cooling water in the condenser is 2100 kJ/kg and the feed-pump work required to pump the condensate back into the boiler is 5 kW. </a:t>
            </a:r>
            <a:r>
              <a:rPr lang="en-CA" dirty="0" smtClean="0"/>
              <a:t>Calculate </a:t>
            </a:r>
            <a:r>
              <a:rPr lang="en-CA" dirty="0"/>
              <a:t>the steam flow rate</a:t>
            </a:r>
            <a:r>
              <a:rPr lang="en-CA" dirty="0" smtClean="0"/>
              <a:t>.</a:t>
            </a:r>
          </a:p>
          <a:p>
            <a:pPr marL="0" indent="0" algn="just">
              <a:buNone/>
            </a:pPr>
            <a:r>
              <a:rPr lang="en-CA" dirty="0">
                <a:hlinkClick r:id="rId2"/>
              </a:rPr>
              <a:t>https://</a:t>
            </a:r>
            <a:r>
              <a:rPr lang="en-CA" dirty="0" smtClean="0">
                <a:hlinkClick r:id="rId2"/>
              </a:rPr>
              <a:t>www.youtube.com/watch?v=QFZN71MY71o</a:t>
            </a:r>
            <a:endParaRPr lang="en-CA" dirty="0" smtClean="0"/>
          </a:p>
          <a:p>
            <a:pPr marL="0" indent="0" algn="just">
              <a:buNone/>
            </a:pPr>
            <a:endParaRPr lang="en-CA" dirty="0"/>
          </a:p>
          <a:p>
            <a:pPr marL="0" indent="0" algn="just">
              <a:buNone/>
            </a:pPr>
            <a:endParaRPr lang="en-CA" dirty="0"/>
          </a:p>
        </p:txBody>
      </p:sp>
      <p:pic>
        <p:nvPicPr>
          <p:cNvPr id="4" name="Picture 3"/>
          <p:cNvPicPr>
            <a:picLocks noChangeAspect="1"/>
          </p:cNvPicPr>
          <p:nvPr/>
        </p:nvPicPr>
        <p:blipFill>
          <a:blip r:embed="rId3"/>
          <a:stretch>
            <a:fillRect/>
          </a:stretch>
        </p:blipFill>
        <p:spPr>
          <a:xfrm>
            <a:off x="5920829" y="2753868"/>
            <a:ext cx="5744377" cy="4305901"/>
          </a:xfrm>
          <a:prstGeom prst="rect">
            <a:avLst/>
          </a:prstGeom>
        </p:spPr>
      </p:pic>
    </p:spTree>
    <p:extLst>
      <p:ext uri="{BB962C8B-B14F-4D97-AF65-F5344CB8AC3E}">
        <p14:creationId xmlns:p14="http://schemas.microsoft.com/office/powerpoint/2010/main" val="112737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Solution </a:t>
            </a:r>
            <a:endParaRPr lang="en-CA" dirty="0"/>
          </a:p>
        </p:txBody>
      </p:sp>
      <p:sp>
        <p:nvSpPr>
          <p:cNvPr id="3" name="Content Placeholder 2"/>
          <p:cNvSpPr>
            <a:spLocks noGrp="1"/>
          </p:cNvSpPr>
          <p:nvPr>
            <p:ph idx="1"/>
          </p:nvPr>
        </p:nvSpPr>
        <p:spPr/>
        <p:txBody>
          <a:bodyPr/>
          <a:lstStyle/>
          <a:p>
            <a:pPr marL="0" indent="0">
              <a:buNone/>
            </a:pPr>
            <a:r>
              <a:rPr lang="en-CA" dirty="0" smtClean="0"/>
              <a:t>For unit mass flow rate:</a:t>
            </a:r>
          </a:p>
          <a:p>
            <a:pPr marL="0" indent="0">
              <a:buNone/>
            </a:pPr>
            <a:endParaRPr lang="en-CA" dirty="0"/>
          </a:p>
          <a:p>
            <a:pPr marL="0" indent="0">
              <a:buNone/>
            </a:pPr>
            <a:endParaRPr lang="en-CA" dirty="0" smtClean="0"/>
          </a:p>
          <a:p>
            <a:pPr marL="0" indent="0">
              <a:buNone/>
            </a:pPr>
            <a:endParaRPr lang="en-CA" dirty="0"/>
          </a:p>
          <a:p>
            <a:pPr marL="0" indent="0">
              <a:buNone/>
            </a:pPr>
            <a:endParaRPr lang="en-CA" dirty="0" smtClean="0"/>
          </a:p>
          <a:p>
            <a:pPr marL="0" indent="0">
              <a:buNone/>
            </a:pPr>
            <a:r>
              <a:rPr lang="en-CA" dirty="0"/>
              <a:t>1Watt (W)=</a:t>
            </a:r>
            <a:r>
              <a:rPr lang="en-CA" dirty="0" smtClean="0"/>
              <a:t>1 Joule</a:t>
            </a:r>
            <a:r>
              <a:rPr lang="en-CA" dirty="0"/>
              <a:t> per second (J/s)</a:t>
            </a:r>
            <a:endParaRPr lang="en-CA" dirty="0" smtClean="0"/>
          </a:p>
          <a:p>
            <a:pPr marL="0" indent="0">
              <a:buNone/>
            </a:pPr>
            <a:endParaRPr lang="en-CA" dirty="0"/>
          </a:p>
        </p:txBody>
      </p:sp>
      <p:pic>
        <p:nvPicPr>
          <p:cNvPr id="4" name="Picture 3"/>
          <p:cNvPicPr>
            <a:picLocks noChangeAspect="1"/>
          </p:cNvPicPr>
          <p:nvPr/>
        </p:nvPicPr>
        <p:blipFill>
          <a:blip r:embed="rId2"/>
          <a:stretch>
            <a:fillRect/>
          </a:stretch>
        </p:blipFill>
        <p:spPr>
          <a:xfrm>
            <a:off x="2380731" y="2400156"/>
            <a:ext cx="7430537" cy="2057687"/>
          </a:xfrm>
          <a:prstGeom prst="rect">
            <a:avLst/>
          </a:prstGeom>
        </p:spPr>
      </p:pic>
    </p:spTree>
    <p:extLst>
      <p:ext uri="{BB962C8B-B14F-4D97-AF65-F5344CB8AC3E}">
        <p14:creationId xmlns:p14="http://schemas.microsoft.com/office/powerpoint/2010/main" val="349185403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CA"/>
          </a:p>
        </p:txBody>
      </p:sp>
      <p:pic>
        <p:nvPicPr>
          <p:cNvPr id="4" name="Content Placeholder 3"/>
          <p:cNvPicPr>
            <a:picLocks noGrp="1" noChangeAspect="1"/>
          </p:cNvPicPr>
          <p:nvPr>
            <p:ph idx="1"/>
          </p:nvPr>
        </p:nvPicPr>
        <p:blipFill>
          <a:blip r:embed="rId2"/>
          <a:stretch>
            <a:fillRect/>
          </a:stretch>
        </p:blipFill>
        <p:spPr>
          <a:xfrm>
            <a:off x="2553327" y="1803615"/>
            <a:ext cx="5496692" cy="2086266"/>
          </a:xfrm>
          <a:prstGeom prst="rect">
            <a:avLst/>
          </a:prstGeom>
        </p:spPr>
      </p:pic>
      <p:pic>
        <p:nvPicPr>
          <p:cNvPr id="5" name="Picture 4"/>
          <p:cNvPicPr>
            <a:picLocks noChangeAspect="1"/>
          </p:cNvPicPr>
          <p:nvPr/>
        </p:nvPicPr>
        <p:blipFill>
          <a:blip r:embed="rId3"/>
          <a:stretch>
            <a:fillRect/>
          </a:stretch>
        </p:blipFill>
        <p:spPr>
          <a:xfrm>
            <a:off x="3037924" y="4002808"/>
            <a:ext cx="5820587" cy="581106"/>
          </a:xfrm>
          <a:prstGeom prst="rect">
            <a:avLst/>
          </a:prstGeom>
        </p:spPr>
      </p:pic>
    </p:spTree>
    <p:extLst>
      <p:ext uri="{BB962C8B-B14F-4D97-AF65-F5344CB8AC3E}">
        <p14:creationId xmlns:p14="http://schemas.microsoft.com/office/powerpoint/2010/main" val="95814266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330</TotalTime>
  <Words>1910</Words>
  <Application>Microsoft Office PowerPoint</Application>
  <PresentationFormat>Widescreen</PresentationFormat>
  <Paragraphs>112</Paragraphs>
  <Slides>31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31</vt:i4>
      </vt:variant>
    </vt:vector>
  </HeadingPairs>
  <TitlesOfParts>
    <vt:vector size="36" baseType="lpstr">
      <vt:lpstr>Arial</vt:lpstr>
      <vt:lpstr>Calibri</vt:lpstr>
      <vt:lpstr>Calibri Light</vt:lpstr>
      <vt:lpstr>Cambria Math</vt:lpstr>
      <vt:lpstr>Office Theme</vt:lpstr>
      <vt:lpstr>Applied Thermodynamics  3rd Lecture</vt:lpstr>
      <vt:lpstr>Working Fluid </vt:lpstr>
      <vt:lpstr>Work done by the working fluid</vt:lpstr>
      <vt:lpstr>Free Expansion </vt:lpstr>
      <vt:lpstr>Conservation of Energy and 1st Law of Thermodynamics </vt:lpstr>
      <vt:lpstr>1st Law of Thermodynamics </vt:lpstr>
      <vt:lpstr>Example </vt:lpstr>
      <vt:lpstr>Solution </vt:lpstr>
      <vt:lpstr>PowerPoint Presentation</vt:lpstr>
      <vt:lpstr>The non-flow Equation </vt:lpstr>
      <vt:lpstr>The non-flow Equation </vt:lpstr>
      <vt:lpstr>The non-flow Equation </vt:lpstr>
      <vt:lpstr>The non-flow Equation </vt:lpstr>
      <vt:lpstr>PowerPoint Presentation</vt:lpstr>
      <vt:lpstr>        </vt:lpstr>
      <vt:lpstr>Important Point </vt:lpstr>
      <vt:lpstr>Note</vt:lpstr>
      <vt:lpstr>Boiling Points Plotted on p-v Diagram </vt:lpstr>
      <vt:lpstr>Vaporization </vt:lpstr>
      <vt:lpstr>Vaporization</vt:lpstr>
      <vt:lpstr>Points of Vaporization Plotted on P-V Diagram </vt:lpstr>
      <vt:lpstr>Boiling and Vaporization Combined Together </vt:lpstr>
      <vt:lpstr>What is the critical Point? </vt:lpstr>
      <vt:lpstr>Prove that the specific enthalpy of vaporization is zero at the critical point </vt:lpstr>
      <vt:lpstr>Wet Vapor</vt:lpstr>
      <vt:lpstr>Saturation State </vt:lpstr>
      <vt:lpstr>PowerPoint Presentation</vt:lpstr>
      <vt:lpstr>Saturated Temperature </vt:lpstr>
      <vt:lpstr>What is the Triple Point?</vt:lpstr>
      <vt:lpstr>Why is the Specific Internal Energy Set to Zero?</vt:lpstr>
      <vt:lpstr>Superheated vapor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Applied Thermodynamics </dc:title>
  <dc:creator>Microsoft account</dc:creator>
  <cp:lastModifiedBy>Microsoft account</cp:lastModifiedBy>
  <cp:revision>143</cp:revision>
  <dcterms:created xsi:type="dcterms:W3CDTF">2024-10-20T20:48:31Z</dcterms:created>
  <dcterms:modified xsi:type="dcterms:W3CDTF">2025-08-30T18:00:45Z</dcterms:modified>
</cp:coreProperties>
</file>