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F7848BA-7C66-48C2-B234-45659D38B257}" type="datetimeFigureOut">
              <a:rPr lang="en-CA" smtClean="0"/>
              <a:t>2025-09-01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324497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F7848BA-7C66-48C2-B234-45659D38B257}" type="datetimeFigureOut">
              <a:rPr lang="en-CA" smtClean="0"/>
              <a:t>2025-09-01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15858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F7848BA-7C66-48C2-B234-45659D38B257}" type="datetimeFigureOut">
              <a:rPr lang="en-CA" smtClean="0"/>
              <a:t>2025-09-01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278492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F7848BA-7C66-48C2-B234-45659D38B257}" type="datetimeFigureOut">
              <a:rPr lang="en-CA" smtClean="0"/>
              <a:t>2025-09-01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66067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7848BA-7C66-48C2-B234-45659D38B257}" type="datetimeFigureOut">
              <a:rPr lang="en-CA" smtClean="0"/>
              <a:t>2025-09-01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2074798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F7848BA-7C66-48C2-B234-45659D38B257}" type="datetimeFigureOut">
              <a:rPr lang="en-CA" smtClean="0"/>
              <a:t>2025-09-01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345216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F7848BA-7C66-48C2-B234-45659D38B257}" type="datetimeFigureOut">
              <a:rPr lang="en-CA" smtClean="0"/>
              <a:t>2025-09-01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1022582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F7848BA-7C66-48C2-B234-45659D38B257}" type="datetimeFigureOut">
              <a:rPr lang="en-CA" smtClean="0"/>
              <a:t>2025-09-01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252158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848BA-7C66-48C2-B234-45659D38B257}" type="datetimeFigureOut">
              <a:rPr lang="en-CA" smtClean="0"/>
              <a:t>2025-09-01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29797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848BA-7C66-48C2-B234-45659D38B257}" type="datetimeFigureOut">
              <a:rPr lang="en-CA" smtClean="0"/>
              <a:t>2025-09-01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1478556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848BA-7C66-48C2-B234-45659D38B257}" type="datetimeFigureOut">
              <a:rPr lang="en-CA" smtClean="0"/>
              <a:t>2025-09-01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6767868-D7A0-4F90-9DC8-89E2C5CCF441}" type="slidenum">
              <a:rPr lang="en-CA" smtClean="0"/>
              <a:t>‹#›</a:t>
            </a:fld>
            <a:endParaRPr lang="en-CA"/>
          </a:p>
        </p:txBody>
      </p:sp>
    </p:spTree>
    <p:extLst>
      <p:ext uri="{BB962C8B-B14F-4D97-AF65-F5344CB8AC3E}">
        <p14:creationId xmlns:p14="http://schemas.microsoft.com/office/powerpoint/2010/main" val="3276414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848BA-7C66-48C2-B234-45659D38B257}" type="datetimeFigureOut">
              <a:rPr lang="en-CA" smtClean="0"/>
              <a:t>2025-09-01</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67868-D7A0-4F90-9DC8-89E2C5CCF441}" type="slidenum">
              <a:rPr lang="en-CA" smtClean="0"/>
              <a:t>‹#›</a:t>
            </a:fld>
            <a:endParaRPr lang="en-CA"/>
          </a:p>
        </p:txBody>
      </p:sp>
    </p:spTree>
    <p:extLst>
      <p:ext uri="{BB962C8B-B14F-4D97-AF65-F5344CB8AC3E}">
        <p14:creationId xmlns:p14="http://schemas.microsoft.com/office/powerpoint/2010/main" val="421634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mamushtaq@gcu.edu.p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Applied Thermodynamics </a:t>
            </a:r>
            <a:br>
              <a:rPr lang="en-CA" dirty="0" smtClean="0"/>
            </a:br>
            <a:r>
              <a:rPr lang="en-CA" sz="4400" b="1" u="sng" dirty="0" smtClean="0"/>
              <a:t>4th Lecture</a:t>
            </a:r>
            <a:endParaRPr lang="en-CA" sz="4400" b="1" u="sng" dirty="0"/>
          </a:p>
        </p:txBody>
      </p:sp>
      <p:sp>
        <p:nvSpPr>
          <p:cNvPr id="3" name="Subtitle 2"/>
          <p:cNvSpPr>
            <a:spLocks noGrp="1"/>
          </p:cNvSpPr>
          <p:nvPr>
            <p:ph type="subTitle" idx="1"/>
          </p:nvPr>
        </p:nvSpPr>
        <p:spPr/>
        <p:txBody>
          <a:bodyPr>
            <a:normAutofit lnSpcReduction="10000"/>
          </a:bodyPr>
          <a:lstStyle/>
          <a:p>
            <a:r>
              <a:rPr lang="en-CA" dirty="0" smtClean="0"/>
              <a:t>Asma </a:t>
            </a:r>
            <a:r>
              <a:rPr lang="en-CA" dirty="0" err="1" smtClean="0"/>
              <a:t>Mushtaq</a:t>
            </a:r>
            <a:endParaRPr lang="en-CA" dirty="0" smtClean="0"/>
          </a:p>
          <a:p>
            <a:r>
              <a:rPr lang="en-CA" dirty="0" smtClean="0"/>
              <a:t>Electrical Engineering Department, </a:t>
            </a:r>
          </a:p>
          <a:p>
            <a:r>
              <a:rPr lang="en-CA" dirty="0" smtClean="0"/>
              <a:t>GCU, Lahore </a:t>
            </a:r>
          </a:p>
          <a:p>
            <a:r>
              <a:rPr lang="en-CA" dirty="0" smtClean="0">
                <a:hlinkClick r:id="rId2"/>
              </a:rPr>
              <a:t>asmamushtaq@gcu.edu.pk</a:t>
            </a:r>
            <a:r>
              <a:rPr lang="en-CA" dirty="0" smtClean="0"/>
              <a:t>  </a:t>
            </a:r>
            <a:endParaRPr lang="en-CA" dirty="0"/>
          </a:p>
        </p:txBody>
      </p:sp>
    </p:spTree>
    <p:extLst>
      <p:ext uri="{BB962C8B-B14F-4D97-AF65-F5344CB8AC3E}">
        <p14:creationId xmlns:p14="http://schemas.microsoft.com/office/powerpoint/2010/main" val="2525538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pPr marL="0" indent="0" algn="just">
                  <a:buNone/>
                </a:pPr>
                <a:endParaRPr lang="en-CA" dirty="0" smtClean="0"/>
              </a:p>
              <a:p>
                <a:pPr marL="0" indent="0" algn="just">
                  <a:buNone/>
                </a:pPr>
                <a:endParaRPr lang="en-CA" dirty="0"/>
              </a:p>
              <a:p>
                <a:pPr marL="0" indent="0" algn="just">
                  <a:buNone/>
                </a:pPr>
                <a:r>
                  <a:rPr lang="en-CA" dirty="0" smtClean="0"/>
                  <a:t>This equation is known as steady-flow energy equation. In steady flow the rate of mass flow of fluid at any section is the same as at any other section. Consider any cross sectional area A, where fluid velocity is C, then the rate of volume flow past the section is CA. </a:t>
                </a:r>
                <a:r>
                  <a:rPr lang="en-CA" dirty="0" smtClean="0"/>
                  <a:t>Also, since the mass flow is the volume flow divided by the specific volume</a:t>
                </a:r>
              </a:p>
              <a:p>
                <a:pPr marL="0" indent="0" algn="just">
                  <a:buNone/>
                </a:pPr>
                <a:r>
                  <a:rPr lang="en-CA" dirty="0" smtClean="0"/>
                  <a:t>Mass flow rate m= </a:t>
                </a:r>
                <a14:m>
                  <m:oMath xmlns:m="http://schemas.openxmlformats.org/officeDocument/2006/math">
                    <m:f>
                      <m:fPr>
                        <m:ctrlPr>
                          <a:rPr lang="en-CA" b="0" i="1" smtClean="0">
                            <a:latin typeface="Cambria Math" panose="02040503050406030204" pitchFamily="18" charset="0"/>
                          </a:rPr>
                        </m:ctrlPr>
                      </m:fPr>
                      <m:num>
                        <m:r>
                          <a:rPr lang="en-CA" b="0" i="1" smtClean="0">
                            <a:latin typeface="Cambria Math" panose="02040503050406030204" pitchFamily="18" charset="0"/>
                          </a:rPr>
                          <m:t>𝐶𝐴</m:t>
                        </m:r>
                      </m:num>
                      <m:den>
                        <m:r>
                          <a:rPr lang="en-CA" b="0" i="1" smtClean="0">
                            <a:latin typeface="Cambria Math" panose="02040503050406030204" pitchFamily="18" charset="0"/>
                          </a:rPr>
                          <m:t>𝑣</m:t>
                        </m:r>
                      </m:den>
                    </m:f>
                    <m:r>
                      <a:rPr lang="en-CA" b="0" i="1" smtClean="0">
                        <a:latin typeface="Cambria Math" panose="02040503050406030204" pitchFamily="18" charset="0"/>
                      </a:rPr>
                      <m:t>=</m:t>
                    </m:r>
                    <m:r>
                      <a:rPr lang="en-CA" b="0" i="1" smtClean="0">
                        <a:latin typeface="Cambria Math" panose="02040503050406030204" pitchFamily="18" charset="0"/>
                        <a:ea typeface="Cambria Math" panose="02040503050406030204" pitchFamily="18" charset="0"/>
                      </a:rPr>
                      <m:t>𝜌</m:t>
                    </m:r>
                    <m:r>
                      <a:rPr lang="en-CA" b="0" i="1" smtClean="0">
                        <a:latin typeface="Cambria Math" panose="02040503050406030204" pitchFamily="18" charset="0"/>
                        <a:ea typeface="Cambria Math" panose="02040503050406030204" pitchFamily="18" charset="0"/>
                      </a:rPr>
                      <m:t>𝐶𝐴</m:t>
                    </m:r>
                  </m:oMath>
                </a14:m>
                <a:endParaRPr lang="en-CA" b="0" dirty="0" smtClean="0">
                  <a:ea typeface="Cambria Math" panose="02040503050406030204" pitchFamily="18" charset="0"/>
                </a:endParaRPr>
              </a:p>
              <a:p>
                <a:pPr marL="0" indent="0" algn="just">
                  <a:buNone/>
                </a:pPr>
                <a:r>
                  <a:rPr lang="en-CA" dirty="0" smtClean="0"/>
                  <a:t>Where v is the specific volume at the section and </a:t>
                </a:r>
                <a14:m>
                  <m:oMath xmlns:m="http://schemas.openxmlformats.org/officeDocument/2006/math">
                    <m:r>
                      <a:rPr lang="en-CA" b="0" i="1" smtClean="0">
                        <a:latin typeface="Cambria Math" panose="02040503050406030204" pitchFamily="18" charset="0"/>
                        <a:ea typeface="Cambria Math" panose="02040503050406030204" pitchFamily="18" charset="0"/>
                      </a:rPr>
                      <m:t>𝜌</m:t>
                    </m:r>
                  </m:oMath>
                </a14:m>
                <a:r>
                  <a:rPr lang="en-CA" dirty="0" smtClean="0"/>
                  <a:t> is the density at the section. This equation is known as the continuity of mass equation. </a:t>
                </a:r>
              </a:p>
              <a:p>
                <a:pPr marL="0" indent="0" algn="just">
                  <a:buNone/>
                </a:pPr>
                <a:endParaRPr lang="en-CA" dirty="0" smtClean="0"/>
              </a:p>
              <a:p>
                <a:pPr marL="0" indent="0" algn="just">
                  <a:buNone/>
                </a:pPr>
                <a:endParaRPr lang="en-CA" dirty="0"/>
              </a:p>
              <a:p>
                <a:pPr marL="0" indent="0" algn="just">
                  <a:buNone/>
                </a:pPr>
                <a:endParaRPr lang="en-CA"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217" r="-1159"/>
                </a:stretch>
              </a:blipFill>
            </p:spPr>
            <p:txBody>
              <a:bodyPr/>
              <a:lstStyle/>
              <a:p>
                <a:r>
                  <a:rPr lang="en-CA">
                    <a:noFill/>
                  </a:rPr>
                  <a:t> </a:t>
                </a:r>
              </a:p>
            </p:txBody>
          </p:sp>
        </mc:Fallback>
      </mc:AlternateContent>
      <p:pic>
        <p:nvPicPr>
          <p:cNvPr id="5" name="Picture 4"/>
          <p:cNvPicPr>
            <a:picLocks noChangeAspect="1"/>
          </p:cNvPicPr>
          <p:nvPr/>
        </p:nvPicPr>
        <p:blipFill>
          <a:blip r:embed="rId3"/>
          <a:stretch>
            <a:fillRect/>
          </a:stretch>
        </p:blipFill>
        <p:spPr>
          <a:xfrm>
            <a:off x="2723679" y="1825625"/>
            <a:ext cx="4997921" cy="804750"/>
          </a:xfrm>
          <a:prstGeom prst="rect">
            <a:avLst/>
          </a:prstGeom>
        </p:spPr>
      </p:pic>
      <p:pic>
        <p:nvPicPr>
          <p:cNvPr id="6" name="Picture 5"/>
          <p:cNvPicPr>
            <a:picLocks noChangeAspect="1"/>
          </p:cNvPicPr>
          <p:nvPr/>
        </p:nvPicPr>
        <p:blipFill>
          <a:blip r:embed="rId4"/>
          <a:stretch>
            <a:fillRect/>
          </a:stretch>
        </p:blipFill>
        <p:spPr>
          <a:xfrm>
            <a:off x="4814666" y="5819630"/>
            <a:ext cx="3172268" cy="1038370"/>
          </a:xfrm>
          <a:prstGeom prst="rect">
            <a:avLst/>
          </a:prstGeom>
        </p:spPr>
      </p:pic>
    </p:spTree>
    <p:extLst>
      <p:ext uri="{BB962C8B-B14F-4D97-AF65-F5344CB8AC3E}">
        <p14:creationId xmlns:p14="http://schemas.microsoft.com/office/powerpoint/2010/main" val="50923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a:t>
            </a:r>
            <a:endParaRPr lang="en-CA" dirty="0"/>
          </a:p>
        </p:txBody>
      </p:sp>
      <p:pic>
        <p:nvPicPr>
          <p:cNvPr id="4" name="Content Placeholder 3"/>
          <p:cNvPicPr>
            <a:picLocks noGrp="1" noChangeAspect="1"/>
          </p:cNvPicPr>
          <p:nvPr>
            <p:ph idx="1"/>
          </p:nvPr>
        </p:nvPicPr>
        <p:blipFill>
          <a:blip r:embed="rId2"/>
          <a:stretch>
            <a:fillRect/>
          </a:stretch>
        </p:blipFill>
        <p:spPr>
          <a:xfrm>
            <a:off x="652491" y="1606296"/>
            <a:ext cx="9926435" cy="2610214"/>
          </a:xfrm>
          <a:prstGeom prst="rect">
            <a:avLst/>
          </a:prstGeom>
        </p:spPr>
      </p:pic>
    </p:spTree>
    <p:extLst>
      <p:ext uri="{BB962C8B-B14F-4D97-AF65-F5344CB8AC3E}">
        <p14:creationId xmlns:p14="http://schemas.microsoft.com/office/powerpoint/2010/main" val="274618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Solution </a:t>
            </a:r>
            <a:endParaRPr lang="en-CA" dirty="0"/>
          </a:p>
        </p:txBody>
      </p:sp>
      <p:pic>
        <p:nvPicPr>
          <p:cNvPr id="4" name="Content Placeholder 3"/>
          <p:cNvPicPr>
            <a:picLocks noGrp="1" noChangeAspect="1"/>
          </p:cNvPicPr>
          <p:nvPr>
            <p:ph idx="1"/>
          </p:nvPr>
        </p:nvPicPr>
        <p:blipFill>
          <a:blip r:embed="rId2"/>
          <a:stretch>
            <a:fillRect/>
          </a:stretch>
        </p:blipFill>
        <p:spPr>
          <a:xfrm>
            <a:off x="2811576" y="1825625"/>
            <a:ext cx="6568847" cy="4351338"/>
          </a:xfrm>
          <a:prstGeom prst="rect">
            <a:avLst/>
          </a:prstGeom>
        </p:spPr>
      </p:pic>
    </p:spTree>
    <p:extLst>
      <p:ext uri="{BB962C8B-B14F-4D97-AF65-F5344CB8AC3E}">
        <p14:creationId xmlns:p14="http://schemas.microsoft.com/office/powerpoint/2010/main" val="372788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p:cNvPicPr>
            <a:picLocks noGrp="1" noChangeAspect="1"/>
          </p:cNvPicPr>
          <p:nvPr>
            <p:ph idx="1"/>
          </p:nvPr>
        </p:nvPicPr>
        <p:blipFill>
          <a:blip r:embed="rId2"/>
          <a:stretch>
            <a:fillRect/>
          </a:stretch>
        </p:blipFill>
        <p:spPr>
          <a:xfrm>
            <a:off x="1461440" y="2200817"/>
            <a:ext cx="9269119" cy="3600953"/>
          </a:xfrm>
          <a:prstGeom prst="rect">
            <a:avLst/>
          </a:prstGeom>
        </p:spPr>
      </p:pic>
    </p:spTree>
    <p:extLst>
      <p:ext uri="{BB962C8B-B14F-4D97-AF65-F5344CB8AC3E}">
        <p14:creationId xmlns:p14="http://schemas.microsoft.com/office/powerpoint/2010/main" val="3464428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p:cNvPicPr>
            <a:picLocks noGrp="1" noChangeAspect="1"/>
          </p:cNvPicPr>
          <p:nvPr>
            <p:ph idx="1"/>
          </p:nvPr>
        </p:nvPicPr>
        <p:blipFill>
          <a:blip r:embed="rId2"/>
          <a:stretch>
            <a:fillRect/>
          </a:stretch>
        </p:blipFill>
        <p:spPr>
          <a:xfrm>
            <a:off x="2685593" y="1825625"/>
            <a:ext cx="6820814" cy="4351338"/>
          </a:xfrm>
          <a:prstGeom prst="rect">
            <a:avLst/>
          </a:prstGeom>
        </p:spPr>
      </p:pic>
    </p:spTree>
    <p:extLst>
      <p:ext uri="{BB962C8B-B14F-4D97-AF65-F5344CB8AC3E}">
        <p14:creationId xmlns:p14="http://schemas.microsoft.com/office/powerpoint/2010/main" val="177125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Practice problem </a:t>
            </a:r>
            <a:endParaRPr lang="en-CA" dirty="0"/>
          </a:p>
        </p:txBody>
      </p:sp>
      <p:pic>
        <p:nvPicPr>
          <p:cNvPr id="4" name="Content Placeholder 3"/>
          <p:cNvPicPr>
            <a:picLocks noGrp="1" noChangeAspect="1"/>
          </p:cNvPicPr>
          <p:nvPr>
            <p:ph idx="1"/>
          </p:nvPr>
        </p:nvPicPr>
        <p:blipFill>
          <a:blip r:embed="rId2"/>
          <a:stretch>
            <a:fillRect/>
          </a:stretch>
        </p:blipFill>
        <p:spPr>
          <a:xfrm>
            <a:off x="583530" y="1948166"/>
            <a:ext cx="9602540" cy="2905530"/>
          </a:xfrm>
          <a:prstGeom prst="rect">
            <a:avLst/>
          </a:prstGeom>
        </p:spPr>
      </p:pic>
    </p:spTree>
    <p:extLst>
      <p:ext uri="{BB962C8B-B14F-4D97-AF65-F5344CB8AC3E}">
        <p14:creationId xmlns:p14="http://schemas.microsoft.com/office/powerpoint/2010/main" val="216860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p:txBody>
          <a:bodyPr>
            <a:normAutofit/>
          </a:bodyPr>
          <a:lstStyle/>
          <a:p>
            <a:pPr algn="just"/>
            <a:r>
              <a:rPr lang="en-CA" dirty="0" smtClean="0"/>
              <a:t>The steady flow energy equation (SFEE) is an </a:t>
            </a:r>
            <a:r>
              <a:rPr lang="en-CA" b="1" dirty="0" smtClean="0"/>
              <a:t>application of the First Law of Thermodynamics </a:t>
            </a:r>
            <a:r>
              <a:rPr lang="en-CA" dirty="0" smtClean="0"/>
              <a:t>to a control volume where mass continuously enters and leaves.</a:t>
            </a:r>
          </a:p>
          <a:p>
            <a:pPr algn="just"/>
            <a:r>
              <a:rPr lang="en-CA" dirty="0" smtClean="0"/>
              <a:t>It is mainly applied to turbines, compressors, pumps, nozzles, diffusers, boilers, condensers, and heat exchangers under steady-state conditions.</a:t>
            </a:r>
          </a:p>
          <a:p>
            <a:pPr marL="0" indent="0" algn="just">
              <a:buNone/>
            </a:pPr>
            <a:endParaRPr lang="en-CA" dirty="0"/>
          </a:p>
        </p:txBody>
      </p:sp>
    </p:spTree>
    <p:extLst>
      <p:ext uri="{BB962C8B-B14F-4D97-AF65-F5344CB8AC3E}">
        <p14:creationId xmlns:p14="http://schemas.microsoft.com/office/powerpoint/2010/main" val="166469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CA" b="1" dirty="0" smtClean="0"/>
              <a:t>Assumptions of Steady Flow</a:t>
            </a:r>
          </a:p>
        </p:txBody>
      </p:sp>
      <p:sp>
        <p:nvSpPr>
          <p:cNvPr id="3" name="Content Placeholder 2"/>
          <p:cNvSpPr>
            <a:spLocks noGrp="1"/>
          </p:cNvSpPr>
          <p:nvPr>
            <p:ph idx="1"/>
          </p:nvPr>
        </p:nvSpPr>
        <p:spPr/>
        <p:txBody>
          <a:bodyPr/>
          <a:lstStyle/>
          <a:p>
            <a:pPr algn="just"/>
            <a:r>
              <a:rPr lang="en-CA" b="1" dirty="0" smtClean="0"/>
              <a:t>Steady State</a:t>
            </a:r>
            <a:r>
              <a:rPr lang="en-CA" dirty="0" smtClean="0"/>
              <a:t> – All properties at any point in the control volume do not change with time.</a:t>
            </a:r>
          </a:p>
          <a:p>
            <a:pPr algn="just"/>
            <a:r>
              <a:rPr lang="en-CA" b="1" dirty="0" smtClean="0"/>
              <a:t>Control Volume</a:t>
            </a:r>
            <a:r>
              <a:rPr lang="en-CA" dirty="0" smtClean="0"/>
              <a:t> – A fixed region in space through which fluid flows.</a:t>
            </a:r>
          </a:p>
          <a:p>
            <a:pPr algn="just"/>
            <a:r>
              <a:rPr lang="en-CA" b="1" dirty="0" smtClean="0"/>
              <a:t>Energy Transfer</a:t>
            </a:r>
            <a:r>
              <a:rPr lang="en-CA" dirty="0" smtClean="0"/>
              <a:t> – Energy can cross the boundary as heat, work, or mass.</a:t>
            </a:r>
          </a:p>
          <a:p>
            <a:pPr algn="just"/>
            <a:r>
              <a:rPr lang="en-CA" b="1" dirty="0" smtClean="0"/>
              <a:t>Mass Conservation</a:t>
            </a:r>
            <a:r>
              <a:rPr lang="en-CA" dirty="0" smtClean="0"/>
              <a:t> – Mass flow rate entering = mass flow rate leaving (continuity equation).</a:t>
            </a:r>
          </a:p>
          <a:p>
            <a:pPr marL="0" indent="0">
              <a:buNone/>
            </a:pPr>
            <a:endParaRPr lang="en-CA" dirty="0"/>
          </a:p>
        </p:txBody>
      </p:sp>
    </p:spTree>
    <p:extLst>
      <p:ext uri="{BB962C8B-B14F-4D97-AF65-F5344CB8AC3E}">
        <p14:creationId xmlns:p14="http://schemas.microsoft.com/office/powerpoint/2010/main" val="64803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p:txBody>
          <a:bodyPr>
            <a:normAutofit/>
          </a:bodyPr>
          <a:lstStyle/>
          <a:p>
            <a:pPr marL="0" indent="0" algn="just">
              <a:buNone/>
            </a:pPr>
            <a:r>
              <a:rPr lang="en-CA" dirty="0" smtClean="0"/>
              <a:t>The specific internal energy </a:t>
            </a:r>
            <a:r>
              <a:rPr lang="en-CA" dirty="0" smtClean="0"/>
              <a:t>(u=U/m) of </a:t>
            </a:r>
            <a:r>
              <a:rPr lang="en-CA" dirty="0" smtClean="0"/>
              <a:t>a fluid was said to be the intrinsic energy of the fluid due to its thermodynamic properties. When unit mass of a fluid with specific internal energy, u, is moving with velocity C and is a height Z above a datum level, then it possesses a total energy of u+ (C</a:t>
            </a:r>
            <a:r>
              <a:rPr lang="en-CA" baseline="30000" dirty="0" smtClean="0"/>
              <a:t>2</a:t>
            </a:r>
            <a:r>
              <a:rPr lang="en-CA" dirty="0" smtClean="0"/>
              <a:t>/2) + </a:t>
            </a:r>
            <a:r>
              <a:rPr lang="en-CA" dirty="0" err="1" smtClean="0"/>
              <a:t>Zg</a:t>
            </a:r>
            <a:r>
              <a:rPr lang="en-CA" dirty="0" smtClean="0"/>
              <a:t>, where C</a:t>
            </a:r>
            <a:r>
              <a:rPr lang="en-CA" baseline="30000" dirty="0" smtClean="0"/>
              <a:t>2</a:t>
            </a:r>
            <a:r>
              <a:rPr lang="en-CA" dirty="0" smtClean="0"/>
              <a:t>/2 is the kinetic energy of unit mass of the fluid and </a:t>
            </a:r>
            <a:r>
              <a:rPr lang="en-CA" dirty="0" err="1" smtClean="0"/>
              <a:t>Zg</a:t>
            </a:r>
            <a:r>
              <a:rPr lang="en-CA" dirty="0" smtClean="0"/>
              <a:t> is the potential energy of unit mass of the fluid.</a:t>
            </a:r>
          </a:p>
          <a:p>
            <a:pPr marL="0" indent="0" algn="just">
              <a:buNone/>
            </a:pPr>
            <a:r>
              <a:rPr lang="en-CA" dirty="0" smtClean="0"/>
              <a:t>In most practical problems the rate at which the fluid flows through a machine or piece of apparatus is constant. This type of flow is called steady flow.</a:t>
            </a:r>
          </a:p>
        </p:txBody>
      </p:sp>
    </p:spTree>
    <p:extLst>
      <p:ext uri="{BB962C8B-B14F-4D97-AF65-F5344CB8AC3E}">
        <p14:creationId xmlns:p14="http://schemas.microsoft.com/office/powerpoint/2010/main" val="100493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a:xfrm>
            <a:off x="295564" y="1237673"/>
            <a:ext cx="11058236" cy="4939290"/>
          </a:xfrm>
        </p:spPr>
        <p:txBody>
          <a:bodyPr/>
          <a:lstStyle/>
          <a:p>
            <a:pPr marL="0" indent="0" algn="just">
              <a:buNone/>
            </a:pPr>
            <a:r>
              <a:rPr lang="en-CA" dirty="0" smtClean="0"/>
              <a:t>Consider a fluid flowing in steady flow with a mass flow rate, m, through a piece of apparatus shown in the figure below. This constitutes an open system. The boundary is shown cutting the inlet pipe at section 1 and the outlet pipe at section 2. </a:t>
            </a:r>
            <a:r>
              <a:rPr lang="en-CA" b="1" dirty="0" smtClean="0">
                <a:solidFill>
                  <a:srgbClr val="FF0000"/>
                </a:solidFill>
              </a:rPr>
              <a:t>This boundary is sometimes called a control surface, and the system encompassed, a control volume.</a:t>
            </a:r>
          </a:p>
          <a:p>
            <a:pPr marL="0" indent="0" algn="just">
              <a:buNone/>
            </a:pPr>
            <a:endParaRPr lang="en-CA" b="1" dirty="0" smtClean="0">
              <a:solidFill>
                <a:srgbClr val="FF0000"/>
              </a:solidFill>
            </a:endParaRPr>
          </a:p>
          <a:p>
            <a:pPr marL="0" indent="0" algn="just">
              <a:buNone/>
            </a:pPr>
            <a:endParaRPr lang="en-CA" dirty="0"/>
          </a:p>
        </p:txBody>
      </p:sp>
      <p:pic>
        <p:nvPicPr>
          <p:cNvPr id="4" name="Picture 3"/>
          <p:cNvPicPr>
            <a:picLocks noChangeAspect="1"/>
          </p:cNvPicPr>
          <p:nvPr/>
        </p:nvPicPr>
        <p:blipFill>
          <a:blip r:embed="rId2"/>
          <a:stretch>
            <a:fillRect/>
          </a:stretch>
        </p:blipFill>
        <p:spPr>
          <a:xfrm>
            <a:off x="6645697" y="3426345"/>
            <a:ext cx="4641140" cy="2945874"/>
          </a:xfrm>
          <a:prstGeom prst="rect">
            <a:avLst/>
          </a:prstGeom>
        </p:spPr>
      </p:pic>
    </p:spTree>
    <p:extLst>
      <p:ext uri="{BB962C8B-B14F-4D97-AF65-F5344CB8AC3E}">
        <p14:creationId xmlns:p14="http://schemas.microsoft.com/office/powerpoint/2010/main" val="373529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p:txBody>
          <a:bodyPr>
            <a:normAutofit/>
          </a:bodyPr>
          <a:lstStyle/>
          <a:p>
            <a:pPr marL="0" indent="0" algn="just">
              <a:buNone/>
            </a:pPr>
            <a:r>
              <a:rPr lang="en-CA" dirty="0" smtClean="0"/>
              <a:t>Let it be assumed that a steady rate of flow of heat Q units is supplied, and that W is the rate of work input on the fluid as it passes through the apparatus. Now in order to introduce the fluid across the boundary an expenditure of energy is required; similarly in order to push the fluid across the boundary at exit, an expenditure of energy is required. Consider an element of fluid, length I, and let the cross-sectional area of the inlet pipe be A,. Then we have </a:t>
            </a:r>
          </a:p>
          <a:p>
            <a:pPr marL="0" indent="0" algn="just">
              <a:buNone/>
            </a:pPr>
            <a:r>
              <a:rPr lang="en-CA" dirty="0" smtClean="0"/>
              <a:t>Energy required to push element across boundary= (P</a:t>
            </a:r>
            <a:r>
              <a:rPr lang="en-CA" baseline="-25000" dirty="0" smtClean="0"/>
              <a:t>1</a:t>
            </a:r>
            <a:r>
              <a:rPr lang="en-CA" dirty="0" smtClean="0"/>
              <a:t> A</a:t>
            </a:r>
            <a:r>
              <a:rPr lang="en-CA" baseline="-25000" dirty="0" smtClean="0"/>
              <a:t>1</a:t>
            </a:r>
            <a:r>
              <a:rPr lang="en-CA" dirty="0" smtClean="0"/>
              <a:t>) x </a:t>
            </a:r>
            <a:r>
              <a:rPr lang="en-CA" dirty="0" smtClean="0"/>
              <a:t>l </a:t>
            </a:r>
            <a:r>
              <a:rPr lang="en-CA" dirty="0" smtClean="0"/>
              <a:t>= P</a:t>
            </a:r>
            <a:r>
              <a:rPr lang="en-CA" baseline="-25000" dirty="0" smtClean="0"/>
              <a:t>1</a:t>
            </a:r>
            <a:r>
              <a:rPr lang="en-CA" dirty="0" smtClean="0"/>
              <a:t> x (volume of fluid element)</a:t>
            </a:r>
          </a:p>
        </p:txBody>
      </p:sp>
      <p:pic>
        <p:nvPicPr>
          <p:cNvPr id="4" name="Picture 3"/>
          <p:cNvPicPr>
            <a:picLocks noChangeAspect="1"/>
          </p:cNvPicPr>
          <p:nvPr/>
        </p:nvPicPr>
        <p:blipFill>
          <a:blip r:embed="rId2"/>
          <a:stretch>
            <a:fillRect/>
          </a:stretch>
        </p:blipFill>
        <p:spPr>
          <a:xfrm>
            <a:off x="7302272" y="5233304"/>
            <a:ext cx="1906384" cy="1501832"/>
          </a:xfrm>
          <a:prstGeom prst="rect">
            <a:avLst/>
          </a:prstGeom>
        </p:spPr>
      </p:pic>
    </p:spTree>
    <p:extLst>
      <p:ext uri="{BB962C8B-B14F-4D97-AF65-F5344CB8AC3E}">
        <p14:creationId xmlns:p14="http://schemas.microsoft.com/office/powerpoint/2010/main" val="69853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CA" dirty="0" smtClean="0"/>
              <a:t>Therefore, Energy required for unit mass flow rate of fluid = p</a:t>
            </a:r>
            <a:r>
              <a:rPr lang="en-CA" baseline="-25000" dirty="0" smtClean="0"/>
              <a:t>1</a:t>
            </a:r>
            <a:r>
              <a:rPr lang="en-CA" dirty="0" smtClean="0"/>
              <a:t>v</a:t>
            </a:r>
            <a:r>
              <a:rPr lang="en-CA" baseline="-25000" dirty="0" smtClean="0"/>
              <a:t>1</a:t>
            </a:r>
            <a:endParaRPr lang="en-CA" dirty="0" smtClean="0"/>
          </a:p>
          <a:p>
            <a:pPr marL="0" indent="0" algn="just">
              <a:buNone/>
            </a:pPr>
            <a:r>
              <a:rPr lang="en-CA" dirty="0" smtClean="0"/>
              <a:t>Where v</a:t>
            </a:r>
            <a:r>
              <a:rPr lang="en-CA" baseline="-25000" dirty="0" smtClean="0"/>
              <a:t>1</a:t>
            </a:r>
            <a:r>
              <a:rPr lang="en-CA" dirty="0" smtClean="0"/>
              <a:t> is the specific volume of the fluid at section 1. Similarly it can be shown that</a:t>
            </a:r>
          </a:p>
          <a:p>
            <a:pPr marL="0" indent="0" algn="just">
              <a:buNone/>
            </a:pPr>
            <a:r>
              <a:rPr lang="en-CA" dirty="0" smtClean="0"/>
              <a:t>Energy required at exit to push unit mass flow rate of fluid across the boundary =p</a:t>
            </a:r>
            <a:r>
              <a:rPr lang="en-CA" baseline="-25000" dirty="0" smtClean="0"/>
              <a:t>2</a:t>
            </a:r>
            <a:r>
              <a:rPr lang="en-CA" dirty="0" smtClean="0"/>
              <a:t>v</a:t>
            </a:r>
            <a:r>
              <a:rPr lang="en-CA" baseline="-25000" dirty="0"/>
              <a:t>2</a:t>
            </a:r>
            <a:endParaRPr lang="en-CA" dirty="0" smtClean="0"/>
          </a:p>
          <a:p>
            <a:pPr marL="0" indent="0" algn="just">
              <a:buNone/>
            </a:pPr>
            <a:r>
              <a:rPr lang="en-CA" dirty="0" smtClean="0"/>
              <a:t>Consider now the energy entering and leaving the system. The energy entering the system consists of the energy of the flowing fluid at inlet</a:t>
            </a:r>
          </a:p>
          <a:p>
            <a:pPr marL="0" indent="0" algn="just">
              <a:buNone/>
            </a:pPr>
            <a:endParaRPr lang="en-CA" dirty="0" smtClean="0"/>
          </a:p>
          <a:p>
            <a:pPr marL="0" indent="0" algn="just">
              <a:buNone/>
            </a:pPr>
            <a:endParaRPr lang="en-CA" dirty="0" smtClean="0"/>
          </a:p>
          <a:p>
            <a:pPr marL="0" indent="0" algn="just">
              <a:buNone/>
            </a:pPr>
            <a:r>
              <a:rPr lang="en-CA" dirty="0" smtClean="0"/>
              <a:t>the energy term mp</a:t>
            </a:r>
            <a:r>
              <a:rPr lang="en-CA" baseline="-25000" dirty="0" smtClean="0"/>
              <a:t>1</a:t>
            </a:r>
            <a:r>
              <a:rPr lang="en-CA" dirty="0" smtClean="0"/>
              <a:t>v</a:t>
            </a:r>
            <a:r>
              <a:rPr lang="en-CA" baseline="-25000" dirty="0" smtClean="0"/>
              <a:t>1</a:t>
            </a:r>
            <a:r>
              <a:rPr lang="en-CA" dirty="0" smtClean="0"/>
              <a:t>, the heat supplied Q, and the rate of work input, W. The energy leaving the system consists of the energy of the flowing fluid at the outlet section</a:t>
            </a:r>
          </a:p>
          <a:p>
            <a:pPr marL="0" indent="0" algn="just">
              <a:buNone/>
            </a:pPr>
            <a:endParaRPr lang="en-CA" dirty="0" smtClean="0"/>
          </a:p>
        </p:txBody>
      </p:sp>
      <p:pic>
        <p:nvPicPr>
          <p:cNvPr id="4" name="Picture 3"/>
          <p:cNvPicPr>
            <a:picLocks noChangeAspect="1"/>
          </p:cNvPicPr>
          <p:nvPr/>
        </p:nvPicPr>
        <p:blipFill>
          <a:blip r:embed="rId2"/>
          <a:stretch>
            <a:fillRect/>
          </a:stretch>
        </p:blipFill>
        <p:spPr>
          <a:xfrm>
            <a:off x="5122031" y="4110080"/>
            <a:ext cx="2612530" cy="812106"/>
          </a:xfrm>
          <a:prstGeom prst="rect">
            <a:avLst/>
          </a:prstGeom>
        </p:spPr>
      </p:pic>
      <p:pic>
        <p:nvPicPr>
          <p:cNvPr id="6" name="Picture 5"/>
          <p:cNvPicPr>
            <a:picLocks noChangeAspect="1"/>
          </p:cNvPicPr>
          <p:nvPr/>
        </p:nvPicPr>
        <p:blipFill>
          <a:blip r:embed="rId3"/>
          <a:stretch>
            <a:fillRect/>
          </a:stretch>
        </p:blipFill>
        <p:spPr>
          <a:xfrm>
            <a:off x="5122031" y="5560290"/>
            <a:ext cx="2550274" cy="915049"/>
          </a:xfrm>
          <a:prstGeom prst="rect">
            <a:avLst/>
          </a:prstGeom>
        </p:spPr>
      </p:pic>
    </p:spTree>
    <p:extLst>
      <p:ext uri="{BB962C8B-B14F-4D97-AF65-F5344CB8AC3E}">
        <p14:creationId xmlns:p14="http://schemas.microsoft.com/office/powerpoint/2010/main" val="199173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CA" dirty="0" smtClean="0"/>
              <a:t>and the energy term mp</a:t>
            </a:r>
            <a:r>
              <a:rPr lang="en-CA" baseline="-25000" dirty="0" smtClean="0"/>
              <a:t>2</a:t>
            </a:r>
            <a:r>
              <a:rPr lang="en-CA" dirty="0" smtClean="0"/>
              <a:t>v</a:t>
            </a:r>
            <a:r>
              <a:rPr lang="en-CA" baseline="-25000" dirty="0" smtClean="0"/>
              <a:t>2</a:t>
            </a:r>
            <a:r>
              <a:rPr lang="en-CA" dirty="0" smtClean="0"/>
              <a:t>. Since there is steady flow of fluid into and out of the system, and there are steady flows of heat and work, then the energy entering must exactly equal the energy leaving.</a:t>
            </a:r>
          </a:p>
          <a:p>
            <a:pPr marL="0" indent="0" algn="just">
              <a:buNone/>
            </a:pPr>
            <a:endParaRPr lang="en-CA" dirty="0" smtClean="0"/>
          </a:p>
          <a:p>
            <a:pPr marL="0" indent="0" algn="just">
              <a:buNone/>
            </a:pPr>
            <a:endParaRPr lang="en-CA" dirty="0" smtClean="0"/>
          </a:p>
          <a:p>
            <a:pPr marL="0" indent="0" algn="just">
              <a:buNone/>
            </a:pPr>
            <a:r>
              <a:rPr lang="en-CA" dirty="0" smtClean="0"/>
              <a:t>In nearly all problems in applied thermodynamics, changes in height are negligible and the potential energy terms can be omitted from the equation. The terms in u and </a:t>
            </a:r>
            <a:r>
              <a:rPr lang="en-CA" dirty="0" err="1" smtClean="0"/>
              <a:t>pv</a:t>
            </a:r>
            <a:r>
              <a:rPr lang="en-CA" dirty="0" smtClean="0"/>
              <a:t> occur on both sides of the equation and always will do so in a flow process, since a fluid always possesses a certain internal energy, and the term </a:t>
            </a:r>
            <a:r>
              <a:rPr lang="en-CA" dirty="0" err="1" smtClean="0"/>
              <a:t>pv</a:t>
            </a:r>
            <a:r>
              <a:rPr lang="en-CA" dirty="0" smtClean="0"/>
              <a:t> always occurs at inlet and outlet as seen in the above proof. The sum of specific internal energy and the </a:t>
            </a:r>
            <a:r>
              <a:rPr lang="en-CA" dirty="0" err="1" smtClean="0"/>
              <a:t>pv</a:t>
            </a:r>
            <a:r>
              <a:rPr lang="en-CA" dirty="0" smtClean="0"/>
              <a:t> term is given the symbol h, and is called specific enthalpy. </a:t>
            </a:r>
          </a:p>
        </p:txBody>
      </p:sp>
      <p:pic>
        <p:nvPicPr>
          <p:cNvPr id="4" name="Picture 3"/>
          <p:cNvPicPr>
            <a:picLocks noChangeAspect="1"/>
          </p:cNvPicPr>
          <p:nvPr/>
        </p:nvPicPr>
        <p:blipFill>
          <a:blip r:embed="rId2"/>
          <a:stretch>
            <a:fillRect/>
          </a:stretch>
        </p:blipFill>
        <p:spPr>
          <a:xfrm>
            <a:off x="2338938" y="2852240"/>
            <a:ext cx="7276117" cy="808457"/>
          </a:xfrm>
          <a:prstGeom prst="rect">
            <a:avLst/>
          </a:prstGeom>
        </p:spPr>
      </p:pic>
    </p:spTree>
    <p:extLst>
      <p:ext uri="{BB962C8B-B14F-4D97-AF65-F5344CB8AC3E}">
        <p14:creationId xmlns:p14="http://schemas.microsoft.com/office/powerpoint/2010/main" val="39846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Study Flow Equation </a:t>
            </a:r>
            <a:endParaRPr lang="en-CA" dirty="0"/>
          </a:p>
        </p:txBody>
      </p:sp>
      <p:sp>
        <p:nvSpPr>
          <p:cNvPr id="3" name="Content Placeholder 2"/>
          <p:cNvSpPr>
            <a:spLocks noGrp="1"/>
          </p:cNvSpPr>
          <p:nvPr>
            <p:ph idx="1"/>
          </p:nvPr>
        </p:nvSpPr>
        <p:spPr/>
        <p:txBody>
          <a:bodyPr>
            <a:normAutofit/>
          </a:bodyPr>
          <a:lstStyle/>
          <a:p>
            <a:pPr marL="0" indent="0">
              <a:buNone/>
            </a:pPr>
            <a:r>
              <a:rPr lang="en-CA" dirty="0" smtClean="0"/>
              <a:t>Specific Enthalpy: </a:t>
            </a:r>
          </a:p>
          <a:p>
            <a:pPr marL="0" indent="0" algn="ctr">
              <a:buNone/>
            </a:pPr>
            <a:r>
              <a:rPr lang="en-CA" b="1" dirty="0" smtClean="0">
                <a:solidFill>
                  <a:srgbClr val="FF0000"/>
                </a:solidFill>
              </a:rPr>
              <a:t>h=</a:t>
            </a:r>
            <a:r>
              <a:rPr lang="en-CA" b="1" dirty="0" err="1" smtClean="0">
                <a:solidFill>
                  <a:srgbClr val="FF0000"/>
                </a:solidFill>
              </a:rPr>
              <a:t>u+pv</a:t>
            </a:r>
            <a:endParaRPr lang="en-CA" b="1" dirty="0" smtClean="0">
              <a:solidFill>
                <a:srgbClr val="FF0000"/>
              </a:solidFill>
            </a:endParaRPr>
          </a:p>
          <a:p>
            <a:pPr marL="0" indent="0" algn="just">
              <a:buNone/>
            </a:pPr>
            <a:endParaRPr lang="en-CA" b="1" dirty="0" smtClean="0">
              <a:solidFill>
                <a:srgbClr val="FF0000"/>
              </a:solidFill>
            </a:endParaRPr>
          </a:p>
          <a:p>
            <a:pPr marL="0" indent="0" algn="just">
              <a:buNone/>
            </a:pPr>
            <a:r>
              <a:rPr lang="en-CA" dirty="0" smtClean="0"/>
              <a:t>The specific enthalpy of a fluid is a property of the fluid, since it consists of the sum of a property and the product of two properties. Since specific enthalpy is a property like specific internal energy, pressure, specific volume, and temperature, it can be introduced into any problem whether the process is a flow process or a non-flow process. The enthalpy of mass, m, of a fluid can be written as H (i.e. </a:t>
            </a:r>
            <a:r>
              <a:rPr lang="en-CA" dirty="0" err="1" smtClean="0"/>
              <a:t>mh</a:t>
            </a:r>
            <a:r>
              <a:rPr lang="en-CA" dirty="0" smtClean="0"/>
              <a:t> = H). The units of h are the same as those of internal energy. </a:t>
            </a:r>
          </a:p>
          <a:p>
            <a:pPr marL="0" indent="0" algn="just">
              <a:buNone/>
            </a:pPr>
            <a:endParaRPr lang="en-CA" dirty="0"/>
          </a:p>
        </p:txBody>
      </p:sp>
    </p:spTree>
    <p:extLst>
      <p:ext uri="{BB962C8B-B14F-4D97-AF65-F5344CB8AC3E}">
        <p14:creationId xmlns:p14="http://schemas.microsoft.com/office/powerpoint/2010/main" val="2415900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912</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 Math</vt:lpstr>
      <vt:lpstr>Office Theme</vt:lpstr>
      <vt:lpstr>Applied Thermodynamics  4th Lecture</vt:lpstr>
      <vt:lpstr>The Study Flow Equation </vt:lpstr>
      <vt:lpstr>Assumptions of Steady Flow</vt:lpstr>
      <vt:lpstr>The Study Flow Equation </vt:lpstr>
      <vt:lpstr>The Study Flow Equation </vt:lpstr>
      <vt:lpstr>The Study Flow Equation </vt:lpstr>
      <vt:lpstr>The Study Flow Equation </vt:lpstr>
      <vt:lpstr>The Study Flow Equation </vt:lpstr>
      <vt:lpstr>The Study Flow Equation </vt:lpstr>
      <vt:lpstr>The Study Flow Equation </vt:lpstr>
      <vt:lpstr>Example </vt:lpstr>
      <vt:lpstr>Solution </vt:lpstr>
      <vt:lpstr>PowerPoint Presentation</vt:lpstr>
      <vt:lpstr>PowerPoint Presentation</vt:lpstr>
      <vt:lpstr>Practice problem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Thermodynamics  4th Lecture</dc:title>
  <dc:creator>Microsoft account</dc:creator>
  <cp:lastModifiedBy>Microsoft account</cp:lastModifiedBy>
  <cp:revision>49</cp:revision>
  <dcterms:created xsi:type="dcterms:W3CDTF">2025-09-01T16:30:05Z</dcterms:created>
  <dcterms:modified xsi:type="dcterms:W3CDTF">2025-09-01T19:00:44Z</dcterms:modified>
</cp:coreProperties>
</file>