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2" r:id="rId2"/>
    <p:sldId id="273" r:id="rId3"/>
    <p:sldId id="274" r:id="rId4"/>
    <p:sldId id="275" r:id="rId5"/>
    <p:sldId id="276" r:id="rId6"/>
    <p:sldId id="278" r:id="rId7"/>
    <p:sldId id="259" r:id="rId8"/>
    <p:sldId id="260" r:id="rId9"/>
    <p:sldId id="279" r:id="rId10"/>
    <p:sldId id="262" r:id="rId11"/>
    <p:sldId id="263" r:id="rId12"/>
    <p:sldId id="264" r:id="rId13"/>
    <p:sldId id="281" r:id="rId14"/>
    <p:sldId id="265" r:id="rId15"/>
    <p:sldId id="280" r:id="rId16"/>
    <p:sldId id="266" r:id="rId17"/>
    <p:sldId id="282" r:id="rId18"/>
    <p:sldId id="267" r:id="rId19"/>
    <p:sldId id="268" r:id="rId20"/>
    <p:sldId id="283" r:id="rId21"/>
    <p:sldId id="271" r:id="rId22"/>
    <p:sldId id="284" r:id="rId23"/>
    <p:sldId id="285" r:id="rId24"/>
    <p:sldId id="286" r:id="rId25"/>
    <p:sldId id="28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7EDF70-E42F-4AB7-8F6E-55D4141FC5A7}" type="datetimeFigureOut">
              <a:rPr lang="en-CA" smtClean="0"/>
              <a:t>2025-09-04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B6EF6E-B3B1-4DE8-9D91-9E36D0F18E4B}" type="slidenum">
              <a:rPr lang="en-CA" smtClean="0"/>
              <a:t>‹#›</a:t>
            </a:fld>
            <a:endParaRPr lang="en-CA"/>
          </a:p>
        </p:txBody>
      </p:sp>
    </p:spTree>
    <p:extLst>
      <p:ext uri="{BB962C8B-B14F-4D97-AF65-F5344CB8AC3E}">
        <p14:creationId xmlns:p14="http://schemas.microsoft.com/office/powerpoint/2010/main" val="283916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F9B6EF6E-B3B1-4DE8-9D91-9E36D0F18E4B}" type="slidenum">
              <a:rPr lang="en-CA" smtClean="0"/>
              <a:t>2</a:t>
            </a:fld>
            <a:endParaRPr lang="en-CA"/>
          </a:p>
        </p:txBody>
      </p:sp>
    </p:spTree>
    <p:extLst>
      <p:ext uri="{BB962C8B-B14F-4D97-AF65-F5344CB8AC3E}">
        <p14:creationId xmlns:p14="http://schemas.microsoft.com/office/powerpoint/2010/main" val="2785528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F9B6EF6E-B3B1-4DE8-9D91-9E36D0F18E4B}" type="slidenum">
              <a:rPr lang="en-CA" smtClean="0"/>
              <a:t>8</a:t>
            </a:fld>
            <a:endParaRPr lang="en-CA"/>
          </a:p>
        </p:txBody>
      </p:sp>
    </p:spTree>
    <p:extLst>
      <p:ext uri="{BB962C8B-B14F-4D97-AF65-F5344CB8AC3E}">
        <p14:creationId xmlns:p14="http://schemas.microsoft.com/office/powerpoint/2010/main" val="565713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F9B6EF6E-B3B1-4DE8-9D91-9E36D0F18E4B}" type="slidenum">
              <a:rPr lang="en-CA" smtClean="0"/>
              <a:t>21</a:t>
            </a:fld>
            <a:endParaRPr lang="en-CA"/>
          </a:p>
        </p:txBody>
      </p:sp>
    </p:spTree>
    <p:extLst>
      <p:ext uri="{BB962C8B-B14F-4D97-AF65-F5344CB8AC3E}">
        <p14:creationId xmlns:p14="http://schemas.microsoft.com/office/powerpoint/2010/main" val="2562886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416FB4C1-4D3B-403D-ADE5-00265420290E}" type="datetime1">
              <a:rPr lang="en-CA" smtClean="0"/>
              <a:t>2025-09-04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8EE536A-4A02-45BB-8081-D46A063BB491}" type="slidenum">
              <a:rPr lang="en-CA" smtClean="0"/>
              <a:t>‹#›</a:t>
            </a:fld>
            <a:endParaRPr lang="en-CA"/>
          </a:p>
        </p:txBody>
      </p:sp>
    </p:spTree>
    <p:extLst>
      <p:ext uri="{BB962C8B-B14F-4D97-AF65-F5344CB8AC3E}">
        <p14:creationId xmlns:p14="http://schemas.microsoft.com/office/powerpoint/2010/main" val="132726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19F432DB-6E56-4E6E-81CA-0732EEDF3600}" type="datetime1">
              <a:rPr lang="en-CA" smtClean="0"/>
              <a:t>2025-09-04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8EE536A-4A02-45BB-8081-D46A063BB491}" type="slidenum">
              <a:rPr lang="en-CA" smtClean="0"/>
              <a:t>‹#›</a:t>
            </a:fld>
            <a:endParaRPr lang="en-CA"/>
          </a:p>
        </p:txBody>
      </p:sp>
    </p:spTree>
    <p:extLst>
      <p:ext uri="{BB962C8B-B14F-4D97-AF65-F5344CB8AC3E}">
        <p14:creationId xmlns:p14="http://schemas.microsoft.com/office/powerpoint/2010/main" val="529132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CCA72D8E-C319-47E4-85BA-1AE5364F4B01}" type="datetime1">
              <a:rPr lang="en-CA" smtClean="0"/>
              <a:t>2025-09-04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8EE536A-4A02-45BB-8081-D46A063BB491}" type="slidenum">
              <a:rPr lang="en-CA" smtClean="0"/>
              <a:t>‹#›</a:t>
            </a:fld>
            <a:endParaRPr lang="en-CA"/>
          </a:p>
        </p:txBody>
      </p:sp>
    </p:spTree>
    <p:extLst>
      <p:ext uri="{BB962C8B-B14F-4D97-AF65-F5344CB8AC3E}">
        <p14:creationId xmlns:p14="http://schemas.microsoft.com/office/powerpoint/2010/main" val="3597115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7F61EE2-F665-4DC0-86BE-D216607DABA9}" type="datetime1">
              <a:rPr lang="en-CA" smtClean="0"/>
              <a:t>2025-09-04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8EE536A-4A02-45BB-8081-D46A063BB491}" type="slidenum">
              <a:rPr lang="en-CA" smtClean="0"/>
              <a:t>‹#›</a:t>
            </a:fld>
            <a:endParaRPr lang="en-CA"/>
          </a:p>
        </p:txBody>
      </p:sp>
    </p:spTree>
    <p:extLst>
      <p:ext uri="{BB962C8B-B14F-4D97-AF65-F5344CB8AC3E}">
        <p14:creationId xmlns:p14="http://schemas.microsoft.com/office/powerpoint/2010/main" val="2057477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186C89-6227-4D84-A0E1-EB020D9D233F}" type="datetime1">
              <a:rPr lang="en-CA" smtClean="0"/>
              <a:t>2025-09-04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8EE536A-4A02-45BB-8081-D46A063BB491}" type="slidenum">
              <a:rPr lang="en-CA" smtClean="0"/>
              <a:t>‹#›</a:t>
            </a:fld>
            <a:endParaRPr lang="en-CA"/>
          </a:p>
        </p:txBody>
      </p:sp>
    </p:spTree>
    <p:extLst>
      <p:ext uri="{BB962C8B-B14F-4D97-AF65-F5344CB8AC3E}">
        <p14:creationId xmlns:p14="http://schemas.microsoft.com/office/powerpoint/2010/main" val="2011587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67F76E16-A173-446D-A959-0B56ED95AEE7}" type="datetime1">
              <a:rPr lang="en-CA" smtClean="0"/>
              <a:t>2025-09-04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8EE536A-4A02-45BB-8081-D46A063BB491}" type="slidenum">
              <a:rPr lang="en-CA" smtClean="0"/>
              <a:t>‹#›</a:t>
            </a:fld>
            <a:endParaRPr lang="en-CA"/>
          </a:p>
        </p:txBody>
      </p:sp>
    </p:spTree>
    <p:extLst>
      <p:ext uri="{BB962C8B-B14F-4D97-AF65-F5344CB8AC3E}">
        <p14:creationId xmlns:p14="http://schemas.microsoft.com/office/powerpoint/2010/main" val="4176372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10ACD3EF-CDE0-4BE8-82F8-B4CE9AC83656}" type="datetime1">
              <a:rPr lang="en-CA" smtClean="0"/>
              <a:t>2025-09-04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18EE536A-4A02-45BB-8081-D46A063BB491}" type="slidenum">
              <a:rPr lang="en-CA" smtClean="0"/>
              <a:t>‹#›</a:t>
            </a:fld>
            <a:endParaRPr lang="en-CA"/>
          </a:p>
        </p:txBody>
      </p:sp>
    </p:spTree>
    <p:extLst>
      <p:ext uri="{BB962C8B-B14F-4D97-AF65-F5344CB8AC3E}">
        <p14:creationId xmlns:p14="http://schemas.microsoft.com/office/powerpoint/2010/main" val="1881262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CE0ABBC0-0FEF-4425-929C-A4D379CEC163}" type="datetime1">
              <a:rPr lang="en-CA" smtClean="0"/>
              <a:t>2025-09-04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a:t>
            </a:fld>
            <a:endParaRPr lang="en-CA"/>
          </a:p>
        </p:txBody>
      </p:sp>
    </p:spTree>
    <p:extLst>
      <p:ext uri="{BB962C8B-B14F-4D97-AF65-F5344CB8AC3E}">
        <p14:creationId xmlns:p14="http://schemas.microsoft.com/office/powerpoint/2010/main" val="1178079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2FB659-CB37-4564-9F52-1B976E9A8BE6}" type="datetime1">
              <a:rPr lang="en-CA" smtClean="0"/>
              <a:t>2025-09-04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18EE536A-4A02-45BB-8081-D46A063BB491}" type="slidenum">
              <a:rPr lang="en-CA" smtClean="0"/>
              <a:t>‹#›</a:t>
            </a:fld>
            <a:endParaRPr lang="en-CA"/>
          </a:p>
        </p:txBody>
      </p:sp>
    </p:spTree>
    <p:extLst>
      <p:ext uri="{BB962C8B-B14F-4D97-AF65-F5344CB8AC3E}">
        <p14:creationId xmlns:p14="http://schemas.microsoft.com/office/powerpoint/2010/main" val="4094141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158BB7-D965-401B-974D-3F7CF8B726D6}" type="datetime1">
              <a:rPr lang="en-CA" smtClean="0"/>
              <a:t>2025-09-04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8EE536A-4A02-45BB-8081-D46A063BB491}" type="slidenum">
              <a:rPr lang="en-CA" smtClean="0"/>
              <a:t>‹#›</a:t>
            </a:fld>
            <a:endParaRPr lang="en-CA"/>
          </a:p>
        </p:txBody>
      </p:sp>
    </p:spTree>
    <p:extLst>
      <p:ext uri="{BB962C8B-B14F-4D97-AF65-F5344CB8AC3E}">
        <p14:creationId xmlns:p14="http://schemas.microsoft.com/office/powerpoint/2010/main" val="4199794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612B63-675F-4305-B701-1D814B6778CC}" type="datetime1">
              <a:rPr lang="en-CA" smtClean="0"/>
              <a:t>2025-09-04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8EE536A-4A02-45BB-8081-D46A063BB491}" type="slidenum">
              <a:rPr lang="en-CA" smtClean="0"/>
              <a:t>‹#›</a:t>
            </a:fld>
            <a:endParaRPr lang="en-CA"/>
          </a:p>
        </p:txBody>
      </p:sp>
    </p:spTree>
    <p:extLst>
      <p:ext uri="{BB962C8B-B14F-4D97-AF65-F5344CB8AC3E}">
        <p14:creationId xmlns:p14="http://schemas.microsoft.com/office/powerpoint/2010/main" val="3880811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ED27C7-BE5C-4199-808F-484482989E38}" type="datetime1">
              <a:rPr lang="en-CA" smtClean="0"/>
              <a:t>2025-09-04</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EE536A-4A02-45BB-8081-D46A063BB491}" type="slidenum">
              <a:rPr lang="en-CA" smtClean="0"/>
              <a:t>‹#›</a:t>
            </a:fld>
            <a:endParaRPr lang="en-CA"/>
          </a:p>
        </p:txBody>
      </p:sp>
    </p:spTree>
    <p:extLst>
      <p:ext uri="{BB962C8B-B14F-4D97-AF65-F5344CB8AC3E}">
        <p14:creationId xmlns:p14="http://schemas.microsoft.com/office/powerpoint/2010/main" val="1337179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smamushtaq@gcu.edu.p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youtube.com/watch?v=E3rX6SeVcBM&amp;pp=ygU2c2F0dXJhdGVkIHZhcG91cnMgc3VwZXJoZWF0ZWQgdmFwb3VycyBhbmQgd2V0IHZhcG91cnM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Applied Thermodynamics </a:t>
            </a:r>
            <a:br>
              <a:rPr lang="en-CA" dirty="0" smtClean="0"/>
            </a:br>
            <a:r>
              <a:rPr lang="en-CA" sz="4400" b="1" u="sng" dirty="0" smtClean="0"/>
              <a:t>5</a:t>
            </a:r>
            <a:r>
              <a:rPr lang="en-CA" sz="4400" b="1" u="sng" baseline="30000" dirty="0" smtClean="0"/>
              <a:t>th</a:t>
            </a:r>
            <a:r>
              <a:rPr lang="en-CA" sz="4400" b="1" u="sng" dirty="0" smtClean="0"/>
              <a:t>  Lecture</a:t>
            </a:r>
            <a:endParaRPr lang="en-CA" sz="4400" b="1" u="sng" dirty="0"/>
          </a:p>
        </p:txBody>
      </p:sp>
      <p:sp>
        <p:nvSpPr>
          <p:cNvPr id="3" name="Subtitle 2"/>
          <p:cNvSpPr>
            <a:spLocks noGrp="1"/>
          </p:cNvSpPr>
          <p:nvPr>
            <p:ph type="subTitle" idx="1"/>
          </p:nvPr>
        </p:nvSpPr>
        <p:spPr/>
        <p:txBody>
          <a:bodyPr>
            <a:normAutofit lnSpcReduction="10000"/>
          </a:bodyPr>
          <a:lstStyle/>
          <a:p>
            <a:r>
              <a:rPr lang="en-CA" dirty="0" smtClean="0"/>
              <a:t>Asma </a:t>
            </a:r>
            <a:r>
              <a:rPr lang="en-CA" dirty="0" err="1" smtClean="0"/>
              <a:t>Mushtaq</a:t>
            </a:r>
            <a:endParaRPr lang="en-CA" dirty="0" smtClean="0"/>
          </a:p>
          <a:p>
            <a:r>
              <a:rPr lang="en-CA" dirty="0" smtClean="0"/>
              <a:t>Electrical Engineering Department, </a:t>
            </a:r>
          </a:p>
          <a:p>
            <a:r>
              <a:rPr lang="en-CA" dirty="0" smtClean="0"/>
              <a:t>GCU, Lahore </a:t>
            </a:r>
          </a:p>
          <a:p>
            <a:r>
              <a:rPr lang="en-CA" dirty="0" smtClean="0">
                <a:hlinkClick r:id="rId2"/>
              </a:rPr>
              <a:t>asmamushtaq@gcu.edu.pk</a:t>
            </a:r>
            <a:r>
              <a:rPr lang="en-CA" dirty="0" smtClean="0"/>
              <a:t>  </a:t>
            </a:r>
            <a:endParaRPr lang="en-CA" dirty="0"/>
          </a:p>
        </p:txBody>
      </p:sp>
      <p:sp>
        <p:nvSpPr>
          <p:cNvPr id="4" name="Date Placeholder 3"/>
          <p:cNvSpPr>
            <a:spLocks noGrp="1"/>
          </p:cNvSpPr>
          <p:nvPr>
            <p:ph type="dt" sz="half" idx="10"/>
          </p:nvPr>
        </p:nvSpPr>
        <p:spPr/>
        <p:txBody>
          <a:bodyPr/>
          <a:lstStyle/>
          <a:p>
            <a:fld id="{347F5E5E-1076-4064-AA53-FE75CB5D04A1}"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1</a:t>
            </a:fld>
            <a:endParaRPr lang="en-CA"/>
          </a:p>
        </p:txBody>
      </p:sp>
    </p:spTree>
    <p:extLst>
      <p:ext uri="{BB962C8B-B14F-4D97-AF65-F5344CB8AC3E}">
        <p14:creationId xmlns:p14="http://schemas.microsoft.com/office/powerpoint/2010/main" val="3906526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Boiling and Vaporization Combined Together </a:t>
            </a:r>
            <a:endParaRPr lang="en-CA" dirty="0"/>
          </a:p>
        </p:txBody>
      </p:sp>
      <p:pic>
        <p:nvPicPr>
          <p:cNvPr id="4" name="Content Placeholder 3"/>
          <p:cNvPicPr>
            <a:picLocks noGrp="1" noChangeAspect="1"/>
          </p:cNvPicPr>
          <p:nvPr>
            <p:ph idx="1"/>
          </p:nvPr>
        </p:nvPicPr>
        <p:blipFill>
          <a:blip r:embed="rId2"/>
          <a:stretch>
            <a:fillRect/>
          </a:stretch>
        </p:blipFill>
        <p:spPr>
          <a:xfrm>
            <a:off x="3449572" y="1825625"/>
            <a:ext cx="5292855" cy="4351338"/>
          </a:xfrm>
          <a:prstGeom prst="rect">
            <a:avLst/>
          </a:prstGeom>
        </p:spPr>
      </p:pic>
      <p:sp>
        <p:nvSpPr>
          <p:cNvPr id="3" name="Date Placeholder 2"/>
          <p:cNvSpPr>
            <a:spLocks noGrp="1"/>
          </p:cNvSpPr>
          <p:nvPr>
            <p:ph type="dt" sz="half" idx="10"/>
          </p:nvPr>
        </p:nvSpPr>
        <p:spPr/>
        <p:txBody>
          <a:bodyPr/>
          <a:lstStyle/>
          <a:p>
            <a:fld id="{0D8C2F65-633C-4E87-8443-E0264D805178}"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10</a:t>
            </a:fld>
            <a:endParaRPr lang="en-CA"/>
          </a:p>
        </p:txBody>
      </p:sp>
    </p:spTree>
    <p:extLst>
      <p:ext uri="{BB962C8B-B14F-4D97-AF65-F5344CB8AC3E}">
        <p14:creationId xmlns:p14="http://schemas.microsoft.com/office/powerpoint/2010/main" val="2753768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the critical Point? </a:t>
            </a:r>
            <a:endParaRPr lang="en-CA" dirty="0"/>
          </a:p>
        </p:txBody>
      </p:sp>
      <p:sp>
        <p:nvSpPr>
          <p:cNvPr id="3" name="Content Placeholder 2"/>
          <p:cNvSpPr>
            <a:spLocks noGrp="1"/>
          </p:cNvSpPr>
          <p:nvPr>
            <p:ph idx="1"/>
          </p:nvPr>
        </p:nvSpPr>
        <p:spPr/>
        <p:txBody>
          <a:bodyPr/>
          <a:lstStyle/>
          <a:p>
            <a:pPr algn="just"/>
            <a:r>
              <a:rPr lang="en-CA" dirty="0" smtClean="0"/>
              <a:t>The critical point is defined as the temperature and pressure at which a substance can coexist as both liquid and vapor. Beyond this point, the distinction between liquid and vapor phases disappears, resulting in a single phase known as the </a:t>
            </a:r>
            <a:r>
              <a:rPr lang="en-CA" b="1" dirty="0" smtClean="0"/>
              <a:t>supercritical fluid</a:t>
            </a:r>
            <a:r>
              <a:rPr lang="en-CA" dirty="0" smtClean="0"/>
              <a:t>.</a:t>
            </a:r>
          </a:p>
          <a:p>
            <a:pPr algn="just"/>
            <a:r>
              <a:rPr lang="en-CA" dirty="0" smtClean="0"/>
              <a:t>At the </a:t>
            </a:r>
            <a:r>
              <a:rPr lang="en-CA" b="1" dirty="0" smtClean="0"/>
              <a:t>critical point</a:t>
            </a:r>
            <a:r>
              <a:rPr lang="en-CA" dirty="0" smtClean="0"/>
              <a:t>, the liquid and vapor phases become indistinguishable, meaning:</a:t>
            </a:r>
          </a:p>
          <a:p>
            <a:pPr algn="just"/>
            <a:r>
              <a:rPr lang="en-CA" b="1" dirty="0" smtClean="0"/>
              <a:t>Density</a:t>
            </a:r>
            <a:r>
              <a:rPr lang="en-CA" dirty="0" smtClean="0"/>
              <a:t> of liquid = </a:t>
            </a:r>
            <a:r>
              <a:rPr lang="en-CA" b="1" dirty="0" smtClean="0"/>
              <a:t>Density</a:t>
            </a:r>
            <a:r>
              <a:rPr lang="en-CA" dirty="0" smtClean="0"/>
              <a:t> of vapor.</a:t>
            </a:r>
          </a:p>
          <a:p>
            <a:pPr algn="just"/>
            <a:r>
              <a:rPr lang="en-CA" b="1" dirty="0" smtClean="0"/>
              <a:t>Temperature</a:t>
            </a:r>
            <a:r>
              <a:rPr lang="en-CA" dirty="0" smtClean="0"/>
              <a:t> and </a:t>
            </a:r>
            <a:r>
              <a:rPr lang="en-CA" b="1" dirty="0" smtClean="0"/>
              <a:t>pressure</a:t>
            </a:r>
            <a:r>
              <a:rPr lang="en-CA" dirty="0" smtClean="0"/>
              <a:t> are at their critical values (e.g., for water, Tc≈374∘C, Pc​≈22.064MPa</a:t>
            </a:r>
          </a:p>
          <a:p>
            <a:endParaRPr lang="en-CA" dirty="0"/>
          </a:p>
        </p:txBody>
      </p:sp>
      <p:sp>
        <p:nvSpPr>
          <p:cNvPr id="4" name="Date Placeholder 3"/>
          <p:cNvSpPr>
            <a:spLocks noGrp="1"/>
          </p:cNvSpPr>
          <p:nvPr>
            <p:ph type="dt" sz="half" idx="10"/>
          </p:nvPr>
        </p:nvSpPr>
        <p:spPr/>
        <p:txBody>
          <a:bodyPr/>
          <a:lstStyle/>
          <a:p>
            <a:fld id="{C748B08C-0DD6-4764-823C-E652AB489FC2}"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11</a:t>
            </a:fld>
            <a:endParaRPr lang="en-CA"/>
          </a:p>
        </p:txBody>
      </p:sp>
    </p:spTree>
    <p:extLst>
      <p:ext uri="{BB962C8B-B14F-4D97-AF65-F5344CB8AC3E}">
        <p14:creationId xmlns:p14="http://schemas.microsoft.com/office/powerpoint/2010/main" val="3559686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CA" b="1" dirty="0"/>
              <a:t>P</a:t>
            </a:r>
            <a:r>
              <a:rPr lang="en-CA" b="1" dirty="0" smtClean="0"/>
              <a:t>rove that the specific enthalpy of vaporization is zero at the critical point </a:t>
            </a:r>
            <a:endParaRPr lang="en-CA" b="1" dirty="0"/>
          </a:p>
        </p:txBody>
      </p:sp>
      <p:sp>
        <p:nvSpPr>
          <p:cNvPr id="3" name="Content Placeholder 2"/>
          <p:cNvSpPr>
            <a:spLocks noGrp="1"/>
          </p:cNvSpPr>
          <p:nvPr>
            <p:ph idx="1"/>
          </p:nvPr>
        </p:nvSpPr>
        <p:spPr>
          <a:xfrm>
            <a:off x="838200" y="1825624"/>
            <a:ext cx="10877550" cy="4670425"/>
          </a:xfrm>
        </p:spPr>
        <p:txBody>
          <a:bodyPr>
            <a:normAutofit/>
          </a:bodyPr>
          <a:lstStyle/>
          <a:p>
            <a:pPr marL="0" indent="0" algn="just">
              <a:buNone/>
            </a:pPr>
            <a:r>
              <a:rPr lang="en-CA" dirty="0"/>
              <a:t>It can be seen that at the critical point the specific enthalpy of vaporization is zero.</a:t>
            </a:r>
            <a:endParaRPr lang="en-CA" b="1" dirty="0" smtClean="0"/>
          </a:p>
          <a:p>
            <a:pPr algn="just"/>
            <a:r>
              <a:rPr lang="en-CA" b="1" dirty="0" smtClean="0"/>
              <a:t>Phase Equilibrium:</a:t>
            </a:r>
            <a:r>
              <a:rPr lang="en-CA" dirty="0" smtClean="0"/>
              <a:t> At the critical point, the liquid and gas phases are indistinguishable. This means that there is no phase transition occurring.</a:t>
            </a:r>
          </a:p>
          <a:p>
            <a:pPr algn="just"/>
            <a:r>
              <a:rPr lang="en-CA" b="1" dirty="0" smtClean="0"/>
              <a:t>No Energy Required:</a:t>
            </a:r>
            <a:r>
              <a:rPr lang="en-CA" dirty="0" smtClean="0"/>
              <a:t> If there is no phase transition, no additional energy is required to convert the substance from a liquid to a gas or vice versa.</a:t>
            </a:r>
          </a:p>
          <a:p>
            <a:pPr algn="just"/>
            <a:r>
              <a:rPr lang="en-CA" b="1" dirty="0" smtClean="0"/>
              <a:t>Zero Enthalpy of Vaporization:</a:t>
            </a:r>
            <a:r>
              <a:rPr lang="en-CA" dirty="0" smtClean="0"/>
              <a:t> Since no energy is required for the phase transition, the specific enthalpy of vaporization must be zero.</a:t>
            </a:r>
            <a:endParaRPr lang="en-CA" dirty="0"/>
          </a:p>
        </p:txBody>
      </p:sp>
      <p:sp>
        <p:nvSpPr>
          <p:cNvPr id="4" name="Date Placeholder 3"/>
          <p:cNvSpPr>
            <a:spLocks noGrp="1"/>
          </p:cNvSpPr>
          <p:nvPr>
            <p:ph type="dt" sz="half" idx="10"/>
          </p:nvPr>
        </p:nvSpPr>
        <p:spPr/>
        <p:txBody>
          <a:bodyPr/>
          <a:lstStyle/>
          <a:p>
            <a:fld id="{36D2B290-FB13-4A92-B161-9A6C1067D10A}"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12</a:t>
            </a:fld>
            <a:endParaRPr lang="en-CA"/>
          </a:p>
        </p:txBody>
      </p:sp>
    </p:spTree>
    <p:extLst>
      <p:ext uri="{BB962C8B-B14F-4D97-AF65-F5344CB8AC3E}">
        <p14:creationId xmlns:p14="http://schemas.microsoft.com/office/powerpoint/2010/main" val="2586454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Wet Vapours </a:t>
            </a:r>
            <a:endParaRPr lang="en-CA" dirty="0"/>
          </a:p>
        </p:txBody>
      </p:sp>
      <p:sp>
        <p:nvSpPr>
          <p:cNvPr id="3" name="Content Placeholder 2"/>
          <p:cNvSpPr>
            <a:spLocks noGrp="1"/>
          </p:cNvSpPr>
          <p:nvPr>
            <p:ph idx="1"/>
          </p:nvPr>
        </p:nvSpPr>
        <p:spPr/>
        <p:txBody>
          <a:bodyPr/>
          <a:lstStyle/>
          <a:p>
            <a:pPr marL="0" indent="0" algn="just">
              <a:buNone/>
            </a:pPr>
            <a:r>
              <a:rPr lang="en-CA" dirty="0"/>
              <a:t>The substance existing at a state point inside the loop consists of a </a:t>
            </a:r>
            <a:r>
              <a:rPr lang="en-CA" b="1" dirty="0">
                <a:solidFill>
                  <a:srgbClr val="FF0000"/>
                </a:solidFill>
              </a:rPr>
              <a:t>mixture of liquid </a:t>
            </a:r>
            <a:r>
              <a:rPr lang="en-CA" dirty="0"/>
              <a:t>and </a:t>
            </a:r>
            <a:r>
              <a:rPr lang="en-CA" b="1" dirty="0">
                <a:solidFill>
                  <a:srgbClr val="FF0000"/>
                </a:solidFill>
              </a:rPr>
              <a:t>dry vapour</a:t>
            </a:r>
            <a:r>
              <a:rPr lang="en-CA" dirty="0"/>
              <a:t> and is known as a wet vapour</a:t>
            </a:r>
            <a:r>
              <a:rPr lang="en-CA" dirty="0" smtClean="0"/>
              <a:t>.</a:t>
            </a:r>
          </a:p>
          <a:p>
            <a:pPr marL="0" indent="0" algn="just">
              <a:buNone/>
            </a:pPr>
            <a:r>
              <a:rPr lang="en-CA" b="1" dirty="0"/>
              <a:t>Wet vapor</a:t>
            </a:r>
            <a:r>
              <a:rPr lang="en-CA" dirty="0"/>
              <a:t>, also known as </a:t>
            </a:r>
            <a:r>
              <a:rPr lang="en-CA" b="1" dirty="0"/>
              <a:t>saturated vapor</a:t>
            </a:r>
            <a:r>
              <a:rPr lang="en-CA" dirty="0"/>
              <a:t>, refers to a mixture of liquid and vapor phases of a substance at the saturation point.</a:t>
            </a:r>
            <a:endParaRPr lang="en-CA" dirty="0" smtClean="0"/>
          </a:p>
          <a:p>
            <a:pPr marL="0" indent="0" algn="just">
              <a:buNone/>
            </a:pPr>
            <a:endParaRPr lang="en-CA" dirty="0"/>
          </a:p>
        </p:txBody>
      </p:sp>
      <p:sp>
        <p:nvSpPr>
          <p:cNvPr id="4" name="Date Placeholder 3"/>
          <p:cNvSpPr>
            <a:spLocks noGrp="1"/>
          </p:cNvSpPr>
          <p:nvPr>
            <p:ph type="dt" sz="half" idx="10"/>
          </p:nvPr>
        </p:nvSpPr>
        <p:spPr/>
        <p:txBody>
          <a:bodyPr/>
          <a:lstStyle/>
          <a:p>
            <a:fld id="{07F61EE2-F665-4DC0-86BE-D216607DABA9}"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13</a:t>
            </a:fld>
            <a:endParaRPr lang="en-CA"/>
          </a:p>
        </p:txBody>
      </p:sp>
    </p:spTree>
    <p:extLst>
      <p:ext uri="{BB962C8B-B14F-4D97-AF65-F5344CB8AC3E}">
        <p14:creationId xmlns:p14="http://schemas.microsoft.com/office/powerpoint/2010/main" val="2238521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Key Characteristics of Wet Vapor</a:t>
            </a:r>
            <a:endParaRPr lang="en-CA" dirty="0"/>
          </a:p>
        </p:txBody>
      </p:sp>
      <p:sp>
        <p:nvSpPr>
          <p:cNvPr id="3" name="Content Placeholder 2"/>
          <p:cNvSpPr>
            <a:spLocks noGrp="1"/>
          </p:cNvSpPr>
          <p:nvPr>
            <p:ph idx="1"/>
          </p:nvPr>
        </p:nvSpPr>
        <p:spPr/>
        <p:txBody>
          <a:bodyPr/>
          <a:lstStyle/>
          <a:p>
            <a:pPr marL="0" indent="0" algn="just">
              <a:buNone/>
            </a:pPr>
            <a:r>
              <a:rPr lang="en-CA" dirty="0" smtClean="0"/>
              <a:t>Here are the key characteristics and concepts related to wet vapor:</a:t>
            </a:r>
          </a:p>
          <a:p>
            <a:pPr algn="just"/>
            <a:r>
              <a:rPr lang="en-CA" dirty="0" smtClean="0"/>
              <a:t>Wet vapor is the state of a vapor that contains both liquid droplets and gaseous vapor. It exists at the boiling point of the liquid at a given pressure. The term indicates that the vapor has not completely transitioned to the vapor phase and still has some liquid present.</a:t>
            </a:r>
          </a:p>
          <a:p>
            <a:pPr algn="just"/>
            <a:r>
              <a:rPr lang="en-CA" dirty="0" smtClean="0"/>
              <a:t>The state of wet vapor is often described using the </a:t>
            </a:r>
            <a:r>
              <a:rPr lang="en-CA" b="1" dirty="0" smtClean="0"/>
              <a:t>dryness fraction</a:t>
            </a:r>
            <a:r>
              <a:rPr lang="en-CA" dirty="0" smtClean="0"/>
              <a:t> (or quality), denoted by x, which is the ratio of the mass of vapor to the total mass of the mixture (liquid + vapor):</a:t>
            </a:r>
          </a:p>
          <a:p>
            <a:pPr algn="just"/>
            <a:endParaRPr lang="en-CA" dirty="0" smtClean="0"/>
          </a:p>
          <a:p>
            <a:pPr algn="just"/>
            <a:endParaRPr lang="en-CA" dirty="0"/>
          </a:p>
        </p:txBody>
      </p:sp>
      <p:pic>
        <p:nvPicPr>
          <p:cNvPr id="4" name="Picture 3"/>
          <p:cNvPicPr>
            <a:picLocks noChangeAspect="1"/>
          </p:cNvPicPr>
          <p:nvPr/>
        </p:nvPicPr>
        <p:blipFill>
          <a:blip r:embed="rId2"/>
          <a:stretch>
            <a:fillRect/>
          </a:stretch>
        </p:blipFill>
        <p:spPr>
          <a:xfrm>
            <a:off x="5019525" y="5294971"/>
            <a:ext cx="2152950" cy="971686"/>
          </a:xfrm>
          <a:prstGeom prst="rect">
            <a:avLst/>
          </a:prstGeom>
        </p:spPr>
      </p:pic>
      <p:sp>
        <p:nvSpPr>
          <p:cNvPr id="5" name="Date Placeholder 4"/>
          <p:cNvSpPr>
            <a:spLocks noGrp="1"/>
          </p:cNvSpPr>
          <p:nvPr>
            <p:ph type="dt" sz="half" idx="10"/>
          </p:nvPr>
        </p:nvSpPr>
        <p:spPr/>
        <p:txBody>
          <a:bodyPr/>
          <a:lstStyle/>
          <a:p>
            <a:fld id="{4CF011AB-0F6F-4547-8EB0-E88FF42919F9}" type="datetime1">
              <a:rPr lang="en-CA" smtClean="0"/>
              <a:t>2025-09-04</a:t>
            </a:fld>
            <a:endParaRPr lang="en-CA"/>
          </a:p>
        </p:txBody>
      </p:sp>
      <p:sp>
        <p:nvSpPr>
          <p:cNvPr id="6" name="Slide Number Placeholder 5"/>
          <p:cNvSpPr>
            <a:spLocks noGrp="1"/>
          </p:cNvSpPr>
          <p:nvPr>
            <p:ph type="sldNum" sz="quarter" idx="12"/>
          </p:nvPr>
        </p:nvSpPr>
        <p:spPr/>
        <p:txBody>
          <a:bodyPr/>
          <a:lstStyle/>
          <a:p>
            <a:fld id="{18EE536A-4A02-45BB-8081-D46A063BB491}" type="slidenum">
              <a:rPr lang="en-CA" smtClean="0"/>
              <a:t>14</a:t>
            </a:fld>
            <a:endParaRPr lang="en-CA"/>
          </a:p>
        </p:txBody>
      </p:sp>
    </p:spTree>
    <p:extLst>
      <p:ext uri="{BB962C8B-B14F-4D97-AF65-F5344CB8AC3E}">
        <p14:creationId xmlns:p14="http://schemas.microsoft.com/office/powerpoint/2010/main" val="2284623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Saturation State </a:t>
            </a:r>
            <a:endParaRPr lang="en-CA" dirty="0"/>
          </a:p>
        </p:txBody>
      </p:sp>
      <p:sp>
        <p:nvSpPr>
          <p:cNvPr id="3" name="Content Placeholder 2"/>
          <p:cNvSpPr>
            <a:spLocks noGrp="1"/>
          </p:cNvSpPr>
          <p:nvPr>
            <p:ph idx="1"/>
          </p:nvPr>
        </p:nvSpPr>
        <p:spPr>
          <a:xfrm>
            <a:off x="452582" y="1422400"/>
            <a:ext cx="10901218" cy="4754563"/>
          </a:xfrm>
        </p:spPr>
        <p:txBody>
          <a:bodyPr>
            <a:normAutofit fontScale="92500"/>
          </a:bodyPr>
          <a:lstStyle/>
          <a:p>
            <a:pPr marL="0" indent="0" algn="just">
              <a:buNone/>
            </a:pPr>
            <a:r>
              <a:rPr lang="en-CA" sz="3200" dirty="0" smtClean="0"/>
              <a:t>A </a:t>
            </a:r>
            <a:r>
              <a:rPr lang="en-CA" sz="3200" dirty="0"/>
              <a:t>saturation state is defined as a state at which a change of phase may occur without change of pressure or temperature. Hence the boiling-points P, Q, and R are saturation states, and a series of such boiling-points joined up is called the </a:t>
            </a:r>
            <a:r>
              <a:rPr lang="en-CA" sz="3200" b="1" dirty="0">
                <a:solidFill>
                  <a:srgbClr val="FF0000"/>
                </a:solidFill>
              </a:rPr>
              <a:t>saturated liquid line</a:t>
            </a:r>
            <a:r>
              <a:rPr lang="en-CA" sz="3200" dirty="0"/>
              <a:t>. Similarly the points P', Q', and R', at which the liquid is completely changed into vapour, are saturation states, and a series of such points joined up is called the </a:t>
            </a:r>
            <a:r>
              <a:rPr lang="en-CA" sz="3200" b="1" dirty="0">
                <a:solidFill>
                  <a:srgbClr val="FF0000"/>
                </a:solidFill>
              </a:rPr>
              <a:t>saturated vapour line</a:t>
            </a:r>
            <a:r>
              <a:rPr lang="en-CA" sz="3200" dirty="0"/>
              <a:t>. The word 'saturation' as used here refers to energy </a:t>
            </a:r>
            <a:r>
              <a:rPr lang="en-CA" sz="3200" dirty="0" smtClean="0"/>
              <a:t>saturation. </a:t>
            </a:r>
          </a:p>
          <a:p>
            <a:pPr marL="0" indent="0" algn="just">
              <a:buNone/>
            </a:pPr>
            <a:r>
              <a:rPr lang="en-CA" sz="3200" b="1" dirty="0" smtClean="0">
                <a:solidFill>
                  <a:srgbClr val="FF0000"/>
                </a:solidFill>
              </a:rPr>
              <a:t>It </a:t>
            </a:r>
            <a:r>
              <a:rPr lang="en-CA" sz="3200" b="1" dirty="0">
                <a:solidFill>
                  <a:srgbClr val="FF0000"/>
                </a:solidFill>
              </a:rPr>
              <a:t>means </a:t>
            </a:r>
            <a:r>
              <a:rPr lang="en-CA" sz="3200" b="1" dirty="0" smtClean="0">
                <a:solidFill>
                  <a:srgbClr val="FF0000"/>
                </a:solidFill>
              </a:rPr>
              <a:t>substance </a:t>
            </a:r>
            <a:r>
              <a:rPr lang="en-CA" sz="3200" b="1" dirty="0">
                <a:solidFill>
                  <a:srgbClr val="FF0000"/>
                </a:solidFill>
              </a:rPr>
              <a:t>has reached the maximum energy content at a given pressure and temperature before a phase change occurs.</a:t>
            </a:r>
          </a:p>
        </p:txBody>
      </p:sp>
      <p:sp>
        <p:nvSpPr>
          <p:cNvPr id="4" name="Date Placeholder 3"/>
          <p:cNvSpPr>
            <a:spLocks noGrp="1"/>
          </p:cNvSpPr>
          <p:nvPr>
            <p:ph type="dt" sz="half" idx="10"/>
          </p:nvPr>
        </p:nvSpPr>
        <p:spPr/>
        <p:txBody>
          <a:bodyPr/>
          <a:lstStyle/>
          <a:p>
            <a:fld id="{07F61EE2-F665-4DC0-86BE-D216607DABA9}"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15</a:t>
            </a:fld>
            <a:endParaRPr lang="en-CA"/>
          </a:p>
        </p:txBody>
      </p:sp>
    </p:spTree>
    <p:extLst>
      <p:ext uri="{BB962C8B-B14F-4D97-AF65-F5344CB8AC3E}">
        <p14:creationId xmlns:p14="http://schemas.microsoft.com/office/powerpoint/2010/main" val="933752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Saturation State Example  </a:t>
            </a:r>
            <a:endParaRPr lang="en-CA" dirty="0"/>
          </a:p>
        </p:txBody>
      </p:sp>
      <p:sp>
        <p:nvSpPr>
          <p:cNvPr id="3" name="Content Placeholder 2"/>
          <p:cNvSpPr>
            <a:spLocks noGrp="1"/>
          </p:cNvSpPr>
          <p:nvPr>
            <p:ph idx="1"/>
          </p:nvPr>
        </p:nvSpPr>
        <p:spPr/>
        <p:txBody>
          <a:bodyPr>
            <a:normAutofit/>
          </a:bodyPr>
          <a:lstStyle/>
          <a:p>
            <a:pPr marL="0" indent="0" algn="just">
              <a:buNone/>
            </a:pPr>
            <a:r>
              <a:rPr lang="en-CA" dirty="0" smtClean="0"/>
              <a:t>Consider a pot of water on a stove. As the water is heated, its temperature increases. Eventually, the water reaches its boiling point. At this point, the water is in a saturated state. If we continue to heat the water, the temperature will remain constant until all the water has vaporized. During this phase change, the pressure of the water vapor remains constant.</a:t>
            </a:r>
          </a:p>
          <a:p>
            <a:pPr algn="just"/>
            <a:endParaRPr lang="en-CA" dirty="0"/>
          </a:p>
        </p:txBody>
      </p:sp>
      <p:sp>
        <p:nvSpPr>
          <p:cNvPr id="4" name="Date Placeholder 3"/>
          <p:cNvSpPr>
            <a:spLocks noGrp="1"/>
          </p:cNvSpPr>
          <p:nvPr>
            <p:ph type="dt" sz="half" idx="10"/>
          </p:nvPr>
        </p:nvSpPr>
        <p:spPr/>
        <p:txBody>
          <a:bodyPr/>
          <a:lstStyle/>
          <a:p>
            <a:fld id="{01C4FE33-B025-421F-9007-73DF643E9041}"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16</a:t>
            </a:fld>
            <a:endParaRPr lang="en-CA"/>
          </a:p>
        </p:txBody>
      </p:sp>
    </p:spTree>
    <p:extLst>
      <p:ext uri="{BB962C8B-B14F-4D97-AF65-F5344CB8AC3E}">
        <p14:creationId xmlns:p14="http://schemas.microsoft.com/office/powerpoint/2010/main" val="1478548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Saturation State Example </a:t>
            </a:r>
            <a:r>
              <a:rPr lang="en-CA" dirty="0" smtClean="0"/>
              <a:t> </a:t>
            </a:r>
            <a:endParaRPr lang="en-CA" dirty="0"/>
          </a:p>
        </p:txBody>
      </p:sp>
      <p:sp>
        <p:nvSpPr>
          <p:cNvPr id="3" name="Content Placeholder 2"/>
          <p:cNvSpPr>
            <a:spLocks noGrp="1"/>
          </p:cNvSpPr>
          <p:nvPr>
            <p:ph idx="1"/>
          </p:nvPr>
        </p:nvSpPr>
        <p:spPr/>
        <p:txBody>
          <a:bodyPr/>
          <a:lstStyle/>
          <a:p>
            <a:pPr marL="0" indent="0" algn="just">
              <a:buNone/>
            </a:pPr>
            <a:r>
              <a:rPr lang="en-CA" dirty="0" smtClean="0"/>
              <a:t>So, </a:t>
            </a:r>
            <a:r>
              <a:rPr lang="en-CA" dirty="0"/>
              <a:t>a slight addition of heat to a boiling liquid changes some of it into a vapour, and it is no longer a liquid but is now a wet vapour. Similarly when a substance just on the saturated vapour line is cooled slightly, droplets of liquid will begin to form, and the saturated vapour becomes a wet vapour. A saturated vapour is usually called dry saturated to emphasize the fact that no liquid is present in the vapour in this </a:t>
            </a:r>
            <a:r>
              <a:rPr lang="en-CA" dirty="0" smtClean="0"/>
              <a:t>state. Lines </a:t>
            </a:r>
            <a:r>
              <a:rPr lang="en-CA" dirty="0"/>
              <a:t>of constant temperature, called isothermals, can be plotted on a p-v diagram as shown </a:t>
            </a:r>
            <a:r>
              <a:rPr lang="en-CA" dirty="0" smtClean="0"/>
              <a:t>in next figure. </a:t>
            </a:r>
            <a:endParaRPr lang="en-CA" dirty="0"/>
          </a:p>
        </p:txBody>
      </p:sp>
      <p:sp>
        <p:nvSpPr>
          <p:cNvPr id="4" name="Date Placeholder 3"/>
          <p:cNvSpPr>
            <a:spLocks noGrp="1"/>
          </p:cNvSpPr>
          <p:nvPr>
            <p:ph type="dt" sz="half" idx="10"/>
          </p:nvPr>
        </p:nvSpPr>
        <p:spPr/>
        <p:txBody>
          <a:bodyPr/>
          <a:lstStyle/>
          <a:p>
            <a:fld id="{07F61EE2-F665-4DC0-86BE-D216607DABA9}"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17</a:t>
            </a:fld>
            <a:endParaRPr lang="en-CA"/>
          </a:p>
        </p:txBody>
      </p:sp>
    </p:spTree>
    <p:extLst>
      <p:ext uri="{BB962C8B-B14F-4D97-AF65-F5344CB8AC3E}">
        <p14:creationId xmlns:p14="http://schemas.microsoft.com/office/powerpoint/2010/main" val="375517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pic>
        <p:nvPicPr>
          <p:cNvPr id="4" name="Content Placeholder 3"/>
          <p:cNvPicPr>
            <a:picLocks noGrp="1" noChangeAspect="1"/>
          </p:cNvPicPr>
          <p:nvPr>
            <p:ph idx="1"/>
          </p:nvPr>
        </p:nvPicPr>
        <p:blipFill>
          <a:blip r:embed="rId2"/>
          <a:stretch>
            <a:fillRect/>
          </a:stretch>
        </p:blipFill>
        <p:spPr>
          <a:xfrm>
            <a:off x="2470207" y="637309"/>
            <a:ext cx="6738448" cy="6251884"/>
          </a:xfrm>
          <a:prstGeom prst="rect">
            <a:avLst/>
          </a:prstGeom>
        </p:spPr>
      </p:pic>
      <p:sp>
        <p:nvSpPr>
          <p:cNvPr id="3" name="Date Placeholder 2"/>
          <p:cNvSpPr>
            <a:spLocks noGrp="1"/>
          </p:cNvSpPr>
          <p:nvPr>
            <p:ph type="dt" sz="half" idx="10"/>
          </p:nvPr>
        </p:nvSpPr>
        <p:spPr/>
        <p:txBody>
          <a:bodyPr/>
          <a:lstStyle/>
          <a:p>
            <a:fld id="{8A333E4D-91A6-4213-99C6-6D6039D67E42}"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18</a:t>
            </a:fld>
            <a:endParaRPr lang="en-CA"/>
          </a:p>
        </p:txBody>
      </p:sp>
    </p:spTree>
    <p:extLst>
      <p:ext uri="{BB962C8B-B14F-4D97-AF65-F5344CB8AC3E}">
        <p14:creationId xmlns:p14="http://schemas.microsoft.com/office/powerpoint/2010/main" val="1563428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Saturated Temperature </a:t>
            </a:r>
            <a:endParaRPr lang="en-CA" dirty="0"/>
          </a:p>
        </p:txBody>
      </p:sp>
      <p:sp>
        <p:nvSpPr>
          <p:cNvPr id="3" name="Content Placeholder 2"/>
          <p:cNvSpPr>
            <a:spLocks noGrp="1"/>
          </p:cNvSpPr>
          <p:nvPr>
            <p:ph idx="1"/>
          </p:nvPr>
        </p:nvSpPr>
        <p:spPr/>
        <p:txBody>
          <a:bodyPr/>
          <a:lstStyle/>
          <a:p>
            <a:pPr marL="0" indent="0" algn="just">
              <a:buNone/>
            </a:pPr>
            <a:r>
              <a:rPr lang="en-CA" dirty="0" smtClean="0"/>
              <a:t>A saturated temperature is the temperature at which a substance, under a given pressure, will change its phase from a liquid to a vapor or vice versa. In other words, it's the temperature at which a substance can coexist in both liquid and vapor phases in equilibrium.</a:t>
            </a:r>
          </a:p>
          <a:p>
            <a:pPr marL="0" indent="0" algn="just">
              <a:buNone/>
            </a:pPr>
            <a:r>
              <a:rPr lang="en-CA" b="1" u="sng" dirty="0" smtClean="0">
                <a:solidFill>
                  <a:srgbClr val="FF0000"/>
                </a:solidFill>
              </a:rPr>
              <a:t>Example </a:t>
            </a:r>
          </a:p>
          <a:p>
            <a:pPr marL="0" indent="0" algn="just">
              <a:buNone/>
            </a:pPr>
            <a:r>
              <a:rPr lang="en-CA" dirty="0" smtClean="0"/>
              <a:t>If water is heated in an open container at standard atmospheric pressure, the saturated temperature is 100°C. At this temperature, the water will boil and change from a liquid to a vapor state. If the temperature is lowered below 100°C, the vapor will condense back into a liquid.</a:t>
            </a:r>
            <a:endParaRPr lang="en-CA" dirty="0"/>
          </a:p>
        </p:txBody>
      </p:sp>
      <p:sp>
        <p:nvSpPr>
          <p:cNvPr id="4" name="Date Placeholder 3"/>
          <p:cNvSpPr>
            <a:spLocks noGrp="1"/>
          </p:cNvSpPr>
          <p:nvPr>
            <p:ph type="dt" sz="half" idx="10"/>
          </p:nvPr>
        </p:nvSpPr>
        <p:spPr/>
        <p:txBody>
          <a:bodyPr/>
          <a:lstStyle/>
          <a:p>
            <a:fld id="{2302B064-4DDD-455F-806B-53EBD8B8396E}"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19</a:t>
            </a:fld>
            <a:endParaRPr lang="en-CA"/>
          </a:p>
        </p:txBody>
      </p:sp>
    </p:spTree>
    <p:extLst>
      <p:ext uri="{BB962C8B-B14F-4D97-AF65-F5344CB8AC3E}">
        <p14:creationId xmlns:p14="http://schemas.microsoft.com/office/powerpoint/2010/main" val="2713704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Working Fluid </a:t>
            </a:r>
            <a:endParaRPr lang="en-CA" dirty="0"/>
          </a:p>
        </p:txBody>
      </p:sp>
      <p:sp>
        <p:nvSpPr>
          <p:cNvPr id="3" name="Content Placeholder 2"/>
          <p:cNvSpPr>
            <a:spLocks noGrp="1"/>
          </p:cNvSpPr>
          <p:nvPr>
            <p:ph idx="1"/>
          </p:nvPr>
        </p:nvSpPr>
        <p:spPr>
          <a:xfrm>
            <a:off x="579582" y="1114425"/>
            <a:ext cx="10515600" cy="4351338"/>
          </a:xfrm>
        </p:spPr>
        <p:txBody>
          <a:bodyPr>
            <a:noAutofit/>
          </a:bodyPr>
          <a:lstStyle/>
          <a:p>
            <a:pPr marL="0" indent="0" algn="just">
              <a:buNone/>
            </a:pPr>
            <a:endParaRPr lang="en-CA" dirty="0" smtClean="0"/>
          </a:p>
          <a:p>
            <a:pPr marL="0" indent="0" algn="just">
              <a:buNone/>
            </a:pPr>
            <a:r>
              <a:rPr lang="en-CA" dirty="0"/>
              <a:t>M</a:t>
            </a:r>
            <a:r>
              <a:rPr lang="en-CA" dirty="0" smtClean="0"/>
              <a:t>atter contained within the boundaries of a system is defined as the </a:t>
            </a:r>
            <a:r>
              <a:rPr lang="en-CA" b="1" dirty="0" smtClean="0">
                <a:solidFill>
                  <a:srgbClr val="FF0000"/>
                </a:solidFill>
              </a:rPr>
              <a:t>working fluid</a:t>
            </a:r>
            <a:r>
              <a:rPr lang="en-CA" dirty="0" smtClean="0"/>
              <a:t>, and it is stated that when two independent properties of the fluid are known then the thermodynamic state of the fluid is defined. In thermodynamic systems the </a:t>
            </a:r>
            <a:r>
              <a:rPr lang="en-CA" b="1" dirty="0" smtClean="0">
                <a:solidFill>
                  <a:srgbClr val="FF0000"/>
                </a:solidFill>
              </a:rPr>
              <a:t>working fluid </a:t>
            </a:r>
            <a:r>
              <a:rPr lang="en-CA" dirty="0" smtClean="0"/>
              <a:t>can be in the </a:t>
            </a:r>
            <a:r>
              <a:rPr lang="en-CA" b="1" dirty="0" smtClean="0">
                <a:solidFill>
                  <a:srgbClr val="FF0000"/>
                </a:solidFill>
              </a:rPr>
              <a:t>liquid, vapour, or gaseous phase</a:t>
            </a:r>
            <a:r>
              <a:rPr lang="en-CA" dirty="0" smtClean="0"/>
              <a:t>. All substances can exist in any one of these phases, but we tend to identify all substances with the phase in which they are in equilibrium at atmospheric pressure and temperature. For instance, substances such as oxygen and nitrogen are thought of as gases; H2O is thought of as liquid or vapour (</a:t>
            </a:r>
            <a:r>
              <a:rPr lang="en-CA" dirty="0" err="1" smtClean="0"/>
              <a:t>ie</a:t>
            </a:r>
            <a:r>
              <a:rPr lang="en-CA" dirty="0" smtClean="0"/>
              <a:t>. water or steam); mercury is thought of as a liquid. All these substances can exist in different phases: oxygen and nitrogen can be liquefied; H2O can become a gas at very high temperatures; mercury can be vaporized and will act as a gas if the temperature is raised high enough.</a:t>
            </a:r>
            <a:endParaRPr lang="en-CA" dirty="0"/>
          </a:p>
        </p:txBody>
      </p:sp>
      <p:sp>
        <p:nvSpPr>
          <p:cNvPr id="4" name="Date Placeholder 3"/>
          <p:cNvSpPr>
            <a:spLocks noGrp="1"/>
          </p:cNvSpPr>
          <p:nvPr>
            <p:ph type="dt" sz="half" idx="10"/>
          </p:nvPr>
        </p:nvSpPr>
        <p:spPr/>
        <p:txBody>
          <a:bodyPr/>
          <a:lstStyle/>
          <a:p>
            <a:fld id="{BA1C212B-C03E-4E32-AA8F-32F2F15ED49C}"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2</a:t>
            </a:fld>
            <a:endParaRPr lang="en-CA"/>
          </a:p>
        </p:txBody>
      </p:sp>
    </p:spTree>
    <p:extLst>
      <p:ext uri="{BB962C8B-B14F-4D97-AF65-F5344CB8AC3E}">
        <p14:creationId xmlns:p14="http://schemas.microsoft.com/office/powerpoint/2010/main" val="1664946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Saturated Temperature </a:t>
            </a:r>
          </a:p>
        </p:txBody>
      </p:sp>
      <p:sp>
        <p:nvSpPr>
          <p:cNvPr id="3" name="Content Placeholder 2"/>
          <p:cNvSpPr>
            <a:spLocks noGrp="1"/>
          </p:cNvSpPr>
          <p:nvPr>
            <p:ph idx="1"/>
          </p:nvPr>
        </p:nvSpPr>
        <p:spPr/>
        <p:txBody>
          <a:bodyPr/>
          <a:lstStyle/>
          <a:p>
            <a:pPr marL="0" indent="0" algn="just">
              <a:buNone/>
            </a:pPr>
            <a:r>
              <a:rPr lang="en-CA" dirty="0"/>
              <a:t>The temperature lines become horizontal </a:t>
            </a:r>
            <a:r>
              <a:rPr lang="en-CA" dirty="0" smtClean="0"/>
              <a:t>between saturated liquid line and saturated vapour line (line between P and P’, Q and Q’, R and R’). So there is a corresponding saturation temperature for each saturation pressure.  </a:t>
            </a:r>
            <a:endParaRPr lang="en-CA" dirty="0"/>
          </a:p>
        </p:txBody>
      </p:sp>
      <p:sp>
        <p:nvSpPr>
          <p:cNvPr id="4" name="Date Placeholder 3"/>
          <p:cNvSpPr>
            <a:spLocks noGrp="1"/>
          </p:cNvSpPr>
          <p:nvPr>
            <p:ph type="dt" sz="half" idx="10"/>
          </p:nvPr>
        </p:nvSpPr>
        <p:spPr/>
        <p:txBody>
          <a:bodyPr/>
          <a:lstStyle/>
          <a:p>
            <a:fld id="{07F61EE2-F665-4DC0-86BE-D216607DABA9}"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20</a:t>
            </a:fld>
            <a:endParaRPr lang="en-CA"/>
          </a:p>
        </p:txBody>
      </p:sp>
    </p:spTree>
    <p:extLst>
      <p:ext uri="{BB962C8B-B14F-4D97-AF65-F5344CB8AC3E}">
        <p14:creationId xmlns:p14="http://schemas.microsoft.com/office/powerpoint/2010/main" val="1195695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Superheated Vapour </a:t>
            </a:r>
            <a:endParaRPr lang="en-CA" dirty="0"/>
          </a:p>
        </p:txBody>
      </p:sp>
      <p:sp>
        <p:nvSpPr>
          <p:cNvPr id="3" name="Content Placeholder 2"/>
          <p:cNvSpPr>
            <a:spLocks noGrp="1"/>
          </p:cNvSpPr>
          <p:nvPr>
            <p:ph idx="1"/>
          </p:nvPr>
        </p:nvSpPr>
        <p:spPr/>
        <p:txBody>
          <a:bodyPr/>
          <a:lstStyle/>
          <a:p>
            <a:pPr marL="0" indent="0" algn="just">
              <a:buNone/>
            </a:pPr>
            <a:r>
              <a:rPr lang="en-CA" dirty="0"/>
              <a:t>When a dry saturated vapour is heated at constant pressure its temperature rises and it becomes </a:t>
            </a:r>
            <a:r>
              <a:rPr lang="en-CA" b="1" dirty="0" smtClean="0">
                <a:solidFill>
                  <a:srgbClr val="FF0000"/>
                </a:solidFill>
              </a:rPr>
              <a:t>superheated.</a:t>
            </a:r>
          </a:p>
          <a:p>
            <a:pPr marL="0" indent="0" algn="just">
              <a:buNone/>
            </a:pPr>
            <a:r>
              <a:rPr lang="en-CA" b="1" dirty="0" smtClean="0"/>
              <a:t>Superheated vapor</a:t>
            </a:r>
            <a:r>
              <a:rPr lang="en-CA" dirty="0" smtClean="0"/>
              <a:t> refers to a vapor that is heated beyond its saturation temperature at a given pressure. This state occurs after the vapour has been completely vaporized and is no longer in equilibrium with its liquid phase. </a:t>
            </a:r>
            <a:endParaRPr lang="en-CA" dirty="0"/>
          </a:p>
        </p:txBody>
      </p:sp>
      <p:sp>
        <p:nvSpPr>
          <p:cNvPr id="4" name="Date Placeholder 3"/>
          <p:cNvSpPr>
            <a:spLocks noGrp="1"/>
          </p:cNvSpPr>
          <p:nvPr>
            <p:ph type="dt" sz="half" idx="10"/>
          </p:nvPr>
        </p:nvSpPr>
        <p:spPr/>
        <p:txBody>
          <a:bodyPr/>
          <a:lstStyle/>
          <a:p>
            <a:fld id="{7AEEFB09-74DF-410C-B2D0-9AFFBD2ED372}"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21</a:t>
            </a:fld>
            <a:endParaRPr lang="en-CA"/>
          </a:p>
        </p:txBody>
      </p:sp>
    </p:spTree>
    <p:extLst>
      <p:ext uri="{BB962C8B-B14F-4D97-AF65-F5344CB8AC3E}">
        <p14:creationId xmlns:p14="http://schemas.microsoft.com/office/powerpoint/2010/main" val="28391292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Degree </a:t>
            </a:r>
            <a:r>
              <a:rPr lang="en-CA" dirty="0"/>
              <a:t>of </a:t>
            </a:r>
            <a:r>
              <a:rPr lang="en-CA" dirty="0" smtClean="0"/>
              <a:t>Superheat</a:t>
            </a:r>
            <a:endParaRPr lang="en-CA"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CA" dirty="0" smtClean="0"/>
              <a:t>The </a:t>
            </a:r>
            <a:r>
              <a:rPr lang="en-CA" dirty="0"/>
              <a:t>difference between the actual temperature of the superheated vapour and the saturation temperature at the pressure of the vapour is called the degree of superheat</a:t>
            </a:r>
            <a:r>
              <a:rPr lang="en-CA" dirty="0" smtClean="0"/>
              <a:t>.</a:t>
            </a:r>
          </a:p>
          <a:p>
            <a:pPr marL="0" indent="0" algn="just">
              <a:buNone/>
            </a:pPr>
            <a:r>
              <a:rPr lang="en-CA" dirty="0"/>
              <a:t>I</a:t>
            </a:r>
            <a:r>
              <a:rPr lang="en-CA" dirty="0" smtClean="0"/>
              <a:t>t </a:t>
            </a:r>
            <a:r>
              <a:rPr lang="en-CA" dirty="0"/>
              <a:t>is stated that two independent properties are sufficient to define the state of a substance. Now between P and P', Q and Q', R and R' the temperature and pressure are not independent since they remain constant for a range of values of v. For example, a substance at </a:t>
            </a:r>
            <a:r>
              <a:rPr lang="en-CA" dirty="0" smtClean="0"/>
              <a:t>P</a:t>
            </a:r>
            <a:r>
              <a:rPr lang="en-CA" baseline="-25000" dirty="0" smtClean="0"/>
              <a:t>Q</a:t>
            </a:r>
            <a:r>
              <a:rPr lang="en-CA" dirty="0" smtClean="0"/>
              <a:t> </a:t>
            </a:r>
            <a:r>
              <a:rPr lang="en-CA" dirty="0"/>
              <a:t>and </a:t>
            </a:r>
            <a:r>
              <a:rPr lang="en-CA" dirty="0" smtClean="0"/>
              <a:t>T</a:t>
            </a:r>
            <a:r>
              <a:rPr lang="en-CA" baseline="-25000" dirty="0" smtClean="0"/>
              <a:t>2</a:t>
            </a:r>
            <a:r>
              <a:rPr lang="en-CA" dirty="0" smtClean="0"/>
              <a:t> </a:t>
            </a:r>
            <a:r>
              <a:rPr lang="en-CA" dirty="0"/>
              <a:t>could be a </a:t>
            </a:r>
            <a:r>
              <a:rPr lang="en-CA" b="1" dirty="0">
                <a:solidFill>
                  <a:srgbClr val="FF0000"/>
                </a:solidFill>
              </a:rPr>
              <a:t>saturated liquid</a:t>
            </a:r>
            <a:r>
              <a:rPr lang="en-CA" dirty="0"/>
              <a:t>, a </a:t>
            </a:r>
            <a:r>
              <a:rPr lang="en-CA" b="1" dirty="0">
                <a:solidFill>
                  <a:srgbClr val="FF0000"/>
                </a:solidFill>
              </a:rPr>
              <a:t>wet vapour</a:t>
            </a:r>
            <a:r>
              <a:rPr lang="en-CA" dirty="0"/>
              <a:t>, or a </a:t>
            </a:r>
            <a:r>
              <a:rPr lang="en-CA" b="1" dirty="0">
                <a:solidFill>
                  <a:srgbClr val="FF0000"/>
                </a:solidFill>
              </a:rPr>
              <a:t>dry saturated vapour</a:t>
            </a:r>
            <a:r>
              <a:rPr lang="en-CA" dirty="0"/>
              <a:t>. The state cannot be defined until one other property (e.g. specific volume) is given. The condition or quality of a wet vapour is most frequently defined by its </a:t>
            </a:r>
            <a:r>
              <a:rPr lang="en-CA" dirty="0" smtClean="0"/>
              <a:t>dryness fraction and when this is known as well as the pressure or temperature then state of the wet vapours is completely defined. </a:t>
            </a:r>
            <a:endParaRPr lang="en-CA" dirty="0"/>
          </a:p>
        </p:txBody>
      </p:sp>
      <p:sp>
        <p:nvSpPr>
          <p:cNvPr id="4" name="Date Placeholder 3"/>
          <p:cNvSpPr>
            <a:spLocks noGrp="1"/>
          </p:cNvSpPr>
          <p:nvPr>
            <p:ph type="dt" sz="half" idx="10"/>
          </p:nvPr>
        </p:nvSpPr>
        <p:spPr/>
        <p:txBody>
          <a:bodyPr/>
          <a:lstStyle/>
          <a:p>
            <a:fld id="{07F61EE2-F665-4DC0-86BE-D216607DABA9}"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22</a:t>
            </a:fld>
            <a:endParaRPr lang="en-CA"/>
          </a:p>
        </p:txBody>
      </p:sp>
    </p:spTree>
    <p:extLst>
      <p:ext uri="{BB962C8B-B14F-4D97-AF65-F5344CB8AC3E}">
        <p14:creationId xmlns:p14="http://schemas.microsoft.com/office/powerpoint/2010/main" val="3539959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Dryness Fraction </a:t>
            </a:r>
            <a:endParaRPr lang="en-CA" dirty="0"/>
          </a:p>
        </p:txBody>
      </p:sp>
      <p:sp>
        <p:nvSpPr>
          <p:cNvPr id="3" name="Content Placeholder 2"/>
          <p:cNvSpPr>
            <a:spLocks noGrp="1"/>
          </p:cNvSpPr>
          <p:nvPr>
            <p:ph idx="1"/>
          </p:nvPr>
        </p:nvSpPr>
        <p:spPr>
          <a:xfrm>
            <a:off x="838200" y="1385455"/>
            <a:ext cx="10515600" cy="4791508"/>
          </a:xfrm>
        </p:spPr>
        <p:txBody>
          <a:bodyPr>
            <a:normAutofit fontScale="92500" lnSpcReduction="10000"/>
          </a:bodyPr>
          <a:lstStyle/>
          <a:p>
            <a:pPr marL="0" indent="0" algn="just">
              <a:buNone/>
            </a:pPr>
            <a:endParaRPr lang="en-CA" dirty="0"/>
          </a:p>
          <a:p>
            <a:pPr marL="0" indent="0" algn="just">
              <a:buNone/>
            </a:pPr>
            <a:r>
              <a:rPr lang="en-CA" dirty="0"/>
              <a:t>Dryness fraction, x = </a:t>
            </a:r>
            <a:r>
              <a:rPr lang="en-CA" b="1" dirty="0">
                <a:solidFill>
                  <a:srgbClr val="FF0000"/>
                </a:solidFill>
              </a:rPr>
              <a:t>the mass of dry vapour in 1 kg of the mixture</a:t>
            </a:r>
          </a:p>
          <a:p>
            <a:pPr marL="0" indent="0" algn="just">
              <a:buNone/>
            </a:pPr>
            <a:r>
              <a:rPr lang="en-CA" dirty="0"/>
              <a:t>(Sometimes a </a:t>
            </a:r>
            <a:r>
              <a:rPr lang="en-CA" b="1" dirty="0">
                <a:solidFill>
                  <a:srgbClr val="FF0000"/>
                </a:solidFill>
              </a:rPr>
              <a:t>wetness fraction </a:t>
            </a:r>
            <a:r>
              <a:rPr lang="en-CA" dirty="0"/>
              <a:t>is defined as the mass of liquid in 1 kg of the mixture, i.e. </a:t>
            </a:r>
            <a:r>
              <a:rPr lang="en-CA" b="1" dirty="0">
                <a:solidFill>
                  <a:srgbClr val="FF0000"/>
                </a:solidFill>
              </a:rPr>
              <a:t>wetness fraction = 1 − x.)</a:t>
            </a:r>
          </a:p>
          <a:p>
            <a:pPr marL="0" indent="0" algn="just">
              <a:buNone/>
            </a:pPr>
            <a:r>
              <a:rPr lang="en-CA" dirty="0"/>
              <a:t>Note that for a </a:t>
            </a:r>
            <a:r>
              <a:rPr lang="en-CA" b="1" dirty="0"/>
              <a:t>dry saturated vapour x = 1</a:t>
            </a:r>
            <a:r>
              <a:rPr lang="en-CA" dirty="0"/>
              <a:t>, and that for a </a:t>
            </a:r>
            <a:r>
              <a:rPr lang="en-CA" b="1" dirty="0"/>
              <a:t>saturated </a:t>
            </a:r>
            <a:r>
              <a:rPr lang="en-CA" b="1" dirty="0" smtClean="0"/>
              <a:t>liquid x </a:t>
            </a:r>
            <a:r>
              <a:rPr lang="en-CA" b="1" dirty="0"/>
              <a:t>= 0</a:t>
            </a:r>
            <a:r>
              <a:rPr lang="en-CA" b="1" dirty="0" smtClean="0"/>
              <a:t>.</a:t>
            </a:r>
            <a:endParaRPr lang="en-CA" b="1" dirty="0"/>
          </a:p>
          <a:p>
            <a:pPr marL="0" indent="0" algn="just">
              <a:buNone/>
            </a:pPr>
            <a:r>
              <a:rPr lang="en-CA" dirty="0"/>
              <a:t>The distinction between a gas and a superheated vapour is not rigid. However, at very high degrees of superheat an isothermal line on the </a:t>
            </a:r>
            <a:r>
              <a:rPr lang="en-CA" dirty="0" smtClean="0"/>
              <a:t>p-v </a:t>
            </a:r>
            <a:r>
              <a:rPr lang="en-CA" dirty="0"/>
              <a:t>diagram tends to become a hyperbola (</a:t>
            </a:r>
            <a:r>
              <a:rPr lang="en-CA" dirty="0" err="1"/>
              <a:t>i.c</a:t>
            </a:r>
            <a:r>
              <a:rPr lang="en-CA" dirty="0"/>
              <a:t>. </a:t>
            </a:r>
            <a:r>
              <a:rPr lang="en-CA" dirty="0" err="1" smtClean="0"/>
              <a:t>pv</a:t>
            </a:r>
            <a:r>
              <a:rPr lang="en-CA" dirty="0" smtClean="0"/>
              <a:t>= </a:t>
            </a:r>
            <a:r>
              <a:rPr lang="en-CA" dirty="0"/>
              <a:t>constant). For example the isothermal T on </a:t>
            </a:r>
            <a:r>
              <a:rPr lang="en-CA" dirty="0" smtClean="0"/>
              <a:t>in previous figure is </a:t>
            </a:r>
            <a:r>
              <a:rPr lang="en-CA" dirty="0"/>
              <a:t>almost a hyperbola. An idealized substance called a perfect gas is assumed to have an equation of state </a:t>
            </a:r>
            <a:r>
              <a:rPr lang="en-CA" dirty="0" err="1" smtClean="0"/>
              <a:t>pv</a:t>
            </a:r>
            <a:r>
              <a:rPr lang="en-CA" dirty="0" smtClean="0"/>
              <a:t>/T= </a:t>
            </a:r>
            <a:r>
              <a:rPr lang="en-CA" dirty="0"/>
              <a:t>constant</a:t>
            </a:r>
            <a:r>
              <a:rPr lang="en-CA" dirty="0" smtClean="0"/>
              <a:t>.</a:t>
            </a:r>
          </a:p>
          <a:p>
            <a:pPr marL="0" indent="0" algn="just">
              <a:buNone/>
            </a:pPr>
            <a:endParaRPr lang="en-CA" dirty="0"/>
          </a:p>
        </p:txBody>
      </p:sp>
      <p:sp>
        <p:nvSpPr>
          <p:cNvPr id="4" name="Date Placeholder 3"/>
          <p:cNvSpPr>
            <a:spLocks noGrp="1"/>
          </p:cNvSpPr>
          <p:nvPr>
            <p:ph type="dt" sz="half" idx="10"/>
          </p:nvPr>
        </p:nvSpPr>
        <p:spPr/>
        <p:txBody>
          <a:bodyPr/>
          <a:lstStyle/>
          <a:p>
            <a:fld id="{07F61EE2-F665-4DC0-86BE-D216607DABA9}"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23</a:t>
            </a:fld>
            <a:endParaRPr lang="en-CA"/>
          </a:p>
        </p:txBody>
      </p:sp>
    </p:spTree>
    <p:extLst>
      <p:ext uri="{BB962C8B-B14F-4D97-AF65-F5344CB8AC3E}">
        <p14:creationId xmlns:p14="http://schemas.microsoft.com/office/powerpoint/2010/main" val="4041455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PV/T</a:t>
            </a:r>
            <a:r>
              <a:rPr lang="en-CA" smtClean="0"/>
              <a:t>= Constant  </a:t>
            </a:r>
            <a:endParaRPr lang="en-CA" dirty="0"/>
          </a:p>
        </p:txBody>
      </p:sp>
      <p:sp>
        <p:nvSpPr>
          <p:cNvPr id="3" name="Content Placeholder 2"/>
          <p:cNvSpPr>
            <a:spLocks noGrp="1"/>
          </p:cNvSpPr>
          <p:nvPr>
            <p:ph idx="1"/>
          </p:nvPr>
        </p:nvSpPr>
        <p:spPr/>
        <p:txBody>
          <a:bodyPr>
            <a:normAutofit/>
          </a:bodyPr>
          <a:lstStyle/>
          <a:p>
            <a:pPr marL="0" indent="0" algn="just">
              <a:buNone/>
            </a:pPr>
            <a:r>
              <a:rPr lang="en-CA" dirty="0" smtClean="0"/>
              <a:t>It can be </a:t>
            </a:r>
            <a:r>
              <a:rPr lang="en-CA" dirty="0"/>
              <a:t>seen that when a line of constant temperature follows a hyperbolic law then the equation </a:t>
            </a:r>
            <a:r>
              <a:rPr lang="en-CA" dirty="0" err="1" smtClean="0"/>
              <a:t>pv</a:t>
            </a:r>
            <a:r>
              <a:rPr lang="en-CA" dirty="0" smtClean="0"/>
              <a:t>/T</a:t>
            </a:r>
            <a:r>
              <a:rPr lang="en-CA" dirty="0"/>
              <a:t>= constant is satisfied. All substances tend to obey the equation </a:t>
            </a:r>
            <a:r>
              <a:rPr lang="en-CA" dirty="0" err="1"/>
              <a:t>pv</a:t>
            </a:r>
            <a:r>
              <a:rPr lang="en-CA" dirty="0"/>
              <a:t>/T constant at very high degrees of superheat. Substances which are thought of as gases (e.g. oxygen, nitrogen, hydrogen, etc.) are highly superheated at normal atmospheric conditions. For example, the critical temperatures of oxygen, nitrogen, and hydrogen are approximately 119, 147, and 240°C respectively. Substances normally existing as vapours must be raised to high temperatures before they begin to act as a perfect gas. For example, the critical temperatures of ammonia, sulphur dioxide, and water vapour are 130,ate Wind 157, and 374.15°C respectively. </a:t>
            </a:r>
          </a:p>
        </p:txBody>
      </p:sp>
      <p:sp>
        <p:nvSpPr>
          <p:cNvPr id="4" name="Date Placeholder 3"/>
          <p:cNvSpPr>
            <a:spLocks noGrp="1"/>
          </p:cNvSpPr>
          <p:nvPr>
            <p:ph type="dt" sz="half" idx="10"/>
          </p:nvPr>
        </p:nvSpPr>
        <p:spPr/>
        <p:txBody>
          <a:bodyPr/>
          <a:lstStyle/>
          <a:p>
            <a:fld id="{07F61EE2-F665-4DC0-86BE-D216607DABA9}"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24</a:t>
            </a:fld>
            <a:endParaRPr lang="en-CA"/>
          </a:p>
        </p:txBody>
      </p:sp>
    </p:spTree>
    <p:extLst>
      <p:ext uri="{BB962C8B-B14F-4D97-AF65-F5344CB8AC3E}">
        <p14:creationId xmlns:p14="http://schemas.microsoft.com/office/powerpoint/2010/main" val="2458107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Links </a:t>
            </a:r>
            <a:endParaRPr lang="en-CA" dirty="0"/>
          </a:p>
        </p:txBody>
      </p:sp>
      <p:sp>
        <p:nvSpPr>
          <p:cNvPr id="3" name="Content Placeholder 2"/>
          <p:cNvSpPr>
            <a:spLocks noGrp="1"/>
          </p:cNvSpPr>
          <p:nvPr>
            <p:ph idx="1"/>
          </p:nvPr>
        </p:nvSpPr>
        <p:spPr/>
        <p:txBody>
          <a:bodyPr/>
          <a:lstStyle/>
          <a:p>
            <a:pPr marL="0" indent="0">
              <a:buNone/>
            </a:pPr>
            <a:r>
              <a:rPr lang="en-CA" dirty="0">
                <a:hlinkClick r:id="rId2"/>
              </a:rPr>
              <a:t>https://</a:t>
            </a:r>
            <a:r>
              <a:rPr lang="en-CA" dirty="0" smtClean="0">
                <a:hlinkClick r:id="rId2"/>
              </a:rPr>
              <a:t>www.youtube.com/watch?v=E3rX6SeVcBM&amp;pp=ygU2c2F0dXJhdGVkIHZhcG91cnMgc3VwZXJoZWF0ZWQgdmFwb3VycyBhbmQgd2V0IHZhcG91cnMg</a:t>
            </a:r>
            <a:endParaRPr lang="en-CA" dirty="0" smtClean="0"/>
          </a:p>
          <a:p>
            <a:pPr marL="0" indent="0">
              <a:buNone/>
            </a:pPr>
            <a:endParaRPr lang="en-CA" dirty="0"/>
          </a:p>
        </p:txBody>
      </p:sp>
      <p:sp>
        <p:nvSpPr>
          <p:cNvPr id="4" name="Date Placeholder 3"/>
          <p:cNvSpPr>
            <a:spLocks noGrp="1"/>
          </p:cNvSpPr>
          <p:nvPr>
            <p:ph type="dt" sz="half" idx="10"/>
          </p:nvPr>
        </p:nvSpPr>
        <p:spPr/>
        <p:txBody>
          <a:bodyPr/>
          <a:lstStyle/>
          <a:p>
            <a:fld id="{07F61EE2-F665-4DC0-86BE-D216607DABA9}"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25</a:t>
            </a:fld>
            <a:endParaRPr lang="en-CA"/>
          </a:p>
        </p:txBody>
      </p:sp>
    </p:spTree>
    <p:extLst>
      <p:ext uri="{BB962C8B-B14F-4D97-AF65-F5344CB8AC3E}">
        <p14:creationId xmlns:p14="http://schemas.microsoft.com/office/powerpoint/2010/main" val="3850236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Liquid, Vapour, and Gas </a:t>
            </a:r>
            <a:endParaRPr lang="en-CA" dirty="0"/>
          </a:p>
        </p:txBody>
      </p:sp>
      <p:sp>
        <p:nvSpPr>
          <p:cNvPr id="3" name="Content Placeholder 2"/>
          <p:cNvSpPr>
            <a:spLocks noGrp="1"/>
          </p:cNvSpPr>
          <p:nvPr>
            <p:ph idx="1"/>
          </p:nvPr>
        </p:nvSpPr>
        <p:spPr>
          <a:xfrm>
            <a:off x="591127" y="1357745"/>
            <a:ext cx="10762673" cy="4819218"/>
          </a:xfrm>
        </p:spPr>
        <p:txBody>
          <a:bodyPr>
            <a:normAutofit fontScale="92500" lnSpcReduction="20000"/>
          </a:bodyPr>
          <a:lstStyle/>
          <a:p>
            <a:pPr marL="0" indent="0" algn="just">
              <a:buNone/>
            </a:pPr>
            <a:endParaRPr lang="en-CA" dirty="0" smtClean="0"/>
          </a:p>
          <a:p>
            <a:pPr marL="0" indent="0" algn="just">
              <a:buNone/>
            </a:pPr>
            <a:r>
              <a:rPr lang="en-CA" sz="5100" b="1" dirty="0" smtClean="0">
                <a:solidFill>
                  <a:srgbClr val="FF0000"/>
                </a:solidFill>
              </a:rPr>
              <a:t>Boiling </a:t>
            </a:r>
          </a:p>
          <a:p>
            <a:pPr marL="0" indent="0" algn="just">
              <a:buNone/>
            </a:pPr>
            <a:r>
              <a:rPr lang="en-CA" dirty="0" smtClean="0"/>
              <a:t>When a liquid is heated at any one constant pressure there is one fixed temperature at which bubbles of vapour form in the liquid; this phenomenon is known as boiling. The higher the pressure of the liquid then the higher the temperature at which boiling occurs. It is also found that the volume occupied by 1 kg of a boiling liquid at a higher pressure is slightly larger than the volume occupied by 1 kg of the same liquid when it is boiling at a low pressure. </a:t>
            </a:r>
          </a:p>
          <a:p>
            <a:pPr marL="0" indent="0" algn="just">
              <a:buNone/>
            </a:pPr>
            <a:r>
              <a:rPr lang="en-CA" b="1" u="sng" dirty="0" smtClean="0">
                <a:solidFill>
                  <a:srgbClr val="FF0000"/>
                </a:solidFill>
              </a:rPr>
              <a:t>Reason:</a:t>
            </a:r>
            <a:endParaRPr lang="en-CA" b="1" u="sng" dirty="0">
              <a:solidFill>
                <a:srgbClr val="FF0000"/>
              </a:solidFill>
            </a:endParaRPr>
          </a:p>
          <a:p>
            <a:pPr algn="just"/>
            <a:r>
              <a:rPr lang="en-CA" dirty="0" smtClean="0"/>
              <a:t>Liquids </a:t>
            </a:r>
            <a:r>
              <a:rPr lang="en-CA" dirty="0"/>
              <a:t>are generally incompressible, but they expand slightly with temperature.</a:t>
            </a:r>
          </a:p>
          <a:p>
            <a:pPr algn="just"/>
            <a:r>
              <a:rPr lang="en-CA" dirty="0" smtClean="0"/>
              <a:t>So</a:t>
            </a:r>
            <a:r>
              <a:rPr lang="en-CA" dirty="0"/>
              <a:t>, if a liquid boils at higher pressure → it has a higher boiling temperature → density decreases slightly → specific volume increases.</a:t>
            </a:r>
          </a:p>
          <a:p>
            <a:pPr marL="0" indent="0">
              <a:buNone/>
            </a:pPr>
            <a:endParaRPr lang="en-CA" dirty="0"/>
          </a:p>
          <a:p>
            <a:pPr marL="0" indent="0" algn="just">
              <a:buNone/>
            </a:pPr>
            <a:endParaRPr lang="en-CA" dirty="0"/>
          </a:p>
        </p:txBody>
      </p:sp>
      <p:sp>
        <p:nvSpPr>
          <p:cNvPr id="4" name="Date Placeholder 3"/>
          <p:cNvSpPr>
            <a:spLocks noGrp="1"/>
          </p:cNvSpPr>
          <p:nvPr>
            <p:ph type="dt" sz="half" idx="10"/>
          </p:nvPr>
        </p:nvSpPr>
        <p:spPr/>
        <p:txBody>
          <a:bodyPr/>
          <a:lstStyle/>
          <a:p>
            <a:fld id="{C6D7B2EC-35A1-43AE-8A97-A43C3836DBB1}"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3</a:t>
            </a:fld>
            <a:endParaRPr lang="en-CA"/>
          </a:p>
        </p:txBody>
      </p:sp>
    </p:spTree>
    <p:extLst>
      <p:ext uri="{BB962C8B-B14F-4D97-AF65-F5344CB8AC3E}">
        <p14:creationId xmlns:p14="http://schemas.microsoft.com/office/powerpoint/2010/main" val="1391335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Liquid, Vapour, and Gas </a:t>
            </a:r>
            <a:endParaRPr lang="en-CA" dirty="0"/>
          </a:p>
        </p:txBody>
      </p:sp>
      <p:sp>
        <p:nvSpPr>
          <p:cNvPr id="3" name="Content Placeholder 2"/>
          <p:cNvSpPr>
            <a:spLocks noGrp="1"/>
          </p:cNvSpPr>
          <p:nvPr>
            <p:ph idx="1"/>
          </p:nvPr>
        </p:nvSpPr>
        <p:spPr/>
        <p:txBody>
          <a:bodyPr/>
          <a:lstStyle/>
          <a:p>
            <a:pPr marL="0" indent="0" algn="just">
              <a:buNone/>
            </a:pPr>
            <a:r>
              <a:rPr lang="en-CA" dirty="0" smtClean="0"/>
              <a:t>A series of boiling-points plotted on a p-v diagram will appear as a sloping line, as shown in next Fig. The points P, Q, and R represent the boiling-points of a liquid at pressure P</a:t>
            </a:r>
            <a:r>
              <a:rPr lang="en-CA" baseline="-25000" dirty="0" smtClean="0"/>
              <a:t>p</a:t>
            </a:r>
            <a:r>
              <a:rPr lang="en-CA" dirty="0" smtClean="0"/>
              <a:t>. P</a:t>
            </a:r>
            <a:r>
              <a:rPr lang="en-CA" baseline="-25000" dirty="0" smtClean="0"/>
              <a:t>Q</a:t>
            </a:r>
            <a:r>
              <a:rPr lang="en-CA" dirty="0" smtClean="0"/>
              <a:t>, and P</a:t>
            </a:r>
            <a:r>
              <a:rPr lang="en-CA" baseline="-25000" dirty="0" smtClean="0"/>
              <a:t>R</a:t>
            </a:r>
            <a:r>
              <a:rPr lang="en-CA" dirty="0" smtClean="0"/>
              <a:t> respectively.</a:t>
            </a:r>
          </a:p>
          <a:p>
            <a:pPr marL="0" indent="0" algn="just">
              <a:buNone/>
            </a:pPr>
            <a:endParaRPr lang="en-CA" dirty="0" smtClean="0"/>
          </a:p>
        </p:txBody>
      </p:sp>
      <p:pic>
        <p:nvPicPr>
          <p:cNvPr id="4" name="Content Placeholder 3"/>
          <p:cNvPicPr>
            <a:picLocks noChangeAspect="1"/>
          </p:cNvPicPr>
          <p:nvPr/>
        </p:nvPicPr>
        <p:blipFill>
          <a:blip r:embed="rId2"/>
          <a:stretch>
            <a:fillRect/>
          </a:stretch>
        </p:blipFill>
        <p:spPr>
          <a:xfrm>
            <a:off x="4182784" y="3295081"/>
            <a:ext cx="4407034" cy="3263026"/>
          </a:xfrm>
          <a:prstGeom prst="rect">
            <a:avLst/>
          </a:prstGeom>
        </p:spPr>
      </p:pic>
      <p:sp>
        <p:nvSpPr>
          <p:cNvPr id="5" name="Date Placeholder 4"/>
          <p:cNvSpPr>
            <a:spLocks noGrp="1"/>
          </p:cNvSpPr>
          <p:nvPr>
            <p:ph type="dt" sz="half" idx="10"/>
          </p:nvPr>
        </p:nvSpPr>
        <p:spPr/>
        <p:txBody>
          <a:bodyPr/>
          <a:lstStyle/>
          <a:p>
            <a:fld id="{3DC69027-10A4-43D5-B13B-1897B95F05B8}" type="datetime1">
              <a:rPr lang="en-CA" smtClean="0"/>
              <a:t>2025-09-04</a:t>
            </a:fld>
            <a:endParaRPr lang="en-CA"/>
          </a:p>
        </p:txBody>
      </p:sp>
      <p:sp>
        <p:nvSpPr>
          <p:cNvPr id="6" name="Slide Number Placeholder 5"/>
          <p:cNvSpPr>
            <a:spLocks noGrp="1"/>
          </p:cNvSpPr>
          <p:nvPr>
            <p:ph type="sldNum" sz="quarter" idx="12"/>
          </p:nvPr>
        </p:nvSpPr>
        <p:spPr/>
        <p:txBody>
          <a:bodyPr/>
          <a:lstStyle/>
          <a:p>
            <a:fld id="{18EE536A-4A02-45BB-8081-D46A063BB491}" type="slidenum">
              <a:rPr lang="en-CA" smtClean="0"/>
              <a:t>4</a:t>
            </a:fld>
            <a:endParaRPr lang="en-CA"/>
          </a:p>
        </p:txBody>
      </p:sp>
    </p:spTree>
    <p:extLst>
      <p:ext uri="{BB962C8B-B14F-4D97-AF65-F5344CB8AC3E}">
        <p14:creationId xmlns:p14="http://schemas.microsoft.com/office/powerpoint/2010/main" val="1631378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Vaporization </a:t>
            </a:r>
            <a:endParaRPr lang="en-CA" dirty="0"/>
          </a:p>
        </p:txBody>
      </p:sp>
      <p:sp>
        <p:nvSpPr>
          <p:cNvPr id="3" name="Content Placeholder 2"/>
          <p:cNvSpPr>
            <a:spLocks noGrp="1"/>
          </p:cNvSpPr>
          <p:nvPr>
            <p:ph idx="1"/>
          </p:nvPr>
        </p:nvSpPr>
        <p:spPr/>
        <p:txBody>
          <a:bodyPr/>
          <a:lstStyle/>
          <a:p>
            <a:pPr marL="0" indent="0" algn="just">
              <a:buNone/>
            </a:pPr>
            <a:r>
              <a:rPr lang="en-CA" dirty="0" smtClean="0"/>
              <a:t>When a liquid at </a:t>
            </a:r>
            <a:r>
              <a:rPr lang="en-CA" b="1" dirty="0" smtClean="0">
                <a:solidFill>
                  <a:srgbClr val="FF0000"/>
                </a:solidFill>
              </a:rPr>
              <a:t>boiling-point</a:t>
            </a:r>
            <a:r>
              <a:rPr lang="en-CA" dirty="0" smtClean="0"/>
              <a:t> is </a:t>
            </a:r>
            <a:r>
              <a:rPr lang="en-CA" b="1" dirty="0" smtClean="0">
                <a:solidFill>
                  <a:srgbClr val="FF0000"/>
                </a:solidFill>
              </a:rPr>
              <a:t>heated further at constant pressure </a:t>
            </a:r>
            <a:r>
              <a:rPr lang="en-CA" dirty="0" smtClean="0"/>
              <a:t>the additional heat supplied changes the phase of the substance from </a:t>
            </a:r>
            <a:r>
              <a:rPr lang="en-CA" b="1" dirty="0" smtClean="0">
                <a:solidFill>
                  <a:srgbClr val="FF0000"/>
                </a:solidFill>
              </a:rPr>
              <a:t>liquid to vapour</a:t>
            </a:r>
            <a:r>
              <a:rPr lang="en-CA" dirty="0" smtClean="0"/>
              <a:t>; during this change of phase the pressure and temperature remain constant. </a:t>
            </a:r>
            <a:r>
              <a:rPr lang="en-CA" b="1" dirty="0" smtClean="0">
                <a:solidFill>
                  <a:srgbClr val="00B050"/>
                </a:solidFill>
              </a:rPr>
              <a:t>The heat supplied is called the specific enthalpy of vaporization.</a:t>
            </a:r>
            <a:r>
              <a:rPr lang="en-CA" dirty="0" smtClean="0"/>
              <a:t> It is found that the higher the pressure then the smaller is the amount of heat required. There is a definite value of specific volume of the vapour at any one pressure, at the point at which vaporization is complete giving a series of points shown in the next figure. </a:t>
            </a:r>
          </a:p>
          <a:p>
            <a:pPr marL="0" indent="0" algn="just">
              <a:buNone/>
            </a:pPr>
            <a:endParaRPr lang="en-CA" dirty="0"/>
          </a:p>
        </p:txBody>
      </p:sp>
      <p:sp>
        <p:nvSpPr>
          <p:cNvPr id="4" name="Date Placeholder 3"/>
          <p:cNvSpPr>
            <a:spLocks noGrp="1"/>
          </p:cNvSpPr>
          <p:nvPr>
            <p:ph type="dt" sz="half" idx="10"/>
          </p:nvPr>
        </p:nvSpPr>
        <p:spPr/>
        <p:txBody>
          <a:bodyPr/>
          <a:lstStyle/>
          <a:p>
            <a:fld id="{52DC1B93-B490-4D58-9269-B43DEE2E11DD}"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5</a:t>
            </a:fld>
            <a:endParaRPr lang="en-CA"/>
          </a:p>
        </p:txBody>
      </p:sp>
    </p:spTree>
    <p:extLst>
      <p:ext uri="{BB962C8B-B14F-4D97-AF65-F5344CB8AC3E}">
        <p14:creationId xmlns:p14="http://schemas.microsoft.com/office/powerpoint/2010/main" val="290922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Points of Vaporization Plotted on P-V Diagram </a:t>
            </a:r>
            <a:endParaRPr lang="en-CA" dirty="0"/>
          </a:p>
        </p:txBody>
      </p:sp>
      <p:pic>
        <p:nvPicPr>
          <p:cNvPr id="4" name="Content Placeholder 3"/>
          <p:cNvPicPr>
            <a:picLocks noGrp="1" noChangeAspect="1"/>
          </p:cNvPicPr>
          <p:nvPr>
            <p:ph idx="1"/>
          </p:nvPr>
        </p:nvPicPr>
        <p:blipFill>
          <a:blip r:embed="rId2"/>
          <a:stretch>
            <a:fillRect/>
          </a:stretch>
        </p:blipFill>
        <p:spPr>
          <a:xfrm>
            <a:off x="3308840" y="1825625"/>
            <a:ext cx="5574320" cy="4351338"/>
          </a:xfrm>
          <a:prstGeom prst="rect">
            <a:avLst/>
          </a:prstGeom>
        </p:spPr>
      </p:pic>
      <p:sp>
        <p:nvSpPr>
          <p:cNvPr id="3" name="Date Placeholder 2"/>
          <p:cNvSpPr>
            <a:spLocks noGrp="1"/>
          </p:cNvSpPr>
          <p:nvPr>
            <p:ph type="dt" sz="half" idx="10"/>
          </p:nvPr>
        </p:nvSpPr>
        <p:spPr/>
        <p:txBody>
          <a:bodyPr/>
          <a:lstStyle/>
          <a:p>
            <a:fld id="{5852AC47-CBEA-43A1-87AE-5427A4087D40}"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z="1800" smtClean="0"/>
              <a:t>6</a:t>
            </a:fld>
            <a:endParaRPr lang="en-CA" sz="1800" dirty="0"/>
          </a:p>
        </p:txBody>
      </p:sp>
    </p:spTree>
    <p:extLst>
      <p:ext uri="{BB962C8B-B14F-4D97-AF65-F5344CB8AC3E}">
        <p14:creationId xmlns:p14="http://schemas.microsoft.com/office/powerpoint/2010/main" val="869751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Vaporization </a:t>
            </a:r>
            <a:endParaRPr lang="en-CA" dirty="0"/>
          </a:p>
        </p:txBody>
      </p:sp>
      <p:sp>
        <p:nvSpPr>
          <p:cNvPr id="3" name="Content Placeholder 2"/>
          <p:cNvSpPr>
            <a:spLocks noGrp="1"/>
          </p:cNvSpPr>
          <p:nvPr>
            <p:ph idx="1"/>
          </p:nvPr>
        </p:nvSpPr>
        <p:spPr/>
        <p:txBody>
          <a:bodyPr/>
          <a:lstStyle/>
          <a:p>
            <a:pPr marL="0" indent="0" algn="just">
              <a:buNone/>
            </a:pPr>
            <a:r>
              <a:rPr lang="en-CA" b="1" dirty="0" smtClean="0"/>
              <a:t>1. Phase Change to Vapor</a:t>
            </a:r>
          </a:p>
          <a:p>
            <a:pPr marL="0" indent="0" algn="just">
              <a:buNone/>
            </a:pPr>
            <a:r>
              <a:rPr lang="en-CA" dirty="0" smtClean="0"/>
              <a:t>At the boiling point, the liquid is already undergoing a phase change where some of the liquid molecules gain enough energy to escape into the vapor phase.</a:t>
            </a:r>
          </a:p>
          <a:p>
            <a:pPr marL="0" indent="0" algn="just">
              <a:buNone/>
            </a:pPr>
            <a:r>
              <a:rPr lang="en-CA" dirty="0" smtClean="0"/>
              <a:t>If the liquid continues to be heated, more molecules will gain sufficient kinetic energy to transition from the liquid phase to the vapor phase, leading to an increase in the amount of vapor generated.</a:t>
            </a:r>
            <a:endParaRPr lang="en-CA" dirty="0"/>
          </a:p>
        </p:txBody>
      </p:sp>
      <p:sp>
        <p:nvSpPr>
          <p:cNvPr id="4" name="Date Placeholder 3"/>
          <p:cNvSpPr>
            <a:spLocks noGrp="1"/>
          </p:cNvSpPr>
          <p:nvPr>
            <p:ph type="dt" sz="half" idx="10"/>
          </p:nvPr>
        </p:nvSpPr>
        <p:spPr/>
        <p:txBody>
          <a:bodyPr/>
          <a:lstStyle/>
          <a:p>
            <a:fld id="{0E28F3A5-B317-42A5-8B27-8435CB9E0B89}"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7</a:t>
            </a:fld>
            <a:endParaRPr lang="en-CA"/>
          </a:p>
        </p:txBody>
      </p:sp>
    </p:spTree>
    <p:extLst>
      <p:ext uri="{BB962C8B-B14F-4D97-AF65-F5344CB8AC3E}">
        <p14:creationId xmlns:p14="http://schemas.microsoft.com/office/powerpoint/2010/main" val="2815193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Vaporization</a:t>
            </a:r>
            <a:endParaRPr lang="en-CA" dirty="0"/>
          </a:p>
        </p:txBody>
      </p:sp>
      <p:sp>
        <p:nvSpPr>
          <p:cNvPr id="3" name="Content Placeholder 2"/>
          <p:cNvSpPr>
            <a:spLocks noGrp="1"/>
          </p:cNvSpPr>
          <p:nvPr>
            <p:ph idx="1"/>
          </p:nvPr>
        </p:nvSpPr>
        <p:spPr/>
        <p:txBody>
          <a:bodyPr/>
          <a:lstStyle/>
          <a:p>
            <a:pPr marL="0" indent="0" algn="just">
              <a:buNone/>
            </a:pPr>
            <a:r>
              <a:rPr lang="en-CA" b="1" dirty="0" smtClean="0"/>
              <a:t>2. Constant Temperature During Boiling</a:t>
            </a:r>
          </a:p>
          <a:p>
            <a:pPr algn="just"/>
            <a:r>
              <a:rPr lang="en-CA" dirty="0" smtClean="0"/>
              <a:t>During the phase change, the temperature of the liquid remains constant despite the addition of heat. This is because the energy supplied is used for the phase transition (latent heat of vaporization) rather than increasing the temperature.</a:t>
            </a:r>
          </a:p>
          <a:p>
            <a:pPr algn="just"/>
            <a:r>
              <a:rPr lang="en-CA" dirty="0" smtClean="0"/>
              <a:t>The heat added during this process goes into breaking intermolecular forces in the liquid, allowing the molecules to escape as vapor.</a:t>
            </a:r>
          </a:p>
          <a:p>
            <a:pPr algn="just"/>
            <a:r>
              <a:rPr lang="en-CA" b="1" i="1" dirty="0" smtClean="0">
                <a:solidFill>
                  <a:srgbClr val="FF0000"/>
                </a:solidFill>
              </a:rPr>
              <a:t>The heat supplied is called specific enthalpy of vaporization. </a:t>
            </a:r>
            <a:endParaRPr lang="en-CA" b="1" i="1" dirty="0">
              <a:solidFill>
                <a:srgbClr val="FF0000"/>
              </a:solidFill>
            </a:endParaRPr>
          </a:p>
        </p:txBody>
      </p:sp>
      <p:sp>
        <p:nvSpPr>
          <p:cNvPr id="4" name="Date Placeholder 3"/>
          <p:cNvSpPr>
            <a:spLocks noGrp="1"/>
          </p:cNvSpPr>
          <p:nvPr>
            <p:ph type="dt" sz="half" idx="10"/>
          </p:nvPr>
        </p:nvSpPr>
        <p:spPr/>
        <p:txBody>
          <a:bodyPr/>
          <a:lstStyle/>
          <a:p>
            <a:fld id="{B7B04715-6645-45B0-88FF-B5D51BD3C764}"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8</a:t>
            </a:fld>
            <a:endParaRPr lang="en-CA"/>
          </a:p>
        </p:txBody>
      </p:sp>
    </p:spTree>
    <p:extLst>
      <p:ext uri="{BB962C8B-B14F-4D97-AF65-F5344CB8AC3E}">
        <p14:creationId xmlns:p14="http://schemas.microsoft.com/office/powerpoint/2010/main" val="1237393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Boiling and Vaporization Combined Together </a:t>
            </a:r>
            <a:endParaRPr lang="en-CA" dirty="0"/>
          </a:p>
        </p:txBody>
      </p:sp>
      <p:sp>
        <p:nvSpPr>
          <p:cNvPr id="3" name="Content Placeholder 2"/>
          <p:cNvSpPr>
            <a:spLocks noGrp="1"/>
          </p:cNvSpPr>
          <p:nvPr>
            <p:ph idx="1"/>
          </p:nvPr>
        </p:nvSpPr>
        <p:spPr/>
        <p:txBody>
          <a:bodyPr/>
          <a:lstStyle/>
          <a:p>
            <a:pPr marL="0" indent="0" algn="just">
              <a:buNone/>
            </a:pPr>
            <a:r>
              <a:rPr lang="en-CA" dirty="0" smtClean="0"/>
              <a:t>When two curves already drawn are extended to higher pressures they form a continuous curve, thus forming a loop. The pressure at which a turning point occurs is called the critical pressure and the turning point itself is called the critical point (point C). </a:t>
            </a:r>
            <a:endParaRPr lang="en-CA" dirty="0"/>
          </a:p>
        </p:txBody>
      </p:sp>
      <p:sp>
        <p:nvSpPr>
          <p:cNvPr id="4" name="Date Placeholder 3"/>
          <p:cNvSpPr>
            <a:spLocks noGrp="1"/>
          </p:cNvSpPr>
          <p:nvPr>
            <p:ph type="dt" sz="half" idx="10"/>
          </p:nvPr>
        </p:nvSpPr>
        <p:spPr/>
        <p:txBody>
          <a:bodyPr/>
          <a:lstStyle/>
          <a:p>
            <a:fld id="{0F403BE3-4560-483E-9248-3E7E9C42979C}" type="datetime1">
              <a:rPr lang="en-CA" smtClean="0"/>
              <a:t>2025-09-04</a:t>
            </a:fld>
            <a:endParaRPr lang="en-CA"/>
          </a:p>
        </p:txBody>
      </p:sp>
      <p:sp>
        <p:nvSpPr>
          <p:cNvPr id="5" name="Slide Number Placeholder 4"/>
          <p:cNvSpPr>
            <a:spLocks noGrp="1"/>
          </p:cNvSpPr>
          <p:nvPr>
            <p:ph type="sldNum" sz="quarter" idx="12"/>
          </p:nvPr>
        </p:nvSpPr>
        <p:spPr/>
        <p:txBody>
          <a:bodyPr/>
          <a:lstStyle/>
          <a:p>
            <a:fld id="{18EE536A-4A02-45BB-8081-D46A063BB491}" type="slidenum">
              <a:rPr lang="en-CA" smtClean="0"/>
              <a:t>9</a:t>
            </a:fld>
            <a:endParaRPr lang="en-CA"/>
          </a:p>
        </p:txBody>
      </p:sp>
    </p:spTree>
    <p:extLst>
      <p:ext uri="{BB962C8B-B14F-4D97-AF65-F5344CB8AC3E}">
        <p14:creationId xmlns:p14="http://schemas.microsoft.com/office/powerpoint/2010/main" val="1139829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2091</Words>
  <Application>Microsoft Office PowerPoint</Application>
  <PresentationFormat>Widescreen</PresentationFormat>
  <Paragraphs>131</Paragraphs>
  <Slides>25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Applied Thermodynamics  5th  Lecture</vt:lpstr>
      <vt:lpstr>The Working Fluid </vt:lpstr>
      <vt:lpstr>Liquid, Vapour, and Gas </vt:lpstr>
      <vt:lpstr>Liquid, Vapour, and Gas </vt:lpstr>
      <vt:lpstr>Vaporization </vt:lpstr>
      <vt:lpstr>Points of Vaporization Plotted on P-V Diagram </vt:lpstr>
      <vt:lpstr>Vaporization </vt:lpstr>
      <vt:lpstr>Vaporization</vt:lpstr>
      <vt:lpstr>Boiling and Vaporization Combined Together </vt:lpstr>
      <vt:lpstr>Boiling and Vaporization Combined Together </vt:lpstr>
      <vt:lpstr>What is the critical Point? </vt:lpstr>
      <vt:lpstr>Prove that the specific enthalpy of vaporization is zero at the critical point </vt:lpstr>
      <vt:lpstr>Wet Vapours </vt:lpstr>
      <vt:lpstr>Key Characteristics of Wet Vapor</vt:lpstr>
      <vt:lpstr>Saturation State </vt:lpstr>
      <vt:lpstr>Saturation State Example  </vt:lpstr>
      <vt:lpstr>Saturation State Example  </vt:lpstr>
      <vt:lpstr>PowerPoint Presentation</vt:lpstr>
      <vt:lpstr>Saturated Temperature </vt:lpstr>
      <vt:lpstr>Saturated Temperature </vt:lpstr>
      <vt:lpstr>Superheated Vapour </vt:lpstr>
      <vt:lpstr>Degree of Superheat</vt:lpstr>
      <vt:lpstr>Dryness Fraction </vt:lpstr>
      <vt:lpstr>PV/T= Constant  </vt:lpstr>
      <vt:lpstr>Links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Applied Thermodynamics  5th  Lecture</dc:title>
  <dc:creator>Microsoft account</dc:creator>
  <cp:lastModifiedBy>Microsoft account</cp:lastModifiedBy>
  <cp:revision>109</cp:revision>
  <dcterms:created xsi:type="dcterms:W3CDTF">2025-09-03T04:19:52Z</dcterms:created>
  <dcterms:modified xsi:type="dcterms:W3CDTF">2025-09-04T07:02:09Z</dcterms:modified>
</cp:coreProperties>
</file>